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Lst>
  <p:notesMasterIdLst>
    <p:notesMasterId r:id="rId40"/>
  </p:notesMasterIdLst>
  <p:sldIdLst>
    <p:sldId id="278" r:id="rId5"/>
    <p:sldId id="322" r:id="rId6"/>
    <p:sldId id="281" r:id="rId7"/>
    <p:sldId id="321" r:id="rId8"/>
    <p:sldId id="282" r:id="rId9"/>
    <p:sldId id="2147468427" r:id="rId10"/>
    <p:sldId id="2147468428" r:id="rId11"/>
    <p:sldId id="2147468433" r:id="rId12"/>
    <p:sldId id="283" r:id="rId13"/>
    <p:sldId id="308" r:id="rId14"/>
    <p:sldId id="326" r:id="rId15"/>
    <p:sldId id="2147468430" r:id="rId16"/>
    <p:sldId id="327" r:id="rId17"/>
    <p:sldId id="2147468437" r:id="rId18"/>
    <p:sldId id="2147468426" r:id="rId19"/>
    <p:sldId id="915" r:id="rId20"/>
    <p:sldId id="2147468435" r:id="rId21"/>
    <p:sldId id="2147468436" r:id="rId22"/>
    <p:sldId id="301" r:id="rId23"/>
    <p:sldId id="2147468425" r:id="rId24"/>
    <p:sldId id="2147468418" r:id="rId25"/>
    <p:sldId id="2147468416" r:id="rId26"/>
    <p:sldId id="2147468419" r:id="rId27"/>
    <p:sldId id="2147468422" r:id="rId28"/>
    <p:sldId id="917" r:id="rId29"/>
    <p:sldId id="2147468429" r:id="rId30"/>
    <p:sldId id="2147374397" r:id="rId31"/>
    <p:sldId id="2147374399" r:id="rId32"/>
    <p:sldId id="2147468431" r:id="rId33"/>
    <p:sldId id="2147468423" r:id="rId34"/>
    <p:sldId id="354" r:id="rId35"/>
    <p:sldId id="434" r:id="rId36"/>
    <p:sldId id="484" r:id="rId37"/>
    <p:sldId id="3790" r:id="rId38"/>
    <p:sldId id="264" r:id="rId39"/>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idoo, Lushaylin" initials="NL" lastIdx="1" clrIdx="0">
    <p:extLst>
      <p:ext uri="{19B8F6BF-5375-455C-9EA6-DF929625EA0E}">
        <p15:presenceInfo xmlns:p15="http://schemas.microsoft.com/office/powerpoint/2012/main" userId="S::Lushaylin.Naidoo@kpmg.co.uk::7d558b1a-8ece-49c2-89da-b8af4a7b265b" providerId="AD"/>
      </p:ext>
    </p:extLst>
  </p:cmAuthor>
  <p:cmAuthor id="2" name="Gavankar, Chetan" initials="GC" lastIdx="3" clrIdx="1">
    <p:extLst>
      <p:ext uri="{19B8F6BF-5375-455C-9EA6-DF929625EA0E}">
        <p15:presenceInfo xmlns:p15="http://schemas.microsoft.com/office/powerpoint/2012/main" userId="S::cgavankar@kpmg.com::c68cebf7-338a-4c55-b571-5cdb1e2a7716" providerId="AD"/>
      </p:ext>
    </p:extLst>
  </p:cmAuthor>
  <p:cmAuthor id="3" name="Kapoor, Lav" initials="KL" lastIdx="1" clrIdx="2">
    <p:extLst>
      <p:ext uri="{19B8F6BF-5375-455C-9EA6-DF929625EA0E}">
        <p15:presenceInfo xmlns:p15="http://schemas.microsoft.com/office/powerpoint/2012/main" userId="S::lkapoor@kpmg.com::f7ed5080-3937-4ce0-8851-cb57c7da74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D"/>
    <a:srgbClr val="FFFFFF"/>
    <a:srgbClr val="BFCCE2"/>
    <a:srgbClr val="483698"/>
    <a:srgbClr val="0091DA"/>
    <a:srgbClr val="005EB8"/>
    <a:srgbClr val="923099"/>
    <a:srgbClr val="BC204B"/>
    <a:srgbClr val="F68D2E"/>
    <a:srgbClr val="EAA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09" autoAdjust="0"/>
    <p:restoredTop sz="96357" autoAdjust="0"/>
  </p:normalViewPr>
  <p:slideViewPr>
    <p:cSldViewPr snapToGrid="0" showGuides="1">
      <p:cViewPr varScale="1">
        <p:scale>
          <a:sx n="67" d="100"/>
          <a:sy n="67" d="100"/>
        </p:scale>
        <p:origin x="444" y="40"/>
      </p:cViewPr>
      <p:guideLst/>
    </p:cSldViewPr>
  </p:slideViewPr>
  <p:outlineViewPr>
    <p:cViewPr>
      <p:scale>
        <a:sx n="33" d="100"/>
        <a:sy n="33" d="100"/>
      </p:scale>
      <p:origin x="0" y="-5484"/>
    </p:cViewPr>
  </p:outlin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86" d="100"/>
          <a:sy n="86" d="100"/>
        </p:scale>
        <p:origin x="292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4644538541808"/>
          <c:y val="1.3049115377298406E-2"/>
          <c:w val="0.90346838775118632"/>
          <c:h val="0.91985625757980816"/>
        </c:manualLayout>
      </c:layout>
      <c:doughnutChart>
        <c:varyColors val="1"/>
        <c:dLbls>
          <c:showLegendKey val="0"/>
          <c:showVal val="0"/>
          <c:showCatName val="0"/>
          <c:showSerName val="0"/>
          <c:showPercent val="0"/>
          <c:showBubbleSize val="0"/>
          <c:showLeaderLines val="0"/>
        </c:dLbls>
        <c:firstSliceAng val="0"/>
        <c:holeSize val="5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7" name="Slide Number Placeholder 6"/>
          <p:cNvSpPr>
            <a:spLocks noGrp="1"/>
          </p:cNvSpPr>
          <p:nvPr>
            <p:ph type="sldNum" sz="quarter" idx="5"/>
          </p:nvPr>
        </p:nvSpPr>
        <p:spPr>
          <a:xfrm>
            <a:off x="3884613" y="8743890"/>
            <a:ext cx="2971800" cy="384721"/>
          </a:xfrm>
          <a:prstGeom prst="rect">
            <a:avLst/>
          </a:prstGeom>
        </p:spPr>
        <p:txBody>
          <a:bodyPr vert="horz" lIns="0" tIns="0" rIns="228600" bIns="228600" rtlCol="0" anchor="ctr">
            <a:spAutoFit/>
          </a:bodyPr>
          <a:lstStyle>
            <a:lvl1pPr algn="r">
              <a:defRPr sz="1000">
                <a:solidFill>
                  <a:srgbClr val="00338D"/>
                </a:solidFill>
                <a:latin typeface="Arial" panose="020B0604020202020204" pitchFamily="34" charset="0"/>
              </a:defRPr>
            </a:lvl1pPr>
          </a:lstStyle>
          <a:p>
            <a:fld id="{86CB4B4D-7CA3-9044-876B-883B54F8677D}" type="slidenum">
              <a:rPr lang="en-US" smtClean="0">
                <a:latin typeface="Arial"/>
                <a:ea typeface="Arial"/>
                <a:cs typeface="Arial" panose="020B0604020202020204" pitchFamily="34" charset="0"/>
              </a:rPr>
              <a:pPr/>
              <a:t>‹#›</a:t>
            </a:fld>
            <a:endParaRPr lang="en-US" dirty="0"/>
          </a:p>
        </p:txBody>
      </p:sp>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64364504"/>
      </p:ext>
    </p:extLst>
  </p:cSld>
  <p:clrMap bg1="lt1" tx1="dk1" bg2="lt2" tx2="dk2" accent1="accent1" accent2="accent2" accent3="accent3" accent4="accent4" accent5="accent5" accent6="accent6" hlink="hlink" folHlink="folHlink"/>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Arial" panose="020B0604020202020204" pitchFamily="34" charset="0"/>
        <a:ea typeface="+mn-ea"/>
        <a:cs typeface="Arial" panose="020B0604020202020204" pitchFamily="34" charset="0"/>
      </a:defRPr>
    </a:lvl1pPr>
    <a:lvl2pPr marL="234950" marR="0" indent="-234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2pPr>
    <a:lvl3pPr marL="457200" marR="0" indent="-222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3pPr>
    <a:lvl4pPr marL="692150" marR="0" indent="-234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4pPr>
    <a:lvl5pPr marL="914400" marR="0" indent="-222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86CB4B4D-7CA3-9044-876B-883B54F8677D}" type="slidenum">
              <a:rPr lang="en-US" smtClean="0">
                <a:ea typeface="Arial"/>
                <a:cs typeface="Arial" panose="020B0604020202020204" pitchFamily="34" charset="0"/>
              </a:rPr>
              <a:pPr/>
              <a:t>3</a:t>
            </a:fld>
            <a:endParaRPr lang="en-US" dirty="0"/>
          </a:p>
        </p:txBody>
      </p:sp>
    </p:spTree>
    <p:extLst>
      <p:ext uri="{BB962C8B-B14F-4D97-AF65-F5344CB8AC3E}">
        <p14:creationId xmlns:p14="http://schemas.microsoft.com/office/powerpoint/2010/main" val="300679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CB4B4D-7CA3-9044-876B-883B54F8677D}" type="slidenum">
              <a:rPr lang="en-US" smtClean="0">
                <a:latin typeface="Arial"/>
                <a:ea typeface="Arial"/>
                <a:cs typeface="Arial" panose="020B0604020202020204" pitchFamily="34" charset="0"/>
              </a:rPr>
              <a:pPr/>
              <a:t>13</a:t>
            </a:fld>
            <a:endParaRPr lang="en-US"/>
          </a:p>
        </p:txBody>
      </p:sp>
    </p:spTree>
    <p:extLst>
      <p:ext uri="{BB962C8B-B14F-4D97-AF65-F5344CB8AC3E}">
        <p14:creationId xmlns:p14="http://schemas.microsoft.com/office/powerpoint/2010/main" val="3381415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0563"/>
            <a:ext cx="6146800" cy="3457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D7002-10C4-4E85-AF1E-2279343860D4}" type="slidenum">
              <a:rPr lang="en-US" smtClean="0">
                <a:solidFill>
                  <a:srgbClr val="000000"/>
                </a:solidFill>
              </a:rPr>
              <a:pPr/>
              <a:t>17</a:t>
            </a:fld>
            <a:endParaRPr lang="en-US">
              <a:solidFill>
                <a:srgbClr val="000000"/>
              </a:solidFill>
            </a:endParaRPr>
          </a:p>
        </p:txBody>
      </p:sp>
    </p:spTree>
    <p:extLst>
      <p:ext uri="{BB962C8B-B14F-4D97-AF65-F5344CB8AC3E}">
        <p14:creationId xmlns:p14="http://schemas.microsoft.com/office/powerpoint/2010/main" val="990673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BAF3D51-572D-4F58-B1ED-DCBEFFBB6FEE}" type="slidenum">
              <a:rPr lang="en-US" smtClean="0"/>
              <a:t>18</a:t>
            </a:fld>
            <a:endParaRPr lang="en-US" dirty="0"/>
          </a:p>
        </p:txBody>
      </p:sp>
    </p:spTree>
    <p:extLst>
      <p:ext uri="{BB962C8B-B14F-4D97-AF65-F5344CB8AC3E}">
        <p14:creationId xmlns:p14="http://schemas.microsoft.com/office/powerpoint/2010/main" val="339631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BAF3D51-572D-4F58-B1ED-DCBEFFBB6FEE}" type="slidenum">
              <a:rPr lang="en-US" smtClean="0"/>
              <a:t>29</a:t>
            </a:fld>
            <a:endParaRPr lang="en-US" dirty="0"/>
          </a:p>
        </p:txBody>
      </p:sp>
    </p:spTree>
    <p:extLst>
      <p:ext uri="{BB962C8B-B14F-4D97-AF65-F5344CB8AC3E}">
        <p14:creationId xmlns:p14="http://schemas.microsoft.com/office/powerpoint/2010/main" val="3580216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DD22B0-97E2-46F7-A0CA-14A32100741D}" type="slidenum">
              <a:rPr lang="en-GB" smtClean="0"/>
              <a:t>31</a:t>
            </a:fld>
            <a:endParaRPr lang="en-GB" dirty="0"/>
          </a:p>
        </p:txBody>
      </p:sp>
    </p:spTree>
    <p:extLst>
      <p:ext uri="{BB962C8B-B14F-4D97-AF65-F5344CB8AC3E}">
        <p14:creationId xmlns:p14="http://schemas.microsoft.com/office/powerpoint/2010/main" val="1480931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6CB4B4D-7CA3-9044-876B-883B54F8677D}" type="slidenum">
              <a:rPr lang="en-US" smtClean="0">
                <a:solidFill>
                  <a:srgbClr val="00338D"/>
                </a:solidFill>
                <a:latin typeface="Arial"/>
                <a:ea typeface="Arial"/>
                <a:cs typeface="Arial" panose="020B0604020202020204" pitchFamily="34" charset="0"/>
              </a:rPr>
              <a:pPr/>
              <a:t>34</a:t>
            </a:fld>
            <a:endParaRPr lang="en-US" dirty="0"/>
          </a:p>
        </p:txBody>
      </p:sp>
    </p:spTree>
    <p:extLst>
      <p:ext uri="{BB962C8B-B14F-4D97-AF65-F5344CB8AC3E}">
        <p14:creationId xmlns:p14="http://schemas.microsoft.com/office/powerpoint/2010/main" val="97838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998460" y="1343857"/>
            <a:ext cx="6581117" cy="3510000"/>
          </a:xfrm>
        </p:spPr>
        <p:txBody>
          <a:bodyPr anchor="t" anchorCtr="0"/>
          <a:lstStyle>
            <a:lvl1pPr algn="l">
              <a:lnSpc>
                <a:spcPct val="85000"/>
              </a:lnSpc>
              <a:defRPr sz="7200" baseline="0">
                <a:solidFill>
                  <a:schemeClr val="bg1"/>
                </a:solidFill>
                <a:latin typeface="+mn-lt"/>
              </a:defRPr>
            </a:lvl1pPr>
          </a:lstStyle>
          <a:p>
            <a:r>
              <a:rPr lang="en-US" noProof="0" dirty="0"/>
              <a:t>Title slide 1</a:t>
            </a:r>
            <a:br>
              <a:rPr lang="en-US" noProof="0" dirty="0"/>
            </a:br>
            <a:r>
              <a:rPr lang="en-US" noProof="0" dirty="0"/>
              <a:t>dark right </a:t>
            </a:r>
            <a:br>
              <a:rPr lang="en-US" noProof="0" dirty="0"/>
            </a:br>
            <a:r>
              <a:rPr lang="en-US" noProof="0" dirty="0"/>
              <a:t>vertical image</a:t>
            </a:r>
          </a:p>
        </p:txBody>
      </p:sp>
      <p:sp>
        <p:nvSpPr>
          <p:cNvPr id="6" name="Text Placeholder 3"/>
          <p:cNvSpPr>
            <a:spLocks noGrp="1"/>
          </p:cNvSpPr>
          <p:nvPr>
            <p:ph type="body" sz="quarter" idx="11" hasCustomPrompt="1"/>
          </p:nvPr>
        </p:nvSpPr>
        <p:spPr>
          <a:xfrm>
            <a:off x="998460"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98460" y="5732107"/>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6254423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TEXT with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543529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760996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146885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2290827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778661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noProof="0" dirty="0"/>
              <a:t>Click icon to add chart</a:t>
            </a:r>
          </a:p>
        </p:txBody>
      </p:sp>
      <p:sp>
        <p:nvSpPr>
          <p:cNvPr id="7" name="Text Placeholder 8"/>
          <p:cNvSpPr>
            <a:spLocks noGrp="1"/>
          </p:cNvSpPr>
          <p:nvPr>
            <p:ph type="body" sz="quarter" idx="10"/>
          </p:nvPr>
        </p:nvSpPr>
        <p:spPr>
          <a:xfrm>
            <a:off x="10032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noProof="0" dirty="0"/>
              <a:t>Click icon to add chart</a:t>
            </a:r>
          </a:p>
        </p:txBody>
      </p:sp>
      <p:sp>
        <p:nvSpPr>
          <p:cNvPr id="9" name="Text Placeholder 8"/>
          <p:cNvSpPr>
            <a:spLocks noGrp="1"/>
          </p:cNvSpPr>
          <p:nvPr>
            <p:ph type="body" sz="quarter" idx="14"/>
          </p:nvPr>
        </p:nvSpPr>
        <p:spPr>
          <a:xfrm>
            <a:off x="45024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41336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77598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to add text</a:t>
            </a:r>
          </a:p>
        </p:txBody>
      </p:sp>
    </p:spTree>
    <p:extLst>
      <p:ext uri="{BB962C8B-B14F-4D97-AF65-F5344CB8AC3E}">
        <p14:creationId xmlns:p14="http://schemas.microsoft.com/office/powerpoint/2010/main" val="2683865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Tree>
    <p:extLst>
      <p:ext uri="{BB962C8B-B14F-4D97-AF65-F5344CB8AC3E}">
        <p14:creationId xmlns:p14="http://schemas.microsoft.com/office/powerpoint/2010/main" val="1695715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7287" b="2261"/>
          <a:stretch/>
        </p:blipFill>
        <p:spPr>
          <a:xfrm flipH="1">
            <a:off x="-15554" y="0"/>
            <a:ext cx="12207554" cy="6858000"/>
          </a:xfrm>
          <a:prstGeom prst="rect">
            <a:avLst/>
          </a:prstGeom>
        </p:spPr>
      </p:pic>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998460" y="1343857"/>
            <a:ext cx="6581117" cy="3510000"/>
          </a:xfrm>
        </p:spPr>
        <p:txBody>
          <a:bodyPr anchor="t" anchorCtr="0"/>
          <a:lstStyle>
            <a:lvl1pPr algn="l">
              <a:lnSpc>
                <a:spcPct val="85000"/>
              </a:lnSpc>
              <a:defRPr sz="7200" baseline="0">
                <a:solidFill>
                  <a:srgbClr val="00338D"/>
                </a:solidFill>
                <a:latin typeface="+mn-lt"/>
              </a:defRPr>
            </a:lvl1pPr>
          </a:lstStyle>
          <a:p>
            <a:r>
              <a:rPr lang="en-US" noProof="0" dirty="0"/>
              <a:t>Title slide 1</a:t>
            </a:r>
            <a:br>
              <a:rPr lang="en-US" noProof="0" dirty="0"/>
            </a:br>
            <a:r>
              <a:rPr lang="en-US" noProof="0" dirty="0"/>
              <a:t>dark right </a:t>
            </a:r>
            <a:br>
              <a:rPr lang="en-US" noProof="0" dirty="0"/>
            </a:br>
            <a:r>
              <a:rPr lang="en-US" noProof="0" dirty="0"/>
              <a:t>vertical image</a:t>
            </a:r>
          </a:p>
        </p:txBody>
      </p:sp>
      <p:sp>
        <p:nvSpPr>
          <p:cNvPr id="6" name="Text Placeholder 3"/>
          <p:cNvSpPr>
            <a:spLocks noGrp="1"/>
          </p:cNvSpPr>
          <p:nvPr>
            <p:ph type="body" sz="quarter" idx="11" hasCustomPrompt="1"/>
          </p:nvPr>
        </p:nvSpPr>
        <p:spPr>
          <a:xfrm>
            <a:off x="998460"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rgbClr val="00338D"/>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998460" y="5732107"/>
            <a:ext cx="1889125" cy="487363"/>
          </a:xfrm>
        </p:spPr>
        <p:txBody>
          <a:bodyPr/>
          <a:lstStyle>
            <a:lvl1pPr>
              <a:defRPr sz="1400" b="0">
                <a:solidFill>
                  <a:srgbClr val="00338D"/>
                </a:solidFill>
              </a:defRPr>
            </a:lvl1pPr>
          </a:lstStyle>
          <a:p>
            <a:pPr lvl="0"/>
            <a:r>
              <a:rPr lang="en-US" dirty="0"/>
              <a:t>Date here</a:t>
            </a:r>
          </a:p>
        </p:txBody>
      </p:sp>
    </p:spTree>
    <p:extLst>
      <p:ext uri="{BB962C8B-B14F-4D97-AF65-F5344CB8AC3E}">
        <p14:creationId xmlns:p14="http://schemas.microsoft.com/office/powerpoint/2010/main" val="43050887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endParaRPr lang="en-US" noProof="0"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a:t>Click to edit Master title style</a:t>
            </a:r>
            <a:endParaRPr lang="en-US" noProof="0" dirty="0"/>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Tree>
    <p:extLst>
      <p:ext uri="{BB962C8B-B14F-4D97-AF65-F5344CB8AC3E}">
        <p14:creationId xmlns:p14="http://schemas.microsoft.com/office/powerpoint/2010/main" val="2386961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tx2"/>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a:t>Click to edit Master title style</a:t>
            </a:r>
            <a:endParaRPr lang="en-US" noProof="0" dirty="0"/>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Tree>
    <p:extLst>
      <p:ext uri="{BB962C8B-B14F-4D97-AF65-F5344CB8AC3E}">
        <p14:creationId xmlns:p14="http://schemas.microsoft.com/office/powerpoint/2010/main" val="18981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23" name="Text Placeholder 2"/>
          <p:cNvSpPr>
            <a:spLocks noGrp="1"/>
          </p:cNvSpPr>
          <p:nvPr>
            <p:ph type="body" sz="quarter" idx="14"/>
          </p:nvPr>
        </p:nvSpPr>
        <p:spPr>
          <a:xfrm>
            <a:off x="24243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p:txBody>
      </p:sp>
      <p:grpSp>
        <p:nvGrpSpPr>
          <p:cNvPr id="17" name="Group 16"/>
          <p:cNvGrpSpPr/>
          <p:nvPr userDrawn="1"/>
        </p:nvGrpSpPr>
        <p:grpSpPr>
          <a:xfrm>
            <a:off x="2424363" y="2974450"/>
            <a:ext cx="2094546" cy="384049"/>
            <a:chOff x="1584001" y="2682350"/>
            <a:chExt cx="2094546" cy="384049"/>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9" name="Picture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20" name="Group 19"/>
            <p:cNvGrpSpPr/>
            <p:nvPr userDrawn="1"/>
          </p:nvGrpSpPr>
          <p:grpSpPr>
            <a:xfrm>
              <a:off x="2867305" y="2682351"/>
              <a:ext cx="383774" cy="383774"/>
              <a:chOff x="3296507" y="2682351"/>
              <a:chExt cx="383774" cy="383774"/>
            </a:xfrm>
          </p:grpSpPr>
          <p:sp>
            <p:nvSpPr>
              <p:cNvPr id="21" name="Freeform 5"/>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6"/>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7"/>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 name="Text Placeholder 2"/>
          <p:cNvSpPr>
            <a:spLocks noGrp="1"/>
          </p:cNvSpPr>
          <p:nvPr>
            <p:ph type="body" sz="quarter" idx="13"/>
          </p:nvPr>
        </p:nvSpPr>
        <p:spPr>
          <a:xfrm>
            <a:off x="2424363" y="3831758"/>
            <a:ext cx="7851751" cy="645650"/>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14" name="Text Placeholder 2"/>
          <p:cNvSpPr>
            <a:spLocks noGrp="1"/>
          </p:cNvSpPr>
          <p:nvPr>
            <p:ph type="body" sz="quarter" idx="15"/>
          </p:nvPr>
        </p:nvSpPr>
        <p:spPr>
          <a:xfrm>
            <a:off x="2424363" y="4564855"/>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2" name="Text Placeholder 2"/>
          <p:cNvSpPr>
            <a:spLocks noGrp="1"/>
          </p:cNvSpPr>
          <p:nvPr>
            <p:ph type="body" sz="quarter" idx="16"/>
          </p:nvPr>
        </p:nvSpPr>
        <p:spPr>
          <a:xfrm>
            <a:off x="2424363" y="5132413"/>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4"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267273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RESUM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3393440" y="1335527"/>
            <a:ext cx="7795360" cy="4695007"/>
          </a:xfrm>
          <a:prstGeom prst="rect">
            <a:avLst/>
          </a:prstGeom>
        </p:spPr>
        <p:txBody>
          <a:bodyPr/>
          <a:lstStyle>
            <a:lvl1pPr>
              <a:spcAft>
                <a:spcPts val="300"/>
              </a:spcAft>
              <a:defRPr sz="950">
                <a:latin typeface="Univers 45 Light" pitchFamily="2" charset="0"/>
              </a:defRPr>
            </a:lvl1pPr>
            <a:lvl2pPr>
              <a:defRPr lang="en-US" sz="950" kern="0" noProof="0" dirty="0" smtClean="0">
                <a:solidFill>
                  <a:schemeClr val="tx1"/>
                </a:solidFill>
                <a:latin typeface="Univers 45 Light" pitchFamily="2" charset="0"/>
                <a:ea typeface="+mn-ea"/>
                <a:cs typeface="Arial" pitchFamily="34" charset="0"/>
              </a:defRPr>
            </a:lvl2pPr>
            <a:lvl3pPr marL="228600" indent="-228600">
              <a:defRPr sz="950">
                <a:latin typeface="Univers 45 Light" pitchFamily="2" charset="0"/>
              </a:defRPr>
            </a:lvl3pPr>
            <a:lvl4pPr>
              <a:defRPr sz="950">
                <a:latin typeface="Univers 45 Light" pitchFamily="2" charset="0"/>
              </a:defRPr>
            </a:lvl4pPr>
            <a:lvl5pPr>
              <a:defRPr sz="950">
                <a:latin typeface="Univers 45 Light"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Text Placeholder 8"/>
          <p:cNvSpPr>
            <a:spLocks noGrp="1"/>
          </p:cNvSpPr>
          <p:nvPr>
            <p:ph type="body" sz="quarter" idx="11"/>
          </p:nvPr>
        </p:nvSpPr>
        <p:spPr>
          <a:xfrm>
            <a:off x="1003200" y="2840475"/>
            <a:ext cx="2008224" cy="3190059"/>
          </a:xfrm>
          <a:prstGeom prst="rect">
            <a:avLst/>
          </a:prstGeom>
        </p:spPr>
        <p:txBody>
          <a:bodyPr/>
          <a:lstStyle>
            <a:lvl1pPr>
              <a:spcAft>
                <a:spcPts val="0"/>
              </a:spcAft>
              <a:defRPr sz="700">
                <a:latin typeface="Univers 45 Light" pitchFamily="2" charset="0"/>
              </a:defRPr>
            </a:lvl1pPr>
            <a:lvl2pPr>
              <a:spcAft>
                <a:spcPts val="0"/>
              </a:spcAft>
              <a:defRPr sz="700">
                <a:latin typeface="Univers 45 Light" pitchFamily="2" charset="0"/>
              </a:defRPr>
            </a:lvl2pPr>
            <a:lvl3pPr marL="174625" indent="-174625">
              <a:spcAft>
                <a:spcPts val="0"/>
              </a:spcAft>
              <a:defRPr sz="700">
                <a:latin typeface="Univers 45 Light" pitchFamily="2" charset="0"/>
              </a:defRPr>
            </a:lvl3pPr>
            <a:lvl4pPr>
              <a:defRPr sz="700"/>
            </a:lvl4pPr>
            <a:lvl5pPr>
              <a:defRPr sz="700"/>
            </a:lvl5pPr>
          </a:lstStyle>
          <a:p>
            <a:pPr lvl="0"/>
            <a:r>
              <a:rPr lang="en-US" noProof="0" dirty="0"/>
              <a:t>Click to edit Master text styles</a:t>
            </a:r>
          </a:p>
          <a:p>
            <a:pPr lvl="1"/>
            <a:r>
              <a:rPr lang="en-US" noProof="0" dirty="0"/>
              <a:t>Second level</a:t>
            </a:r>
          </a:p>
          <a:p>
            <a:pPr lvl="2"/>
            <a:r>
              <a:rPr lang="en-US" noProof="0" dirty="0"/>
              <a:t>Third level</a:t>
            </a:r>
          </a:p>
        </p:txBody>
      </p:sp>
      <p:sp>
        <p:nvSpPr>
          <p:cNvPr id="3" name="Title 2"/>
          <p:cNvSpPr>
            <a:spLocks noGrp="1"/>
          </p:cNvSpPr>
          <p:nvPr>
            <p:ph type="title"/>
          </p:nvPr>
        </p:nvSpPr>
        <p:spPr>
          <a:xfrm>
            <a:off x="1003200" y="441601"/>
            <a:ext cx="10185600" cy="518400"/>
          </a:xfrm>
        </p:spPr>
        <p:txBody>
          <a:bodyPr anchor="ctr"/>
          <a:lstStyle>
            <a:lvl1pPr>
              <a:defRPr sz="4200">
                <a:latin typeface="+mj-lt"/>
              </a:defRPr>
            </a:lvl1pPr>
          </a:lstStyle>
          <a:p>
            <a:r>
              <a:rPr lang="en-US" noProof="0" dirty="0"/>
              <a:t>Click to edit Master title style</a:t>
            </a:r>
          </a:p>
        </p:txBody>
      </p:sp>
      <p:cxnSp>
        <p:nvCxnSpPr>
          <p:cNvPr id="10" name="Straight Connector 9"/>
          <p:cNvCxnSpPr/>
          <p:nvPr userDrawn="1"/>
        </p:nvCxnSpPr>
        <p:spPr>
          <a:xfrm>
            <a:off x="3220720" y="1335527"/>
            <a:ext cx="0" cy="4766309"/>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p:sp>
        <p:nvSpPr>
          <p:cNvPr id="6" name="Text Placeholder 4"/>
          <p:cNvSpPr>
            <a:spLocks noGrp="1"/>
          </p:cNvSpPr>
          <p:nvPr>
            <p:ph type="body" sz="quarter" idx="12" hasCustomPrompt="1"/>
          </p:nvPr>
        </p:nvSpPr>
        <p:spPr>
          <a:xfrm>
            <a:off x="1003200" y="1066017"/>
            <a:ext cx="10185600" cy="169200"/>
          </a:xfrm>
          <a:prstGeom prst="rect">
            <a:avLst/>
          </a:prstGeom>
        </p:spPr>
        <p:txBody>
          <a:bodyPr lIns="0" tIns="0" rIns="0" bIns="0" anchor="ctr"/>
          <a:lstStyle>
            <a:lvl1pPr>
              <a:spcAft>
                <a:spcPts val="0"/>
              </a:spcAft>
              <a:defRPr sz="1400" b="0" i="1">
                <a:latin typeface="Univers 45 Light" pitchFamily="2" charset="0"/>
              </a:defRPr>
            </a:lvl1pPr>
          </a:lstStyle>
          <a:p>
            <a:pPr lvl="0"/>
            <a:r>
              <a:rPr lang="en-US" noProof="0" dirty="0"/>
              <a:t>Super title here</a:t>
            </a:r>
          </a:p>
        </p:txBody>
      </p:sp>
      <p:sp>
        <p:nvSpPr>
          <p:cNvPr id="8" name="Text Placeholder 4"/>
          <p:cNvSpPr>
            <a:spLocks noGrp="1"/>
          </p:cNvSpPr>
          <p:nvPr>
            <p:ph type="body" sz="quarter" idx="14" hasCustomPrompt="1"/>
          </p:nvPr>
        </p:nvSpPr>
        <p:spPr>
          <a:xfrm>
            <a:off x="1003200" y="182717"/>
            <a:ext cx="10185600" cy="169200"/>
          </a:xfrm>
          <a:prstGeom prst="rect">
            <a:avLst/>
          </a:prstGeom>
        </p:spPr>
        <p:txBody>
          <a:bodyPr lIns="0" tIns="0" rIns="0" bIns="0" anchor="ctr"/>
          <a:lstStyle>
            <a:lvl1pPr>
              <a:spcAft>
                <a:spcPts val="0"/>
              </a:spcAft>
              <a:defRPr sz="1100" b="1">
                <a:latin typeface="Univers 45 Light" pitchFamily="2" charset="0"/>
              </a:defRPr>
            </a:lvl1pPr>
          </a:lstStyle>
          <a:p>
            <a:pPr lvl="0"/>
            <a:r>
              <a:rPr lang="en-US" noProof="0" dirty="0"/>
              <a:t>Super title here</a:t>
            </a:r>
          </a:p>
        </p:txBody>
      </p:sp>
      <p:sp>
        <p:nvSpPr>
          <p:cNvPr id="11" name="Rectangle 10"/>
          <p:cNvSpPr/>
          <p:nvPr userDrawn="1"/>
        </p:nvSpPr>
        <p:spPr>
          <a:xfrm>
            <a:off x="0" y="0"/>
            <a:ext cx="12191999" cy="45719"/>
          </a:xfrm>
          <a:prstGeom prst="rect">
            <a:avLst/>
          </a:prstGeom>
          <a:solidFill>
            <a:srgbClr val="005EB8"/>
          </a:solidFill>
          <a:ln w="12700" cap="flat" cmpd="sng" algn="ctr">
            <a:solidFill>
              <a:srgbClr val="005EB8"/>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Arial"/>
              <a:ea typeface="+mn-ea"/>
              <a:cs typeface="+mn-cs"/>
            </a:endParaRPr>
          </a:p>
        </p:txBody>
      </p:sp>
      <p:sp>
        <p:nvSpPr>
          <p:cNvPr id="12" name="Rectangle 11"/>
          <p:cNvSpPr/>
          <p:nvPr userDrawn="1"/>
        </p:nvSpPr>
        <p:spPr>
          <a:xfrm>
            <a:off x="12123505" y="0"/>
            <a:ext cx="78769" cy="6858000"/>
          </a:xfrm>
          <a:prstGeom prst="rect">
            <a:avLst/>
          </a:prstGeom>
          <a:solidFill>
            <a:srgbClr val="005EB8"/>
          </a:solidFill>
          <a:ln w="12700" cap="flat" cmpd="sng" algn="ctr">
            <a:solidFill>
              <a:srgbClr val="005EB8"/>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408664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9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a:xfrm>
            <a:off x="11415890" y="6347723"/>
            <a:ext cx="191134" cy="167004"/>
          </a:xfrm>
          <a:prstGeom prst="rect">
            <a:avLst/>
          </a:prstGeom>
        </p:spPr>
        <p:txBody>
          <a:bodyPr lIns="0" tIns="0" rIns="0" bIns="0"/>
          <a:lstStyle>
            <a:lvl1pPr>
              <a:defRPr sz="1000" b="0" i="0">
                <a:solidFill>
                  <a:schemeClr val="tx1"/>
                </a:solidFill>
                <a:latin typeface="Arial"/>
                <a:cs typeface="Arial"/>
              </a:defRPr>
            </a:lvl1pPr>
          </a:lstStyle>
          <a:p>
            <a:pPr marL="25400">
              <a:lnSpc>
                <a:spcPct val="100000"/>
              </a:lnSpc>
            </a:pPr>
            <a:fld id="{81D60167-4931-47E6-BA6A-407CBD079E47}" type="slidenum">
              <a:rPr spc="-5" dirty="0"/>
              <a:t>‹#›</a:t>
            </a:fld>
            <a:endParaRPr spc="-5" dirty="0"/>
          </a:p>
        </p:txBody>
      </p:sp>
    </p:spTree>
    <p:extLst>
      <p:ext uri="{BB962C8B-B14F-4D97-AF65-F5344CB8AC3E}">
        <p14:creationId xmlns:p14="http://schemas.microsoft.com/office/powerpoint/2010/main" val="4363812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 KPMG + ServiceNow">
    <p:bg>
      <p:bgPr>
        <a:solidFill>
          <a:schemeClr val="accent3"/>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B8DBE5D-E49F-403A-96D1-C8F18B0FBD2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F7565680-5779-41E0-876E-58D897A691C5}"/>
                </a:ext>
              </a:extLst>
            </p:cNvPr>
            <p:cNvSpPr/>
            <p:nvPr userDrawn="1"/>
          </p:nvSpPr>
          <p:spPr>
            <a:xfrm>
              <a:off x="0" y="0"/>
              <a:ext cx="12192000" cy="6858000"/>
            </a:xfrm>
            <a:prstGeom prst="rect">
              <a:avLst/>
            </a:prstGeom>
            <a:gradFill flip="none" rotWithShape="1">
              <a:gsLst>
                <a:gs pos="75000">
                  <a:srgbClr val="6D2077">
                    <a:alpha val="64000"/>
                  </a:srgbClr>
                </a:gs>
                <a:gs pos="0">
                  <a:srgbClr val="002870"/>
                </a:gs>
                <a:gs pos="38000">
                  <a:srgbClr val="00338D">
                    <a:lumMod val="99000"/>
                    <a:lumOff val="1000"/>
                  </a:srgbClr>
                </a:gs>
                <a:gs pos="100000">
                  <a:srgbClr val="6D2077">
                    <a:lumMod val="100000"/>
                  </a:srgb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9" name="Rectangle 8">
              <a:extLst>
                <a:ext uri="{FF2B5EF4-FFF2-40B4-BE49-F238E27FC236}">
                  <a16:creationId xmlns:a16="http://schemas.microsoft.com/office/drawing/2014/main" id="{4FC9F42D-4608-4BA2-B83D-C116B0D99D8C}"/>
                </a:ext>
              </a:extLst>
            </p:cNvPr>
            <p:cNvSpPr/>
            <p:nvPr userDrawn="1"/>
          </p:nvSpPr>
          <p:spPr>
            <a:xfrm rot="10800000">
              <a:off x="0" y="0"/>
              <a:ext cx="12192000" cy="6858000"/>
            </a:xfrm>
            <a:prstGeom prst="rect">
              <a:avLst/>
            </a:prstGeom>
            <a:gradFill flip="none" rotWithShape="1">
              <a:gsLst>
                <a:gs pos="26000">
                  <a:schemeClr val="tx2">
                    <a:lumMod val="50000"/>
                    <a:alpha val="0"/>
                  </a:schemeClr>
                </a:gs>
                <a:gs pos="84000">
                  <a:schemeClr val="tx2">
                    <a:lumMod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10" name="Rectangle 9">
              <a:extLst>
                <a:ext uri="{FF2B5EF4-FFF2-40B4-BE49-F238E27FC236}">
                  <a16:creationId xmlns:a16="http://schemas.microsoft.com/office/drawing/2014/main" id="{95E39CA5-2BEA-44E5-A096-19CE0C8C0049}"/>
                </a:ext>
              </a:extLst>
            </p:cNvPr>
            <p:cNvSpPr/>
            <p:nvPr userDrawn="1"/>
          </p:nvSpPr>
          <p:spPr>
            <a:xfrm>
              <a:off x="0" y="0"/>
              <a:ext cx="12192000" cy="6858000"/>
            </a:xfrm>
            <a:prstGeom prst="rect">
              <a:avLst/>
            </a:prstGeom>
            <a:gradFill flip="none" rotWithShape="1">
              <a:gsLst>
                <a:gs pos="81000">
                  <a:schemeClr val="accent3">
                    <a:lumMod val="50000"/>
                    <a:alpha val="0"/>
                  </a:schemeClr>
                </a:gs>
                <a:gs pos="100000">
                  <a:schemeClr val="accent3">
                    <a:lumMod val="50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sp>
        <p:nvSpPr>
          <p:cNvPr id="3" name="Title 2"/>
          <p:cNvSpPr>
            <a:spLocks noGrp="1"/>
          </p:cNvSpPr>
          <p:nvPr>
            <p:ph type="title"/>
          </p:nvPr>
        </p:nvSpPr>
        <p:spPr>
          <a:xfrm>
            <a:off x="998399" y="431800"/>
            <a:ext cx="10201413" cy="533400"/>
          </a:xfrm>
        </p:spPr>
        <p:txBody>
          <a:bodyPr/>
          <a:lstStyle>
            <a:lvl1pPr>
              <a:defRPr>
                <a:solidFill>
                  <a:schemeClr val="bg1"/>
                </a:solidFill>
              </a:defRPr>
            </a:lvl1pPr>
          </a:lstStyle>
          <a:p>
            <a:r>
              <a:rPr lang="en-US"/>
              <a:t>Click to edit Master title style</a:t>
            </a:r>
          </a:p>
        </p:txBody>
      </p:sp>
      <p:sp>
        <p:nvSpPr>
          <p:cNvPr id="12" name="Shape 8">
            <a:extLst>
              <a:ext uri="{FF2B5EF4-FFF2-40B4-BE49-F238E27FC236}">
                <a16:creationId xmlns:a16="http://schemas.microsoft.com/office/drawing/2014/main" id="{27A6E2D3-3DD7-40B6-9CEE-EAC77631AE2C}"/>
              </a:ext>
            </a:extLst>
          </p:cNvPr>
          <p:cNvSpPr txBox="1">
            <a:spLocks/>
          </p:cNvSpPr>
          <p:nvPr userDrawn="1"/>
        </p:nvSpPr>
        <p:spPr>
          <a:xfrm>
            <a:off x="10739438" y="629073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bg1"/>
                </a:solidFill>
                <a:latin typeface="+mn-lt"/>
                <a:ea typeface="Arial"/>
                <a:cs typeface="Arial" panose="020B0604020202020204" pitchFamily="34" charset="0"/>
              </a:rPr>
              <a:pPr algn="r"/>
              <a:t>‹#›</a:t>
            </a:fld>
            <a:endParaRPr lang="en-US" sz="1000">
              <a:solidFill>
                <a:schemeClr val="bg1"/>
              </a:solidFill>
              <a:latin typeface="+mn-lt"/>
              <a:ea typeface="Arial"/>
              <a:cs typeface="Arial" panose="020B0604020202020204" pitchFamily="34" charset="0"/>
            </a:endParaRPr>
          </a:p>
        </p:txBody>
      </p:sp>
      <p:sp>
        <p:nvSpPr>
          <p:cNvPr id="13" name="TextBox 12">
            <a:extLst>
              <a:ext uri="{FF2B5EF4-FFF2-40B4-BE49-F238E27FC236}">
                <a16:creationId xmlns:a16="http://schemas.microsoft.com/office/drawing/2014/main" id="{DD940E14-C31D-420C-A8B4-FF78D9F2DD48}"/>
              </a:ext>
            </a:extLst>
          </p:cNvPr>
          <p:cNvSpPr txBox="1"/>
          <p:nvPr userDrawn="1"/>
        </p:nvSpPr>
        <p:spPr>
          <a:xfrm>
            <a:off x="2234934" y="6180043"/>
            <a:ext cx="7756800" cy="3708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2022 KPMG LLP, a Delaware limited liability partnership and a member firm of the KPMG global organization of independent</a:t>
            </a:r>
            <a:br>
              <a:rPr lang="en-US" sz="600" kern="1200" noProof="0">
                <a:solidFill>
                  <a:schemeClr val="bg1"/>
                </a:solidFill>
                <a:latin typeface="+mn-lt"/>
                <a:ea typeface="+mn-ea"/>
                <a:cs typeface="+mn-cs"/>
              </a:rPr>
            </a:br>
            <a:r>
              <a:rPr lang="en-US" sz="600" kern="1200" noProof="0">
                <a:solidFill>
                  <a:schemeClr val="bg1"/>
                </a:solidFill>
                <a:latin typeface="+mn-lt"/>
                <a:ea typeface="+mn-ea"/>
                <a:cs typeface="+mn-cs"/>
              </a:rPr>
              <a:t>member firms affiliated with KPMG International Limited, a private English company limited by guarantee. All rights reserved.</a:t>
            </a:r>
          </a:p>
        </p:txBody>
      </p:sp>
      <p:sp>
        <p:nvSpPr>
          <p:cNvPr id="14" name="Freeform 19">
            <a:extLst>
              <a:ext uri="{FF2B5EF4-FFF2-40B4-BE49-F238E27FC236}">
                <a16:creationId xmlns:a16="http://schemas.microsoft.com/office/drawing/2014/main" id="{86BB74D8-D7F3-4E27-9DE9-EA571CAD6D14}"/>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19">
            <a:extLst>
              <a:ext uri="{FF2B5EF4-FFF2-40B4-BE49-F238E27FC236}">
                <a16:creationId xmlns:a16="http://schemas.microsoft.com/office/drawing/2014/main" id="{E7012F71-E006-4714-BD35-6D493BFC185C}"/>
              </a:ext>
            </a:extLst>
          </p:cNvPr>
          <p:cNvSpPr>
            <a:spLocks noEditPoints="1"/>
          </p:cNvSpPr>
          <p:nvPr userDrawn="1"/>
        </p:nvSpPr>
        <p:spPr bwMode="auto">
          <a:xfrm>
            <a:off x="9792324" y="477701"/>
            <a:ext cx="1085594" cy="441598"/>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a:p>
        </p:txBody>
      </p:sp>
    </p:spTree>
    <p:extLst>
      <p:ext uri="{BB962C8B-B14F-4D97-AF65-F5344CB8AC3E}">
        <p14:creationId xmlns:p14="http://schemas.microsoft.com/office/powerpoint/2010/main" val="65305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dirty="0"/>
              <a:t>Click to edit Master title style</a:t>
            </a:r>
            <a:endParaRPr lang="en-GB" dirty="0"/>
          </a:p>
        </p:txBody>
      </p:sp>
      <p:sp>
        <p:nvSpPr>
          <p:cNvPr id="5" name="Freeform 19">
            <a:extLst>
              <a:ext uri="{FF2B5EF4-FFF2-40B4-BE49-F238E27FC236}">
                <a16:creationId xmlns:a16="http://schemas.microsoft.com/office/drawing/2014/main" id="{D3418571-03F8-4EF1-A962-659144458347}"/>
              </a:ext>
            </a:extLst>
          </p:cNvPr>
          <p:cNvSpPr>
            <a:spLocks noEditPoints="1"/>
          </p:cNvSpPr>
          <p:nvPr userDrawn="1"/>
        </p:nvSpPr>
        <p:spPr bwMode="auto">
          <a:xfrm>
            <a:off x="992493" y="875630"/>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7" name="Text Placeholder 3">
            <a:extLst>
              <a:ext uri="{FF2B5EF4-FFF2-40B4-BE49-F238E27FC236}">
                <a16:creationId xmlns:a16="http://schemas.microsoft.com/office/drawing/2014/main" id="{64C41755-A199-456B-9B3D-F8173F80348C}"/>
              </a:ext>
            </a:extLst>
          </p:cNvPr>
          <p:cNvSpPr>
            <a:spLocks noGrp="1"/>
          </p:cNvSpPr>
          <p:nvPr>
            <p:ph type="body" sz="quarter" idx="11" hasCustomPrompt="1"/>
          </p:nvPr>
        </p:nvSpPr>
        <p:spPr>
          <a:xfrm>
            <a:off x="992493" y="5299457"/>
            <a:ext cx="6129732"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a:t>
            </a:r>
          </a:p>
        </p:txBody>
      </p:sp>
      <p:sp>
        <p:nvSpPr>
          <p:cNvPr id="8" name="Text Placeholder 4">
            <a:extLst>
              <a:ext uri="{FF2B5EF4-FFF2-40B4-BE49-F238E27FC236}">
                <a16:creationId xmlns:a16="http://schemas.microsoft.com/office/drawing/2014/main" id="{70425F23-8B3F-4A05-9393-9C1361572EB8}"/>
              </a:ext>
            </a:extLst>
          </p:cNvPr>
          <p:cNvSpPr>
            <a:spLocks noGrp="1"/>
          </p:cNvSpPr>
          <p:nvPr>
            <p:ph type="body" sz="quarter" idx="12" hasCustomPrompt="1"/>
          </p:nvPr>
        </p:nvSpPr>
        <p:spPr>
          <a:xfrm>
            <a:off x="992493" y="5738688"/>
            <a:ext cx="1889125" cy="487363"/>
          </a:xfrm>
        </p:spPr>
        <p:txBody>
          <a:bodyPr/>
          <a:lstStyle>
            <a:lvl1pPr>
              <a:defRPr sz="1400" b="0" spc="0" baseline="0">
                <a:solidFill>
                  <a:schemeClr val="bg1"/>
                </a:solidFill>
              </a:defRPr>
            </a:lvl1pPr>
          </a:lstStyle>
          <a:p>
            <a:pPr lvl="0"/>
            <a:r>
              <a:rPr lang="en-US" dirty="0"/>
              <a:t>Date</a:t>
            </a:r>
          </a:p>
        </p:txBody>
      </p:sp>
      <p:sp>
        <p:nvSpPr>
          <p:cNvPr id="9" name="Title 1">
            <a:extLst>
              <a:ext uri="{FF2B5EF4-FFF2-40B4-BE49-F238E27FC236}">
                <a16:creationId xmlns:a16="http://schemas.microsoft.com/office/drawing/2014/main" id="{B07D6CF9-2AEA-4764-8A02-029BE1A52DA2}"/>
              </a:ext>
            </a:extLst>
          </p:cNvPr>
          <p:cNvSpPr txBox="1">
            <a:spLocks/>
          </p:cNvSpPr>
          <p:nvPr userDrawn="1"/>
        </p:nvSpPr>
        <p:spPr>
          <a:xfrm>
            <a:off x="992493" y="1714499"/>
            <a:ext cx="6186402" cy="3139357"/>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7200" b="1" kern="1200" baseline="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407776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p>
        </p:txBody>
      </p:sp>
      <p:sp>
        <p:nvSpPr>
          <p:cNvPr id="2" name="Rectangle 1">
            <a:extLst>
              <a:ext uri="{FF2B5EF4-FFF2-40B4-BE49-F238E27FC236}">
                <a16:creationId xmlns:a16="http://schemas.microsoft.com/office/drawing/2014/main" id="{E0C4236E-1EA4-406B-B649-E578F7A17838}"/>
              </a:ext>
            </a:extLst>
          </p:cNvPr>
          <p:cNvSpPr/>
          <p:nvPr userDrawn="1"/>
        </p:nvSpPr>
        <p:spPr>
          <a:xfrm>
            <a:off x="2409825" y="5181600"/>
            <a:ext cx="7077075" cy="155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7" name="Shape 8">
            <a:extLst>
              <a:ext uri="{FF2B5EF4-FFF2-40B4-BE49-F238E27FC236}">
                <a16:creationId xmlns:a16="http://schemas.microsoft.com/office/drawing/2014/main" id="{47516283-1A6A-4595-8453-B4213BFC0ADA}"/>
              </a:ext>
            </a:extLst>
          </p:cNvPr>
          <p:cNvSpPr txBox="1">
            <a:spLocks/>
          </p:cNvSpPr>
          <p:nvPr userDrawn="1"/>
        </p:nvSpPr>
        <p:spPr>
          <a:xfrm>
            <a:off x="10739438" y="6517151"/>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noProof="0" smtClean="0">
                <a:solidFill>
                  <a:schemeClr val="tx2"/>
                </a:solidFill>
                <a:latin typeface="+mn-lt"/>
                <a:ea typeface="Arial"/>
                <a:cs typeface="Arial" panose="020B0604020202020204" pitchFamily="34" charset="0"/>
              </a:rPr>
              <a:pPr algn="r"/>
              <a:t>‹#›</a:t>
            </a:fld>
            <a:endParaRPr lang="en-US" sz="1000" noProof="0">
              <a:solidFill>
                <a:schemeClr val="tx2"/>
              </a:solidFill>
              <a:latin typeface="+mn-lt"/>
              <a:ea typeface="Arial"/>
              <a:cs typeface="Arial" panose="020B0604020202020204" pitchFamily="34" charset="0"/>
            </a:endParaRPr>
          </a:p>
        </p:txBody>
      </p:sp>
      <p:sp>
        <p:nvSpPr>
          <p:cNvPr id="9" name="TextBox 8">
            <a:extLst>
              <a:ext uri="{FF2B5EF4-FFF2-40B4-BE49-F238E27FC236}">
                <a16:creationId xmlns:a16="http://schemas.microsoft.com/office/drawing/2014/main" id="{879FABDD-2585-42A6-B61C-4A6841D4EDA7}"/>
              </a:ext>
            </a:extLst>
          </p:cNvPr>
          <p:cNvSpPr txBox="1"/>
          <p:nvPr userDrawn="1">
            <p:custDataLst>
              <p:tags r:id="rId1"/>
            </p:custDataLst>
          </p:nvPr>
        </p:nvSpPr>
        <p:spPr>
          <a:xfrm>
            <a:off x="1657350" y="6517151"/>
            <a:ext cx="4619625"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NDP221730-1A</a:t>
            </a:r>
          </a:p>
        </p:txBody>
      </p:sp>
    </p:spTree>
    <p:extLst>
      <p:ext uri="{BB962C8B-B14F-4D97-AF65-F5344CB8AC3E}">
        <p14:creationId xmlns:p14="http://schemas.microsoft.com/office/powerpoint/2010/main" val="817562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ONE COLUMN TEXT">
    <p:spTree>
      <p:nvGrpSpPr>
        <p:cNvPr id="1" name=""/>
        <p:cNvGrpSpPr/>
        <p:nvPr/>
      </p:nvGrpSpPr>
      <p:grpSpPr>
        <a:xfrm>
          <a:off x="0" y="0"/>
          <a:ext cx="0" cy="0"/>
          <a:chOff x="0" y="0"/>
          <a:chExt cx="0" cy="0"/>
        </a:xfrm>
      </p:grpSpPr>
      <p:sp>
        <p:nvSpPr>
          <p:cNvPr id="5" name="Title 1"/>
          <p:cNvSpPr>
            <a:spLocks noGrp="1"/>
          </p:cNvSpPr>
          <p:nvPr>
            <p:ph type="title"/>
          </p:nvPr>
        </p:nvSpPr>
        <p:spPr>
          <a:xfrm>
            <a:off x="1003200" y="455355"/>
            <a:ext cx="10185600" cy="518400"/>
          </a:xfrm>
        </p:spPr>
        <p:txBody>
          <a:bodyPr anchor="ctr"/>
          <a:lstStyle>
            <a:lvl1pPr>
              <a:defRPr sz="4200">
                <a:latin typeface="+mj-lt"/>
              </a:defRPr>
            </a:lvl1pPr>
          </a:lstStyle>
          <a:p>
            <a:r>
              <a:rPr lang="en-US" noProof="0" dirty="0"/>
              <a:t>Click to edit Master title style</a:t>
            </a:r>
          </a:p>
        </p:txBody>
      </p:sp>
      <p:sp>
        <p:nvSpPr>
          <p:cNvPr id="6" name="Text Placeholder 4"/>
          <p:cNvSpPr>
            <a:spLocks noGrp="1"/>
          </p:cNvSpPr>
          <p:nvPr>
            <p:ph type="body" sz="quarter" idx="11" hasCustomPrompt="1"/>
          </p:nvPr>
        </p:nvSpPr>
        <p:spPr>
          <a:xfrm>
            <a:off x="1003200" y="182717"/>
            <a:ext cx="10185600" cy="169200"/>
          </a:xfrm>
          <a:prstGeom prst="rect">
            <a:avLst/>
          </a:prstGeom>
        </p:spPr>
        <p:txBody>
          <a:bodyPr lIns="0" tIns="0" rIns="0" bIns="0" anchor="ctr"/>
          <a:lstStyle>
            <a:lvl1pPr>
              <a:spcAft>
                <a:spcPts val="0"/>
              </a:spcAft>
              <a:defRPr sz="1100" b="1">
                <a:latin typeface="Univers 45 Light" pitchFamily="2" charset="0"/>
              </a:defRPr>
            </a:lvl1pPr>
          </a:lstStyle>
          <a:p>
            <a:pPr lvl="0"/>
            <a:r>
              <a:rPr lang="en-US" noProof="0" dirty="0"/>
              <a:t>Super title here</a:t>
            </a:r>
          </a:p>
        </p:txBody>
      </p:sp>
      <p:sp>
        <p:nvSpPr>
          <p:cNvPr id="8" name="Rectangle 7"/>
          <p:cNvSpPr/>
          <p:nvPr userDrawn="1"/>
        </p:nvSpPr>
        <p:spPr>
          <a:xfrm>
            <a:off x="0" y="0"/>
            <a:ext cx="12191999" cy="45719"/>
          </a:xfrm>
          <a:prstGeom prst="rect">
            <a:avLst/>
          </a:prstGeom>
          <a:solidFill>
            <a:srgbClr val="005EB8"/>
          </a:solidFill>
          <a:ln w="12700" cap="flat" cmpd="sng" algn="ctr">
            <a:solidFill>
              <a:srgbClr val="005EB8"/>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Arial"/>
              <a:ea typeface="+mn-ea"/>
              <a:cs typeface="+mn-cs"/>
            </a:endParaRPr>
          </a:p>
        </p:txBody>
      </p:sp>
      <p:sp>
        <p:nvSpPr>
          <p:cNvPr id="9" name="Rectangle 8"/>
          <p:cNvSpPr/>
          <p:nvPr userDrawn="1"/>
        </p:nvSpPr>
        <p:spPr>
          <a:xfrm>
            <a:off x="12123505" y="0"/>
            <a:ext cx="78769" cy="6858000"/>
          </a:xfrm>
          <a:prstGeom prst="rect">
            <a:avLst/>
          </a:prstGeom>
          <a:solidFill>
            <a:srgbClr val="005EB8"/>
          </a:solidFill>
          <a:ln w="12700" cap="flat" cmpd="sng" algn="ctr">
            <a:solidFill>
              <a:srgbClr val="005EB8"/>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19248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2424363" y="1343857"/>
            <a:ext cx="6581117" cy="2000922"/>
          </a:xfrm>
        </p:spPr>
        <p:txBody>
          <a:bodyPr anchor="t" anchorCtr="0"/>
          <a:lstStyle>
            <a:lvl1pPr algn="l">
              <a:lnSpc>
                <a:spcPct val="85000"/>
              </a:lnSpc>
              <a:defRPr sz="7200" baseline="0">
                <a:solidFill>
                  <a:schemeClr val="tx2"/>
                </a:solidFill>
                <a:latin typeface="+mn-lt"/>
              </a:defRPr>
            </a:lvl1pPr>
          </a:lstStyle>
          <a:p>
            <a:r>
              <a:rPr lang="en-US" noProof="0" dirty="0"/>
              <a:t>Title slide 4 light right vertical image</a:t>
            </a:r>
          </a:p>
        </p:txBody>
      </p:sp>
      <p:sp>
        <p:nvSpPr>
          <p:cNvPr id="9"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4" name="Text Placeholder 3"/>
          <p:cNvSpPr>
            <a:spLocks noGrp="1"/>
          </p:cNvSpPr>
          <p:nvPr>
            <p:ph type="body" sz="quarter" idx="13" hasCustomPrompt="1"/>
          </p:nvPr>
        </p:nvSpPr>
        <p:spPr>
          <a:xfrm>
            <a:off x="2424363"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15" name="Text Placeholder 4"/>
          <p:cNvSpPr>
            <a:spLocks noGrp="1"/>
          </p:cNvSpPr>
          <p:nvPr>
            <p:ph type="body" sz="quarter" idx="14" hasCustomPrompt="1"/>
          </p:nvPr>
        </p:nvSpPr>
        <p:spPr>
          <a:xfrm>
            <a:off x="2424363" y="5732107"/>
            <a:ext cx="1889125" cy="487363"/>
          </a:xfrm>
        </p:spPr>
        <p:txBody>
          <a:bodyPr/>
          <a:lstStyle>
            <a:lvl1pPr>
              <a:defRPr sz="1400" b="0">
                <a:solidFill>
                  <a:schemeClr val="tx2"/>
                </a:solidFill>
              </a:defRPr>
            </a:lvl1pPr>
          </a:lstStyle>
          <a:p>
            <a:pPr lvl="0"/>
            <a:r>
              <a:rPr lang="en-US" dirty="0"/>
              <a:t>Date here</a:t>
            </a:r>
          </a:p>
        </p:txBody>
      </p:sp>
    </p:spTree>
    <p:extLst>
      <p:ext uri="{BB962C8B-B14F-4D97-AF65-F5344CB8AC3E}">
        <p14:creationId xmlns:p14="http://schemas.microsoft.com/office/powerpoint/2010/main" val="92149466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7">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2"/>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hasCustomPrompt="1"/>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dirty="0"/>
              <a:t>Title slide 7 – </a:t>
            </a:r>
            <a:br>
              <a:rPr lang="en-US" noProof="0" dirty="0"/>
            </a:br>
            <a:r>
              <a:rPr lang="en-US" noProof="0" dirty="0"/>
              <a:t>dark singular image</a:t>
            </a:r>
          </a:p>
        </p:txBody>
      </p:sp>
      <p:sp>
        <p:nvSpPr>
          <p:cNvPr id="10"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6"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3105085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10">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3848752"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3848752" y="1343857"/>
            <a:ext cx="6581117" cy="3510000"/>
          </a:xfrm>
        </p:spPr>
        <p:txBody>
          <a:bodyPr anchor="t" anchorCtr="0"/>
          <a:lstStyle>
            <a:lvl1pPr algn="l">
              <a:lnSpc>
                <a:spcPct val="85000"/>
              </a:lnSpc>
              <a:defRPr sz="7200" baseline="0">
                <a:solidFill>
                  <a:schemeClr val="bg1"/>
                </a:solidFill>
                <a:latin typeface="+mn-lt"/>
              </a:defRPr>
            </a:lvl1pPr>
          </a:lstStyle>
          <a:p>
            <a:r>
              <a:rPr lang="en-US" noProof="0" dirty="0"/>
              <a:t>Title slide 10</a:t>
            </a:r>
            <a:br>
              <a:rPr lang="en-US" noProof="0" dirty="0"/>
            </a:br>
            <a:r>
              <a:rPr lang="en-US" noProof="0" dirty="0"/>
              <a:t>dark left</a:t>
            </a:r>
            <a:br>
              <a:rPr lang="en-US" noProof="0" dirty="0"/>
            </a:br>
            <a:r>
              <a:rPr lang="en-US" noProof="0" dirty="0"/>
              <a:t>vertical image</a:t>
            </a:r>
          </a:p>
        </p:txBody>
      </p:sp>
      <p:sp>
        <p:nvSpPr>
          <p:cNvPr id="6" name="Text Placeholder 3"/>
          <p:cNvSpPr>
            <a:spLocks noGrp="1"/>
          </p:cNvSpPr>
          <p:nvPr>
            <p:ph type="body" sz="quarter" idx="11" hasCustomPrompt="1"/>
          </p:nvPr>
        </p:nvSpPr>
        <p:spPr>
          <a:xfrm>
            <a:off x="3848752"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7" name="Text Placeholder 4"/>
          <p:cNvSpPr>
            <a:spLocks noGrp="1"/>
          </p:cNvSpPr>
          <p:nvPr>
            <p:ph type="body" sz="quarter" idx="12" hasCustomPrompt="1"/>
          </p:nvPr>
        </p:nvSpPr>
        <p:spPr>
          <a:xfrm>
            <a:off x="3848752" y="5732107"/>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1345775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No image">
    <p:bg>
      <p:bgPr>
        <a:solidFill>
          <a:schemeClr val="accent1"/>
        </a:solidFill>
        <a:effectLst/>
      </p:bgPr>
    </p:bg>
    <p:spTree>
      <p:nvGrpSpPr>
        <p:cNvPr id="1" name=""/>
        <p:cNvGrpSpPr/>
        <p:nvPr/>
      </p:nvGrpSpPr>
      <p:grpSpPr>
        <a:xfrm>
          <a:off x="0" y="0"/>
          <a:ext cx="0" cy="0"/>
          <a:chOff x="0" y="0"/>
          <a:chExt cx="0" cy="0"/>
        </a:xfrm>
      </p:grpSpPr>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6" name="Title 1"/>
          <p:cNvSpPr>
            <a:spLocks noGrp="1"/>
          </p:cNvSpPr>
          <p:nvPr>
            <p:ph type="ctrTitle" hasCustomPrompt="1"/>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dirty="0"/>
              <a:t>Title slide – </a:t>
            </a:r>
            <a:br>
              <a:rPr lang="en-US" noProof="0" dirty="0"/>
            </a:br>
            <a:r>
              <a:rPr lang="en-US" noProof="0" dirty="0"/>
              <a:t>no image</a:t>
            </a:r>
          </a:p>
        </p:txBody>
      </p:sp>
      <p:sp>
        <p:nvSpPr>
          <p:cNvPr id="17"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8"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Subtitle here</a:t>
            </a:r>
          </a:p>
        </p:txBody>
      </p:sp>
      <p:sp>
        <p:nvSpPr>
          <p:cNvPr id="1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dirty="0"/>
              <a:t>Date here</a:t>
            </a:r>
          </a:p>
        </p:txBody>
      </p:sp>
    </p:spTree>
    <p:extLst>
      <p:ext uri="{BB962C8B-B14F-4D97-AF65-F5344CB8AC3E}">
        <p14:creationId xmlns:p14="http://schemas.microsoft.com/office/powerpoint/2010/main" val="1257821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08670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465892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itle 2"/>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604358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noProof="0"/>
              <a:t>Click to edit Master title style</a:t>
            </a:r>
          </a:p>
        </p:txBody>
      </p:sp>
      <p:sp>
        <p:nvSpPr>
          <p:cNvPr id="3" name="Text Placeholder 2"/>
          <p:cNvSpPr>
            <a:spLocks noGrp="1"/>
          </p:cNvSpPr>
          <p:nvPr>
            <p:ph type="body" idx="1"/>
          </p:nvPr>
        </p:nvSpPr>
        <p:spPr>
          <a:xfrm>
            <a:off x="998400" y="1331360"/>
            <a:ext cx="10194470" cy="4545566"/>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Shape 8"/>
          <p:cNvSpPr txBox="1">
            <a:spLocks/>
          </p:cNvSpPr>
          <p:nvPr userDrawn="1"/>
        </p:nvSpPr>
        <p:spPr>
          <a:xfrm>
            <a:off x="10739438" y="6517151"/>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noProof="0" smtClean="0">
                <a:solidFill>
                  <a:schemeClr val="tx2"/>
                </a:solidFill>
                <a:latin typeface="+mn-lt"/>
                <a:ea typeface="Arial"/>
                <a:cs typeface="Arial" panose="020B0604020202020204" pitchFamily="34" charset="0"/>
              </a:rPr>
              <a:pPr algn="r"/>
              <a:t>‹#›</a:t>
            </a:fld>
            <a:endParaRPr lang="en-US" sz="1000" noProof="0">
              <a:solidFill>
                <a:schemeClr val="tx2"/>
              </a:solidFill>
              <a:latin typeface="+mn-lt"/>
              <a:ea typeface="Arial"/>
              <a:cs typeface="Arial" panose="020B0604020202020204" pitchFamily="34" charset="0"/>
            </a:endParaRPr>
          </a:p>
        </p:txBody>
      </p:sp>
      <p:sp>
        <p:nvSpPr>
          <p:cNvPr id="26" name="Freeform 19"/>
          <p:cNvSpPr>
            <a:spLocks noEditPoints="1"/>
          </p:cNvSpPr>
          <p:nvPr userDrawn="1"/>
        </p:nvSpPr>
        <p:spPr bwMode="auto">
          <a:xfrm>
            <a:off x="998400" y="6517151"/>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a:p>
        </p:txBody>
      </p:sp>
      <p:sp>
        <p:nvSpPr>
          <p:cNvPr id="7" name="TextBox 6"/>
          <p:cNvSpPr txBox="1"/>
          <p:nvPr userDrawn="1">
            <p:custDataLst>
              <p:tags r:id="rId31"/>
            </p:custDataLst>
          </p:nvPr>
        </p:nvSpPr>
        <p:spPr>
          <a:xfrm>
            <a:off x="2973760" y="6517151"/>
            <a:ext cx="6279147"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16" r:id="rId1"/>
    <p:sldLayoutId id="2147483721" r:id="rId2"/>
    <p:sldLayoutId id="2147483717" r:id="rId3"/>
    <p:sldLayoutId id="2147483718" r:id="rId4"/>
    <p:sldLayoutId id="2147483719" r:id="rId5"/>
    <p:sldLayoutId id="2147483715" r:id="rId6"/>
    <p:sldLayoutId id="2147483666" r:id="rId7"/>
    <p:sldLayoutId id="2147483712" r:id="rId8"/>
    <p:sldLayoutId id="2147483664" r:id="rId9"/>
    <p:sldLayoutId id="2147483713" r:id="rId10"/>
    <p:sldLayoutId id="2147483689" r:id="rId11"/>
    <p:sldLayoutId id="2147483690" r:id="rId12"/>
    <p:sldLayoutId id="2147483691" r:id="rId13"/>
    <p:sldLayoutId id="2147483692" r:id="rId14"/>
    <p:sldLayoutId id="2147483693" r:id="rId15"/>
    <p:sldLayoutId id="2147483701" r:id="rId16"/>
    <p:sldLayoutId id="2147483697" r:id="rId17"/>
    <p:sldLayoutId id="2147483698" r:id="rId18"/>
    <p:sldLayoutId id="2147483699" r:id="rId19"/>
    <p:sldLayoutId id="2147483700" r:id="rId20"/>
    <p:sldLayoutId id="2147483682" r:id="rId21"/>
    <p:sldLayoutId id="2147483684" r:id="rId22"/>
    <p:sldLayoutId id="2147483667" r:id="rId23"/>
    <p:sldLayoutId id="2147483725" r:id="rId24"/>
    <p:sldLayoutId id="2147483727" r:id="rId25"/>
    <p:sldLayoutId id="2147483729" r:id="rId26"/>
    <p:sldLayoutId id="2147483730" r:id="rId27"/>
    <p:sldLayoutId id="2147483731" r:id="rId28"/>
    <p:sldLayoutId id="2147483732" r:id="rId29"/>
  </p:sldLayoutIdLst>
  <p:txStyles>
    <p:titleStyle>
      <a:lvl1pPr algn="l" defTabSz="914400" rtl="0" eaLnBrk="1" latinLnBrk="0" hangingPunct="1">
        <a:lnSpc>
          <a:spcPct val="90000"/>
        </a:lnSpc>
        <a:spcBef>
          <a:spcPct val="0"/>
        </a:spcBef>
        <a:buNone/>
        <a:defRPr sz="2600" kern="1200">
          <a:solidFill>
            <a:schemeClr val="tx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3" userDrawn="1">
          <p15:clr>
            <a:srgbClr val="F26B43"/>
          </p15:clr>
        </p15:guide>
        <p15:guide id="5" orient="horz" pos="608"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9.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4.xml"/><Relationship Id="rId1" Type="http://schemas.openxmlformats.org/officeDocument/2006/relationships/vmlDrawing" Target="../drawings/vmlDrawing1.vml"/><Relationship Id="rId6" Type="http://schemas.openxmlformats.org/officeDocument/2006/relationships/image" Target="../media/image44.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0.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8.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98459" y="1521262"/>
            <a:ext cx="7231141" cy="3510000"/>
          </a:xfrm>
        </p:spPr>
        <p:txBody>
          <a:bodyPr/>
          <a:lstStyle/>
          <a:p>
            <a:pPr>
              <a:lnSpc>
                <a:spcPct val="100000"/>
              </a:lnSpc>
            </a:pPr>
            <a:r>
              <a:rPr lang="en-US" sz="4800" dirty="0"/>
              <a:t>Proposal to design next generation cyber capabilities at Cigna</a:t>
            </a:r>
          </a:p>
        </p:txBody>
      </p:sp>
      <p:sp>
        <p:nvSpPr>
          <p:cNvPr id="6" name="Text Placeholder 5"/>
          <p:cNvSpPr>
            <a:spLocks noGrp="1"/>
          </p:cNvSpPr>
          <p:nvPr>
            <p:ph type="body" sz="quarter" idx="11"/>
          </p:nvPr>
        </p:nvSpPr>
        <p:spPr>
          <a:xfrm>
            <a:off x="998459" y="4923262"/>
            <a:ext cx="6541518" cy="216000"/>
          </a:xfrm>
        </p:spPr>
        <p:txBody>
          <a:bodyPr anchor="b"/>
          <a:lstStyle/>
          <a:p>
            <a:r>
              <a:rPr lang="en-US" dirty="0"/>
              <a:t>KPMG proposal to serve Cigna</a:t>
            </a:r>
          </a:p>
          <a:p>
            <a:r>
              <a:rPr lang="en-US" dirty="0"/>
              <a:t>Cyber Security Operating Model and Strategy</a:t>
            </a:r>
          </a:p>
        </p:txBody>
      </p:sp>
      <p:sp>
        <p:nvSpPr>
          <p:cNvPr id="7" name="Text Placeholder 6"/>
          <p:cNvSpPr>
            <a:spLocks noGrp="1"/>
          </p:cNvSpPr>
          <p:nvPr>
            <p:ph type="body" sz="quarter" idx="12"/>
          </p:nvPr>
        </p:nvSpPr>
        <p:spPr>
          <a:xfrm>
            <a:off x="998460" y="5640667"/>
            <a:ext cx="1889125" cy="487363"/>
          </a:xfrm>
        </p:spPr>
        <p:txBody>
          <a:bodyPr/>
          <a:lstStyle/>
          <a:p>
            <a:r>
              <a:rPr lang="en-US" dirty="0"/>
              <a:t>July 2022</a:t>
            </a:r>
          </a:p>
        </p:txBody>
      </p:sp>
      <p:sp>
        <p:nvSpPr>
          <p:cNvPr id="3" name="TextBox 2">
            <a:extLst>
              <a:ext uri="{FF2B5EF4-FFF2-40B4-BE49-F238E27FC236}">
                <a16:creationId xmlns:a16="http://schemas.microsoft.com/office/drawing/2014/main" id="{08990CDB-8DEF-112B-D5DD-D9B9A656560F}"/>
              </a:ext>
            </a:extLst>
          </p:cNvPr>
          <p:cNvSpPr txBox="1"/>
          <p:nvPr/>
        </p:nvSpPr>
        <p:spPr>
          <a:xfrm>
            <a:off x="790074" y="6128030"/>
            <a:ext cx="10611852" cy="369332"/>
          </a:xfrm>
          <a:prstGeom prst="rect">
            <a:avLst/>
          </a:prstGeom>
          <a:noFill/>
        </p:spPr>
        <p:txBody>
          <a:bodyPr wrap="square">
            <a:spAutoFit/>
          </a:bodyPr>
          <a:lstStyle/>
          <a:p>
            <a:pPr marL="0" marR="0" algn="ctr">
              <a:spcBef>
                <a:spcPts val="0"/>
              </a:spcBef>
              <a:spcAft>
                <a:spcPts val="0"/>
              </a:spcAft>
            </a:pPr>
            <a:r>
              <a:rPr lang="en-US" sz="1800" b="1" dirty="0">
                <a:solidFill>
                  <a:srgbClr val="FF0000"/>
                </a:solidFill>
                <a:effectLst/>
                <a:latin typeface="Arial" panose="020B0604020202020204" pitchFamily="34" charset="0"/>
                <a:ea typeface="Times New Roman" panose="02020603050405020304" pitchFamily="18" charset="0"/>
              </a:rPr>
              <a:t>SUBJECT TO KPMG RISK MANAGEMENT ENGAGEMENT ACCEPTANCE PROCESSES</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83704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998400" y="1330126"/>
            <a:ext cx="10195200" cy="4546800"/>
          </a:xfrm>
        </p:spPr>
        <p:txBody>
          <a:bodyPr/>
          <a:lstStyle/>
          <a:p>
            <a:r>
              <a:rPr lang="en-US" sz="1200" dirty="0"/>
              <a:t>KPMG is the industry leader in cyber security transformation. We have proven credentials at Cigna’s direct peers that cover the same scope of work as proposed herein. </a:t>
            </a:r>
          </a:p>
        </p:txBody>
      </p:sp>
      <p:sp>
        <p:nvSpPr>
          <p:cNvPr id="8" name="Title 7"/>
          <p:cNvSpPr>
            <a:spLocks noGrp="1"/>
          </p:cNvSpPr>
          <p:nvPr>
            <p:ph type="title"/>
          </p:nvPr>
        </p:nvSpPr>
        <p:spPr>
          <a:xfrm>
            <a:off x="998400" y="447674"/>
            <a:ext cx="10195200" cy="533400"/>
          </a:xfrm>
        </p:spPr>
        <p:txBody>
          <a:bodyPr/>
          <a:lstStyle/>
          <a:p>
            <a:r>
              <a:rPr lang="en-US" dirty="0"/>
              <a:t>KPMG is executing similar projects at eight </a:t>
            </a:r>
            <a:r>
              <a:rPr lang="en-US">
                <a:solidFill>
                  <a:srgbClr val="00338D"/>
                </a:solidFill>
              </a:rPr>
              <a:t>Fortune 50 organizations </a:t>
            </a:r>
          </a:p>
        </p:txBody>
      </p:sp>
      <p:graphicFrame>
        <p:nvGraphicFramePr>
          <p:cNvPr id="12" name="Table 6">
            <a:extLst>
              <a:ext uri="{FF2B5EF4-FFF2-40B4-BE49-F238E27FC236}">
                <a16:creationId xmlns:a16="http://schemas.microsoft.com/office/drawing/2014/main" id="{B939E9FA-B64A-4F11-BBA1-3B72A7EBDA44}"/>
              </a:ext>
            </a:extLst>
          </p:cNvPr>
          <p:cNvGraphicFramePr>
            <a:graphicFrameLocks noGrp="1"/>
          </p:cNvGraphicFramePr>
          <p:nvPr>
            <p:extLst>
              <p:ext uri="{D42A27DB-BD31-4B8C-83A1-F6EECF244321}">
                <p14:modId xmlns:p14="http://schemas.microsoft.com/office/powerpoint/2010/main" val="3914838718"/>
              </p:ext>
            </p:extLst>
          </p:nvPr>
        </p:nvGraphicFramePr>
        <p:xfrm>
          <a:off x="998400" y="1954150"/>
          <a:ext cx="10195200" cy="3785616"/>
        </p:xfrm>
        <a:graphic>
          <a:graphicData uri="http://schemas.openxmlformats.org/drawingml/2006/table">
            <a:tbl>
              <a:tblPr firstRow="1" bandRow="1">
                <a:tableStyleId>{5C22544A-7EE6-4342-B048-85BDC9FD1C3A}</a:tableStyleId>
              </a:tblPr>
              <a:tblGrid>
                <a:gridCol w="1436890">
                  <a:extLst>
                    <a:ext uri="{9D8B030D-6E8A-4147-A177-3AD203B41FA5}">
                      <a16:colId xmlns:a16="http://schemas.microsoft.com/office/drawing/2014/main" val="2277778881"/>
                    </a:ext>
                  </a:extLst>
                </a:gridCol>
                <a:gridCol w="8758310">
                  <a:extLst>
                    <a:ext uri="{9D8B030D-6E8A-4147-A177-3AD203B41FA5}">
                      <a16:colId xmlns:a16="http://schemas.microsoft.com/office/drawing/2014/main" val="912926961"/>
                    </a:ext>
                  </a:extLst>
                </a:gridCol>
              </a:tblGrid>
              <a:tr h="0">
                <a:tc>
                  <a:txBody>
                    <a:bodyPr/>
                    <a:lstStyle/>
                    <a:p>
                      <a:pPr algn="l"/>
                      <a:r>
                        <a:rPr lang="en-US" sz="900">
                          <a:solidFill>
                            <a:schemeClr val="bg1"/>
                          </a:solidFill>
                          <a:latin typeface="Arial"/>
                        </a:rPr>
                        <a:t>Fortune 50 Organizations</a:t>
                      </a:r>
                    </a:p>
                  </a:txBody>
                  <a:tcPr marL="27432" marR="27432" marT="27432" marB="27432" anchor="b">
                    <a:lnL w="6350" cmpd="sng">
                      <a:solidFill>
                        <a:srgbClr val="BFCCE2"/>
                      </a:solidFill>
                    </a:lnL>
                    <a:lnR w="6350" cmpd="sng">
                      <a:solidFill>
                        <a:srgbClr val="FFFFFF"/>
                      </a:solidFill>
                    </a:lnR>
                    <a:lnT w="6350" cmpd="sng">
                      <a:solidFill>
                        <a:srgbClr val="BFCCE2"/>
                      </a:solidFill>
                    </a:lnT>
                    <a:lnB w="6350" cmpd="sng">
                      <a:solidFill>
                        <a:srgbClr val="FFFFFF"/>
                      </a:solidFill>
                    </a:lnB>
                    <a:solidFill>
                      <a:srgbClr val="00338D"/>
                    </a:solidFill>
                  </a:tcPr>
                </a:tc>
                <a:tc>
                  <a:txBody>
                    <a:bodyPr/>
                    <a:lstStyle/>
                    <a:p>
                      <a:pPr algn="l"/>
                      <a:r>
                        <a:rPr lang="en-US" sz="900">
                          <a:latin typeface="Arial"/>
                        </a:rPr>
                        <a:t>Relevant KPMG services delivered in the past 18 months</a:t>
                      </a:r>
                    </a:p>
                  </a:txBody>
                  <a:tcPr marL="27432" marR="27432" marT="27432" marB="27432" anchor="b">
                    <a:lnL w="6350" cmpd="sng">
                      <a:solidFill>
                        <a:srgbClr val="FFFFFF"/>
                      </a:solidFill>
                    </a:lnL>
                    <a:lnR w="6350" cmpd="sng">
                      <a:solidFill>
                        <a:srgbClr val="BFCCE2"/>
                      </a:solidFill>
                    </a:lnR>
                    <a:lnT w="6350" cmpd="sng">
                      <a:solidFill>
                        <a:srgbClr val="BFCCE2"/>
                      </a:solidFill>
                    </a:lnT>
                    <a:lnB w="6350" cmpd="sng">
                      <a:solidFill>
                        <a:srgbClr val="FFFFFF"/>
                      </a:solidFill>
                    </a:lnB>
                    <a:solidFill>
                      <a:srgbClr val="00338D"/>
                    </a:solidFill>
                  </a:tcPr>
                </a:tc>
                <a:extLst>
                  <a:ext uri="{0D108BD9-81ED-4DB2-BD59-A6C34878D82A}">
                    <a16:rowId xmlns:a16="http://schemas.microsoft.com/office/drawing/2014/main" val="4036950611"/>
                  </a:ext>
                </a:extLst>
              </a:tr>
              <a:tr h="0">
                <a:tc>
                  <a:txBody>
                    <a:bodyPr/>
                    <a:lstStyle/>
                    <a:p>
                      <a:pPr algn="l"/>
                      <a:r>
                        <a:rPr lang="en-US" sz="900" b="1">
                          <a:latin typeface="Arial"/>
                        </a:rPr>
                        <a:t>Organization A</a:t>
                      </a:r>
                    </a:p>
                  </a:txBody>
                  <a:tcPr marL="27432" marR="27432" marT="27432" marB="27432">
                    <a:lnL w="6350" cmpd="sng">
                      <a:solidFill>
                        <a:srgbClr val="BFCCE2"/>
                      </a:solidFill>
                    </a:lnL>
                    <a:lnR w="6350" cmpd="sng">
                      <a:solidFill>
                        <a:srgbClr val="FFFFFF"/>
                      </a:solidFill>
                    </a:lnR>
                    <a:lnT w="6350" cmpd="sng">
                      <a:solidFill>
                        <a:srgbClr val="FFFFFF"/>
                      </a:solidFill>
                    </a:lnT>
                    <a:lnB w="6350" cmpd="sng">
                      <a:solidFill>
                        <a:srgbClr val="FFFFFF"/>
                      </a:solidFill>
                    </a:lnB>
                    <a:solidFill>
                      <a:srgbClr val="FFFFFF"/>
                    </a:solidFill>
                  </a:tcPr>
                </a:tc>
                <a:tc>
                  <a:txBody>
                    <a:bodyPr/>
                    <a:lstStyle/>
                    <a:p>
                      <a:pPr marL="219075" indent="-219075" algn="l">
                        <a:buClr>
                          <a:schemeClr val="tx2"/>
                        </a:buClr>
                        <a:buFont typeface="Arial" panose="020B0604020202020204" pitchFamily="34" charset="0"/>
                        <a:buChar char="—"/>
                      </a:pPr>
                      <a:r>
                        <a:rPr lang="en-US" sz="900">
                          <a:latin typeface="Arial"/>
                        </a:rPr>
                        <a:t>Developed security target operating model with over 10 major global business units</a:t>
                      </a:r>
                    </a:p>
                    <a:p>
                      <a:pPr marL="219075" indent="-219075" algn="l">
                        <a:buClr>
                          <a:schemeClr val="tx2"/>
                        </a:buClr>
                        <a:buFont typeface="Arial" panose="020B0604020202020204" pitchFamily="34" charset="0"/>
                        <a:buChar char="—"/>
                      </a:pPr>
                      <a:r>
                        <a:rPr lang="en-US" sz="900">
                          <a:latin typeface="Arial"/>
                        </a:rPr>
                        <a:t>Developed service uplift for IAM, MDR, Incident Response and Managed Firewall Service</a:t>
                      </a:r>
                    </a:p>
                    <a:p>
                      <a:pPr marL="219075" indent="-219075" algn="l">
                        <a:buClr>
                          <a:schemeClr val="tx2"/>
                        </a:buClr>
                        <a:buFont typeface="Arial" panose="020B0604020202020204" pitchFamily="34" charset="0"/>
                        <a:buChar char="—"/>
                      </a:pPr>
                      <a:r>
                        <a:rPr lang="en-US" sz="900">
                          <a:latin typeface="Arial"/>
                        </a:rPr>
                        <a:t>Implementing MDR and IR transformation</a:t>
                      </a:r>
                    </a:p>
                  </a:txBody>
                  <a:tcPr marL="27432" marR="27432" marT="27432" marB="27432">
                    <a:lnL w="6350" cmpd="sng">
                      <a:solidFill>
                        <a:srgbClr val="FFFFFF"/>
                      </a:solidFill>
                    </a:lnL>
                    <a:lnR w="6350" cmpd="sng">
                      <a:solidFill>
                        <a:srgbClr val="BFCCE2"/>
                      </a:solidFill>
                    </a:lnR>
                    <a:lnT w="6350" cmpd="sng">
                      <a:solidFill>
                        <a:srgbClr val="FFFFFF"/>
                      </a:solidFill>
                    </a:lnT>
                    <a:lnB w="6350" cmpd="sng">
                      <a:solidFill>
                        <a:srgbClr val="FFFFFF"/>
                      </a:solidFill>
                    </a:lnB>
                    <a:solidFill>
                      <a:srgbClr val="FFFFFF"/>
                    </a:solidFill>
                  </a:tcPr>
                </a:tc>
                <a:extLst>
                  <a:ext uri="{0D108BD9-81ED-4DB2-BD59-A6C34878D82A}">
                    <a16:rowId xmlns:a16="http://schemas.microsoft.com/office/drawing/2014/main" val="3872903366"/>
                  </a:ext>
                </a:extLst>
              </a:tr>
              <a:tr h="0">
                <a:tc>
                  <a:txBody>
                    <a:bodyPr/>
                    <a:lstStyle/>
                    <a:p>
                      <a:pPr algn="l"/>
                      <a:r>
                        <a:rPr lang="en-US" sz="900" b="1">
                          <a:latin typeface="Arial"/>
                        </a:rPr>
                        <a:t>Organization B</a:t>
                      </a:r>
                    </a:p>
                  </a:txBody>
                  <a:tcPr marL="27432" marR="27432" marT="27432" marB="27432">
                    <a:lnL w="6350" cmpd="sng">
                      <a:solidFill>
                        <a:srgbClr val="BFCCE2"/>
                      </a:solidFill>
                    </a:lnL>
                    <a:lnR w="6350" cmpd="sng">
                      <a:solidFill>
                        <a:srgbClr val="FFFFFF"/>
                      </a:solidFill>
                    </a:lnR>
                    <a:lnT w="6350" cmpd="sng">
                      <a:solidFill>
                        <a:srgbClr val="FFFFFF"/>
                      </a:solidFill>
                    </a:lnT>
                    <a:lnB w="6350" cmpd="sng">
                      <a:solidFill>
                        <a:srgbClr val="FFFFFF"/>
                      </a:solidFill>
                    </a:lnB>
                    <a:solidFill>
                      <a:srgbClr val="BFCCE2"/>
                    </a:solidFill>
                  </a:tcPr>
                </a:tc>
                <a:tc>
                  <a:txBody>
                    <a:bodyPr/>
                    <a:lstStyle/>
                    <a:p>
                      <a:pPr marL="219075" marR="0" lvl="0" indent="-219075"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900">
                          <a:latin typeface="Arial"/>
                        </a:rPr>
                        <a:t>Independent oversight of consent order remediation activities spanning 100+ workstreams across Lines 1 and 2 – including effectiveness of design, strategy and architecture, process improvements and organizational change.</a:t>
                      </a:r>
                    </a:p>
                    <a:p>
                      <a:pPr marL="219075" indent="-219075" algn="l">
                        <a:buClr>
                          <a:schemeClr val="tx2"/>
                        </a:buClr>
                        <a:buFont typeface="Arial" panose="020B0604020202020204" pitchFamily="34" charset="0"/>
                        <a:buChar char="—"/>
                      </a:pPr>
                      <a:r>
                        <a:rPr lang="en-US" sz="900">
                          <a:latin typeface="Arial"/>
                        </a:rPr>
                        <a:t>Technology controls automation</a:t>
                      </a:r>
                    </a:p>
                    <a:p>
                      <a:pPr marL="219075" indent="-219075" algn="l">
                        <a:buClr>
                          <a:schemeClr val="tx2"/>
                        </a:buClr>
                        <a:buFont typeface="Arial" panose="020B0604020202020204" pitchFamily="34" charset="0"/>
                        <a:buChar char="—"/>
                      </a:pPr>
                      <a:r>
                        <a:rPr lang="en-US" sz="900">
                          <a:latin typeface="Arial"/>
                        </a:rPr>
                        <a:t>Cyber IA strategy advice </a:t>
                      </a:r>
                    </a:p>
                  </a:txBody>
                  <a:tcPr marL="27432" marR="27432" marT="27432" marB="27432">
                    <a:lnL w="6350" cmpd="sng">
                      <a:solidFill>
                        <a:srgbClr val="FFFFFF"/>
                      </a:solidFill>
                    </a:lnL>
                    <a:lnR w="6350" cmpd="sng">
                      <a:solidFill>
                        <a:srgbClr val="BFCCE2"/>
                      </a:solidFill>
                    </a:lnR>
                    <a:lnT w="6350" cmpd="sng">
                      <a:solidFill>
                        <a:srgbClr val="FFFFFF"/>
                      </a:solidFill>
                    </a:lnT>
                    <a:lnB w="6350" cap="flat" cmpd="sng" algn="ctr">
                      <a:solidFill>
                        <a:srgbClr val="FFFFFF"/>
                      </a:solidFill>
                      <a:prstDash val="solid"/>
                      <a:round/>
                      <a:headEnd type="none" w="med" len="med"/>
                      <a:tailEnd type="none" w="med" len="med"/>
                    </a:lnB>
                    <a:solidFill>
                      <a:srgbClr val="BFCCE2"/>
                    </a:solidFill>
                  </a:tcPr>
                </a:tc>
                <a:extLst>
                  <a:ext uri="{0D108BD9-81ED-4DB2-BD59-A6C34878D82A}">
                    <a16:rowId xmlns:a16="http://schemas.microsoft.com/office/drawing/2014/main" val="479753769"/>
                  </a:ext>
                </a:extLst>
              </a:tr>
              <a:tr h="0">
                <a:tc>
                  <a:txBody>
                    <a:bodyPr/>
                    <a:lstStyle/>
                    <a:p>
                      <a:pPr algn="l"/>
                      <a:r>
                        <a:rPr lang="en-US" sz="900" b="1">
                          <a:latin typeface="Arial"/>
                        </a:rPr>
                        <a:t>Organization C</a:t>
                      </a:r>
                    </a:p>
                  </a:txBody>
                  <a:tcPr marL="27432" marR="27432" marT="27432" marB="27432">
                    <a:lnL w="6350" cmpd="sng">
                      <a:solidFill>
                        <a:srgbClr val="BFCCE2"/>
                      </a:solid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mpd="sng">
                      <a:solidFill>
                        <a:srgbClr val="FFFFFF"/>
                      </a:solidFill>
                    </a:lnB>
                    <a:noFill/>
                  </a:tcPr>
                </a:tc>
                <a:tc>
                  <a:txBody>
                    <a:bodyPr/>
                    <a:lstStyle/>
                    <a:p>
                      <a:pPr marL="219075" indent="-219075" algn="l">
                        <a:buClr>
                          <a:schemeClr val="tx2"/>
                        </a:buClr>
                        <a:buFont typeface="Arial" panose="020B0604020202020204" pitchFamily="34" charset="0"/>
                        <a:buChar char="—"/>
                      </a:pPr>
                      <a:r>
                        <a:rPr lang="en-US" sz="900">
                          <a:latin typeface="Arial"/>
                        </a:rPr>
                        <a:t>Continuous monitoring and automation of risk metric reporting</a:t>
                      </a:r>
                    </a:p>
                    <a:p>
                      <a:pPr marL="219075" indent="-219075" algn="l">
                        <a:buClr>
                          <a:schemeClr val="tx2"/>
                        </a:buClr>
                        <a:buFont typeface="Arial" panose="020B0604020202020204" pitchFamily="34" charset="0"/>
                        <a:buChar char="—"/>
                      </a:pPr>
                      <a:r>
                        <a:rPr lang="en-US" sz="900">
                          <a:latin typeface="Arial"/>
                        </a:rPr>
                        <a:t>Strategy for next generation security operation and third-party risk management programs</a:t>
                      </a:r>
                    </a:p>
                    <a:p>
                      <a:pPr marL="219075" indent="-219075" algn="l">
                        <a:buClr>
                          <a:schemeClr val="tx2"/>
                        </a:buClr>
                        <a:buFont typeface="Arial" panose="020B0604020202020204" pitchFamily="34" charset="0"/>
                        <a:buChar char="—"/>
                      </a:pPr>
                      <a:r>
                        <a:rPr lang="en-US" sz="900">
                          <a:latin typeface="Arial"/>
                        </a:rPr>
                        <a:t>IAM platform design and build</a:t>
                      </a:r>
                    </a:p>
                    <a:p>
                      <a:pPr marL="219075" indent="-219075" algn="l">
                        <a:buClr>
                          <a:schemeClr val="tx2"/>
                        </a:buClr>
                        <a:buFont typeface="Arial" panose="020B0604020202020204" pitchFamily="34" charset="0"/>
                        <a:buChar char="—"/>
                      </a:pPr>
                      <a:r>
                        <a:rPr lang="en-US" sz="900">
                          <a:latin typeface="Arial"/>
                        </a:rPr>
                        <a:t>Security platform engineering</a:t>
                      </a:r>
                    </a:p>
                    <a:p>
                      <a:pPr marL="219075" indent="-219075" algn="l">
                        <a:buClr>
                          <a:schemeClr val="tx2"/>
                        </a:buClr>
                        <a:buFont typeface="Arial" panose="020B0604020202020204" pitchFamily="34" charset="0"/>
                        <a:buChar char="—"/>
                      </a:pPr>
                      <a:r>
                        <a:rPr lang="en-US" sz="900">
                          <a:latin typeface="Arial"/>
                        </a:rPr>
                        <a:t>Threat management operations</a:t>
                      </a:r>
                    </a:p>
                  </a:txBody>
                  <a:tcPr marL="27432" marR="27432" marT="27432" marB="27432">
                    <a:lnL w="6350" cap="flat" cmpd="sng" algn="ctr">
                      <a:solidFill>
                        <a:srgbClr val="FFFFFF"/>
                      </a:solidFill>
                      <a:prstDash val="solid"/>
                      <a:round/>
                      <a:headEnd type="none" w="med" len="med"/>
                      <a:tailEnd type="none" w="med" len="med"/>
                    </a:lnL>
                    <a:lnR w="6350" cmpd="sng">
                      <a:solidFill>
                        <a:srgbClr val="BFCCE2"/>
                      </a:solidFill>
                    </a:lnR>
                    <a:lnT w="6350" cap="flat" cmpd="sng" algn="ctr">
                      <a:solidFill>
                        <a:srgbClr val="FFFFFF"/>
                      </a:solidFill>
                      <a:prstDash val="solid"/>
                      <a:round/>
                      <a:headEnd type="none" w="med" len="med"/>
                      <a:tailEnd type="none" w="med" len="med"/>
                    </a:lnT>
                    <a:lnB w="6350" cmpd="sng">
                      <a:solidFill>
                        <a:srgbClr val="FFFFFF"/>
                      </a:solidFill>
                    </a:lnB>
                    <a:noFill/>
                  </a:tcPr>
                </a:tc>
                <a:extLst>
                  <a:ext uri="{0D108BD9-81ED-4DB2-BD59-A6C34878D82A}">
                    <a16:rowId xmlns:a16="http://schemas.microsoft.com/office/drawing/2014/main" val="3359070842"/>
                  </a:ext>
                </a:extLst>
              </a:tr>
              <a:tr h="0">
                <a:tc>
                  <a:txBody>
                    <a:bodyPr/>
                    <a:lstStyle/>
                    <a:p>
                      <a:pPr algn="l"/>
                      <a:r>
                        <a:rPr lang="en-US" sz="900" b="1">
                          <a:latin typeface="Arial"/>
                        </a:rPr>
                        <a:t>Organization D</a:t>
                      </a:r>
                    </a:p>
                  </a:txBody>
                  <a:tcPr marL="27432" marR="27432" marT="27432" marB="27432">
                    <a:lnL w="6350" cmpd="sng">
                      <a:solidFill>
                        <a:srgbClr val="BFCCE2"/>
                      </a:solidFill>
                    </a:lnL>
                    <a:lnR w="6350" cap="flat" cmpd="sng" algn="ctr">
                      <a:solidFill>
                        <a:srgbClr val="FFFFFF"/>
                      </a:solidFill>
                      <a:prstDash val="solid"/>
                      <a:round/>
                      <a:headEnd type="none" w="med" len="med"/>
                      <a:tailEnd type="none" w="med" len="med"/>
                    </a:lnR>
                    <a:lnT w="6350" cmpd="sng">
                      <a:solidFill>
                        <a:srgbClr val="FFFFFF"/>
                      </a:solidFill>
                    </a:lnT>
                    <a:lnB w="6350" cmpd="sng">
                      <a:solidFill>
                        <a:srgbClr val="FFFFFF"/>
                      </a:solidFill>
                    </a:lnB>
                    <a:solidFill>
                      <a:srgbClr val="BFCCE2"/>
                    </a:solidFill>
                  </a:tcPr>
                </a:tc>
                <a:tc>
                  <a:txBody>
                    <a:bodyPr/>
                    <a:lstStyle/>
                    <a:p>
                      <a:pPr marL="219075" indent="-219075" algn="l">
                        <a:buClr>
                          <a:schemeClr val="tx2"/>
                        </a:buClr>
                        <a:buFont typeface="Arial" panose="020B0604020202020204" pitchFamily="34" charset="0"/>
                        <a:buChar char="—"/>
                      </a:pPr>
                      <a:r>
                        <a:rPr lang="en-US" sz="900">
                          <a:latin typeface="Arial"/>
                        </a:rPr>
                        <a:t>Multi-year support on target operating model design and implementation including strategic planning, organizational change, security architecture and engineering, offshore and outsourcing strategy, and technology rationalization. </a:t>
                      </a:r>
                      <a:endParaRPr lang="en-US" sz="900">
                        <a:latin typeface="Arial" panose="020B0604020202020204" pitchFamily="34" charset="0"/>
                      </a:endParaRPr>
                    </a:p>
                  </a:txBody>
                  <a:tcPr marL="27432" marR="27432" marT="27432" marB="27432">
                    <a:lnL w="6350" cmpd="sng">
                      <a:solidFill>
                        <a:srgbClr val="FFFFFF"/>
                      </a:solidFill>
                    </a:lnL>
                    <a:lnR w="6350" cmpd="sng">
                      <a:solidFill>
                        <a:srgbClr val="BFCCE2"/>
                      </a:solidFill>
                    </a:lnR>
                    <a:lnT w="6350" cmpd="sng">
                      <a:solidFill>
                        <a:srgbClr val="FFFFFF"/>
                      </a:solidFill>
                    </a:lnT>
                    <a:lnB w="6350" cmpd="sng">
                      <a:solidFill>
                        <a:srgbClr val="FFFFFF"/>
                      </a:solidFill>
                    </a:lnB>
                    <a:solidFill>
                      <a:srgbClr val="BFCCE2"/>
                    </a:solidFill>
                  </a:tcPr>
                </a:tc>
                <a:extLst>
                  <a:ext uri="{0D108BD9-81ED-4DB2-BD59-A6C34878D82A}">
                    <a16:rowId xmlns:a16="http://schemas.microsoft.com/office/drawing/2014/main" val="1352636846"/>
                  </a:ext>
                </a:extLst>
              </a:tr>
              <a:tr h="0">
                <a:tc>
                  <a:txBody>
                    <a:bodyPr/>
                    <a:lstStyle/>
                    <a:p>
                      <a:pPr algn="l"/>
                      <a:r>
                        <a:rPr lang="en-US" sz="900" b="1">
                          <a:latin typeface="Arial"/>
                        </a:rPr>
                        <a:t>Organization E</a:t>
                      </a:r>
                    </a:p>
                  </a:txBody>
                  <a:tcPr marL="27432" marR="27432" marT="27432" marB="27432">
                    <a:lnL w="6350" cmpd="sng">
                      <a:solidFill>
                        <a:srgbClr val="BFCCE2"/>
                      </a:solidFill>
                    </a:lnL>
                    <a:lnR w="6350" cap="flat" cmpd="sng" algn="ctr">
                      <a:solidFill>
                        <a:srgbClr val="FFFFFF"/>
                      </a:solidFill>
                      <a:prstDash val="solid"/>
                      <a:round/>
                      <a:headEnd type="none" w="med" len="med"/>
                      <a:tailEnd type="none" w="med" len="med"/>
                    </a:lnR>
                    <a:lnT w="6350" cmpd="sng">
                      <a:solidFill>
                        <a:srgbClr val="FFFFFF"/>
                      </a:solidFill>
                    </a:lnT>
                    <a:lnB w="6350" cmpd="sng">
                      <a:solidFill>
                        <a:srgbClr val="FFFFFF"/>
                      </a:solidFill>
                    </a:lnB>
                    <a:noFill/>
                  </a:tcPr>
                </a:tc>
                <a:tc>
                  <a:txBody>
                    <a:bodyPr/>
                    <a:lstStyle/>
                    <a:p>
                      <a:pPr marL="219075" indent="-219075" algn="l">
                        <a:buClr>
                          <a:schemeClr val="tx2"/>
                        </a:buClr>
                        <a:buFont typeface="Arial" panose="020B0604020202020204" pitchFamily="34" charset="0"/>
                        <a:buChar char="—"/>
                      </a:pPr>
                      <a:r>
                        <a:rPr lang="en-US" sz="900">
                          <a:latin typeface="Arial"/>
                        </a:rPr>
                        <a:t>Strategy for continuous monitoring, including integration with ServiceNow and the security data lake. </a:t>
                      </a:r>
                      <a:endParaRPr lang="en-US" sz="900">
                        <a:latin typeface="Arial" panose="020B0604020202020204" pitchFamily="34" charset="0"/>
                      </a:endParaRPr>
                    </a:p>
                    <a:p>
                      <a:pPr marL="219075" indent="-219075" algn="l">
                        <a:buClr>
                          <a:schemeClr val="tx2"/>
                        </a:buClr>
                        <a:buFont typeface="Arial" panose="020B0604020202020204" pitchFamily="34" charset="0"/>
                        <a:buChar char="—"/>
                      </a:pPr>
                      <a:r>
                        <a:rPr lang="en-US" sz="900">
                          <a:latin typeface="Arial"/>
                        </a:rPr>
                        <a:t>Application onboarding</a:t>
                      </a:r>
                    </a:p>
                    <a:p>
                      <a:pPr marL="219075" indent="-219075" algn="l">
                        <a:buClr>
                          <a:schemeClr val="tx2"/>
                        </a:buClr>
                        <a:buFont typeface="Arial" panose="020B0604020202020204" pitchFamily="34" charset="0"/>
                        <a:buChar char="—"/>
                      </a:pPr>
                      <a:r>
                        <a:rPr lang="en-US" sz="900">
                          <a:latin typeface="Arial"/>
                        </a:rPr>
                        <a:t>Third party security program delivery</a:t>
                      </a:r>
                    </a:p>
                  </a:txBody>
                  <a:tcPr marL="27432" marR="27432" marT="27432" marB="27432">
                    <a:lnL w="6350" cmpd="sng">
                      <a:solidFill>
                        <a:srgbClr val="FFFFFF"/>
                      </a:solidFill>
                    </a:lnL>
                    <a:lnR w="6350" cmpd="sng">
                      <a:solidFill>
                        <a:srgbClr val="BFCCE2"/>
                      </a:solidFill>
                    </a:lnR>
                    <a:lnT w="6350" cmpd="sng">
                      <a:solidFill>
                        <a:srgbClr val="FFFFFF"/>
                      </a:solidFill>
                    </a:lnT>
                    <a:lnB w="6350" cmpd="sng">
                      <a:solidFill>
                        <a:srgbClr val="FFFFFF"/>
                      </a:solidFill>
                    </a:lnB>
                    <a:noFill/>
                  </a:tcPr>
                </a:tc>
                <a:extLst>
                  <a:ext uri="{0D108BD9-81ED-4DB2-BD59-A6C34878D82A}">
                    <a16:rowId xmlns:a16="http://schemas.microsoft.com/office/drawing/2014/main" val="295105749"/>
                  </a:ext>
                </a:extLst>
              </a:tr>
              <a:tr h="0">
                <a:tc>
                  <a:txBody>
                    <a:bodyPr/>
                    <a:lstStyle/>
                    <a:p>
                      <a:pPr algn="l"/>
                      <a:r>
                        <a:rPr lang="en-US" sz="900" b="1">
                          <a:latin typeface="Arial"/>
                        </a:rPr>
                        <a:t>Organization F</a:t>
                      </a:r>
                    </a:p>
                  </a:txBody>
                  <a:tcPr marL="27432" marR="27432" marT="27432" marB="27432">
                    <a:lnL w="6350" cmpd="sng">
                      <a:solidFill>
                        <a:srgbClr val="BFCCE2"/>
                      </a:solidFill>
                    </a:lnL>
                    <a:lnR w="6350" cap="flat" cmpd="sng" algn="ctr">
                      <a:solidFill>
                        <a:srgbClr val="FFFFFF"/>
                      </a:solidFill>
                      <a:prstDash val="solid"/>
                      <a:round/>
                      <a:headEnd type="none" w="med" len="med"/>
                      <a:tailEnd type="none" w="med" len="med"/>
                    </a:lnR>
                    <a:lnT w="6350" cmpd="sng">
                      <a:solidFill>
                        <a:srgbClr val="FFFFFF"/>
                      </a:solidFill>
                    </a:lnT>
                    <a:lnB w="6350" cmpd="sng">
                      <a:solidFill>
                        <a:srgbClr val="FFFFFF"/>
                      </a:solidFill>
                    </a:lnB>
                    <a:solidFill>
                      <a:srgbClr val="BFCCE2"/>
                    </a:solidFill>
                  </a:tcPr>
                </a:tc>
                <a:tc>
                  <a:txBody>
                    <a:bodyPr/>
                    <a:lstStyle/>
                    <a:p>
                      <a:pPr marL="219075" indent="-219075" algn="l">
                        <a:buClr>
                          <a:schemeClr val="tx2"/>
                        </a:buClr>
                        <a:buFont typeface="Arial" panose="020B0604020202020204" pitchFamily="34" charset="0"/>
                        <a:buChar char="—"/>
                      </a:pPr>
                      <a:r>
                        <a:rPr lang="en-US" sz="900">
                          <a:latin typeface="Arial"/>
                        </a:rPr>
                        <a:t>Insider Threat Program Delivery</a:t>
                      </a:r>
                    </a:p>
                    <a:p>
                      <a:pPr marL="219075" indent="-219075" algn="l">
                        <a:buClr>
                          <a:schemeClr val="tx2"/>
                        </a:buClr>
                        <a:buFont typeface="Arial" panose="020B0604020202020204" pitchFamily="34" charset="0"/>
                        <a:buChar char="—"/>
                      </a:pPr>
                      <a:r>
                        <a:rPr lang="en-US" sz="900">
                          <a:latin typeface="Arial"/>
                        </a:rPr>
                        <a:t>Identity and Access Management transformation</a:t>
                      </a:r>
                    </a:p>
                  </a:txBody>
                  <a:tcPr marL="27432" marR="27432" marT="27432" marB="27432">
                    <a:lnL w="6350" cmpd="sng">
                      <a:solidFill>
                        <a:srgbClr val="FFFFFF"/>
                      </a:solidFill>
                    </a:lnL>
                    <a:lnR w="6350" cmpd="sng">
                      <a:solidFill>
                        <a:srgbClr val="BFCCE2"/>
                      </a:solidFill>
                    </a:lnR>
                    <a:lnT w="6350" cmpd="sng">
                      <a:solidFill>
                        <a:srgbClr val="FFFFFF"/>
                      </a:solidFill>
                    </a:lnT>
                    <a:lnB w="6350" cmpd="sng">
                      <a:solidFill>
                        <a:srgbClr val="FFFFFF"/>
                      </a:solidFill>
                    </a:lnB>
                    <a:solidFill>
                      <a:srgbClr val="BFCCE2"/>
                    </a:solidFill>
                  </a:tcPr>
                </a:tc>
                <a:extLst>
                  <a:ext uri="{0D108BD9-81ED-4DB2-BD59-A6C34878D82A}">
                    <a16:rowId xmlns:a16="http://schemas.microsoft.com/office/drawing/2014/main" val="289268009"/>
                  </a:ext>
                </a:extLst>
              </a:tr>
              <a:tr h="0">
                <a:tc>
                  <a:txBody>
                    <a:bodyPr/>
                    <a:lstStyle/>
                    <a:p>
                      <a:pPr algn="l"/>
                      <a:r>
                        <a:rPr lang="en-US" sz="900" b="1">
                          <a:latin typeface="Arial"/>
                        </a:rPr>
                        <a:t>Organization G</a:t>
                      </a:r>
                    </a:p>
                  </a:txBody>
                  <a:tcPr marL="27432" marR="27432" marT="27432" marB="27432">
                    <a:lnL w="6350" cmpd="sng">
                      <a:solidFill>
                        <a:srgbClr val="BFCCE2"/>
                      </a:solid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mpd="sng">
                      <a:solidFill>
                        <a:srgbClr val="FFFFFF"/>
                      </a:solidFill>
                    </a:lnB>
                    <a:solidFill>
                      <a:srgbClr val="FFFFFF"/>
                    </a:solidFill>
                  </a:tcPr>
                </a:tc>
                <a:tc>
                  <a:txBody>
                    <a:bodyPr/>
                    <a:lstStyle/>
                    <a:p>
                      <a:pPr marL="219075" marR="0" lvl="0" indent="-219075" algn="l" rtl="0" eaLnBrk="1" fontAlgn="auto" latinLnBrk="0" hangingPunct="1">
                        <a:lnSpc>
                          <a:spcPct val="100000"/>
                        </a:lnSpc>
                        <a:spcBef>
                          <a:spcPts val="0"/>
                        </a:spcBef>
                        <a:spcAft>
                          <a:spcPts val="0"/>
                        </a:spcAft>
                        <a:buClr>
                          <a:schemeClr val="tx2"/>
                        </a:buClr>
                        <a:buSzTx/>
                        <a:buFont typeface="Arial" panose="020B0604020202020204" pitchFamily="34" charset="0"/>
                        <a:buChar char="—"/>
                      </a:pPr>
                      <a:r>
                        <a:rPr lang="en-US" sz="900">
                          <a:latin typeface="Arial"/>
                        </a:rPr>
                        <a:t>Lead integrator for digital transformation initiatives</a:t>
                      </a:r>
                    </a:p>
                    <a:p>
                      <a:pPr marL="219075" indent="-219075" algn="l">
                        <a:buClr>
                          <a:schemeClr val="tx2"/>
                        </a:buClr>
                        <a:buFont typeface="Arial" panose="020B0604020202020204" pitchFamily="34" charset="0"/>
                        <a:buChar char="—"/>
                      </a:pPr>
                      <a:r>
                        <a:rPr lang="en-US" sz="900">
                          <a:latin typeface="Arial"/>
                        </a:rPr>
                        <a:t>New product development including SecOps strategy, cybersecurity architecture, and anti-fraud controls</a:t>
                      </a:r>
                    </a:p>
                  </a:txBody>
                  <a:tcPr marL="27432" marR="27432" marT="27432" marB="27432">
                    <a:lnL w="6350" cap="flat" cmpd="sng" algn="ctr">
                      <a:solidFill>
                        <a:srgbClr val="FFFFFF"/>
                      </a:solidFill>
                      <a:prstDash val="solid"/>
                      <a:round/>
                      <a:headEnd type="none" w="med" len="med"/>
                      <a:tailEnd type="none" w="med" len="med"/>
                    </a:lnL>
                    <a:lnR w="6350" cmpd="sng">
                      <a:solidFill>
                        <a:srgbClr val="BFCCE2"/>
                      </a:solidFill>
                    </a:lnR>
                    <a:lnT w="6350" cap="flat" cmpd="sng" algn="ctr">
                      <a:solidFill>
                        <a:srgbClr val="FFFFFF"/>
                      </a:solidFill>
                      <a:prstDash val="solid"/>
                      <a:round/>
                      <a:headEnd type="none" w="med" len="med"/>
                      <a:tailEnd type="none" w="med" len="med"/>
                    </a:lnT>
                    <a:lnB w="6350" cmpd="sng">
                      <a:solidFill>
                        <a:srgbClr val="FFFFFF"/>
                      </a:solidFill>
                    </a:lnB>
                    <a:solidFill>
                      <a:srgbClr val="FFFFFF"/>
                    </a:solidFill>
                  </a:tcPr>
                </a:tc>
                <a:extLst>
                  <a:ext uri="{0D108BD9-81ED-4DB2-BD59-A6C34878D82A}">
                    <a16:rowId xmlns:a16="http://schemas.microsoft.com/office/drawing/2014/main" val="1821589191"/>
                  </a:ext>
                </a:extLst>
              </a:tr>
              <a:tr h="0">
                <a:tc>
                  <a:txBody>
                    <a:bodyPr/>
                    <a:lstStyle/>
                    <a:p>
                      <a:pPr algn="l"/>
                      <a:r>
                        <a:rPr lang="en-US" sz="900" b="1">
                          <a:latin typeface="Arial"/>
                        </a:rPr>
                        <a:t>Organization H</a:t>
                      </a:r>
                    </a:p>
                  </a:txBody>
                  <a:tcPr marL="27432" marR="27432" marT="27432" marB="27432">
                    <a:lnL w="6350" cmpd="sng">
                      <a:solidFill>
                        <a:srgbClr val="BFCCE2"/>
                      </a:solidFill>
                    </a:lnL>
                    <a:lnR w="6350" cap="flat" cmpd="sng" algn="ctr">
                      <a:solidFill>
                        <a:srgbClr val="FFFFFF"/>
                      </a:solidFill>
                      <a:prstDash val="solid"/>
                      <a:round/>
                      <a:headEnd type="none" w="med" len="med"/>
                      <a:tailEnd type="none" w="med" len="med"/>
                    </a:lnR>
                    <a:lnT w="6350" cmpd="sng">
                      <a:solidFill>
                        <a:srgbClr val="FFFFFF"/>
                      </a:solidFill>
                    </a:lnT>
                    <a:lnB w="6350" cap="flat" cmpd="sng" algn="ctr">
                      <a:solidFill>
                        <a:srgbClr val="FFFFFF"/>
                      </a:solidFill>
                      <a:prstDash val="solid"/>
                      <a:round/>
                      <a:headEnd type="none" w="med" len="med"/>
                      <a:tailEnd type="none" w="med" len="med"/>
                    </a:lnB>
                    <a:solidFill>
                      <a:srgbClr val="BFCCE2"/>
                    </a:solidFill>
                  </a:tcPr>
                </a:tc>
                <a:tc>
                  <a:txBody>
                    <a:bodyPr/>
                    <a:lstStyle/>
                    <a:p>
                      <a:pPr marL="219075" indent="-219075" algn="l">
                        <a:buClr>
                          <a:schemeClr val="tx2"/>
                        </a:buClr>
                        <a:buFont typeface="Arial" panose="020B0604020202020204" pitchFamily="34" charset="0"/>
                        <a:buChar char="—"/>
                      </a:pPr>
                      <a:r>
                        <a:rPr lang="en-US" sz="900">
                          <a:latin typeface="Arial"/>
                        </a:rPr>
                        <a:t>Strategic partner for multi-channel convergence initiative</a:t>
                      </a:r>
                    </a:p>
                    <a:p>
                      <a:pPr marL="219075" indent="-219075" algn="l">
                        <a:buClr>
                          <a:schemeClr val="tx2"/>
                        </a:buClr>
                        <a:buFont typeface="Arial" panose="020B0604020202020204" pitchFamily="34" charset="0"/>
                        <a:buChar char="—"/>
                      </a:pPr>
                      <a:r>
                        <a:rPr lang="en-US" sz="900">
                          <a:latin typeface="Arial"/>
                        </a:rPr>
                        <a:t>Annual reviews of CIAM strategy including peer benchmarking, technology horizon scanning, cyber and fraud integration</a:t>
                      </a:r>
                    </a:p>
                  </a:txBody>
                  <a:tcPr marL="27432" marR="27432" marT="27432" marB="27432">
                    <a:lnL w="6350" cmpd="sng">
                      <a:solidFill>
                        <a:srgbClr val="FFFFFF"/>
                      </a:solidFill>
                    </a:lnL>
                    <a:lnR w="6350" cmpd="sng">
                      <a:solidFill>
                        <a:srgbClr val="BFCCE2"/>
                      </a:solidFill>
                    </a:lnR>
                    <a:lnT w="6350" cmpd="sng">
                      <a:solidFill>
                        <a:srgbClr val="FFFFFF"/>
                      </a:solidFill>
                    </a:lnT>
                    <a:lnB w="6350" cap="flat" cmpd="sng" algn="ctr">
                      <a:solidFill>
                        <a:srgbClr val="FFFFFF"/>
                      </a:solidFill>
                      <a:prstDash val="solid"/>
                      <a:round/>
                      <a:headEnd type="none" w="med" len="med"/>
                      <a:tailEnd type="none" w="med" len="med"/>
                    </a:lnB>
                    <a:solidFill>
                      <a:srgbClr val="BFCCE2"/>
                    </a:solidFill>
                  </a:tcPr>
                </a:tc>
                <a:extLst>
                  <a:ext uri="{0D108BD9-81ED-4DB2-BD59-A6C34878D82A}">
                    <a16:rowId xmlns:a16="http://schemas.microsoft.com/office/drawing/2014/main" val="3124346001"/>
                  </a:ext>
                </a:extLst>
              </a:tr>
            </a:tbl>
          </a:graphicData>
        </a:graphic>
      </p:graphicFrame>
    </p:spTree>
    <p:extLst>
      <p:ext uri="{BB962C8B-B14F-4D97-AF65-F5344CB8AC3E}">
        <p14:creationId xmlns:p14="http://schemas.microsoft.com/office/powerpoint/2010/main" val="102754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approach</a:t>
            </a:r>
            <a:r>
              <a:rPr lang="en-US"/>
              <a:t> &amp; timelines</a:t>
            </a:r>
            <a:endParaRPr lang="en-US" dirty="0"/>
          </a:p>
        </p:txBody>
      </p:sp>
    </p:spTree>
    <p:extLst>
      <p:ext uri="{BB962C8B-B14F-4D97-AF65-F5344CB8AC3E}">
        <p14:creationId xmlns:p14="http://schemas.microsoft.com/office/powerpoint/2010/main" val="2200193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FAEC10-C289-4129-B9F6-13B7D503508A}"/>
              </a:ext>
            </a:extLst>
          </p:cNvPr>
          <p:cNvSpPr>
            <a:spLocks noGrp="1"/>
          </p:cNvSpPr>
          <p:nvPr>
            <p:ph type="body" sz="quarter" idx="10"/>
          </p:nvPr>
        </p:nvSpPr>
        <p:spPr>
          <a:xfrm>
            <a:off x="998400" y="1042398"/>
            <a:ext cx="10195200" cy="533400"/>
          </a:xfrm>
        </p:spPr>
        <p:txBody>
          <a:bodyPr/>
          <a:lstStyle/>
          <a:p>
            <a:r>
              <a:rPr lang="en-US" sz="1200" b="0" dirty="0"/>
              <a:t>KPMG brings deep expertise into effectuating sustainable change through end-to-end operating model transformations.  KPMG not only has service frameworks that define services but also has a leading Target Operating Model approach to define target state, define interaction models, develop a RACI and other project essential artifacts.</a:t>
            </a:r>
          </a:p>
          <a:p>
            <a:r>
              <a:rPr lang="en-US" sz="1200" b="0" dirty="0">
                <a:latin typeface="+mn-lt"/>
              </a:rPr>
              <a:t>Implementing a operating model change will have impact well beyond the functional processes. Fundamental to all successful IT change programs is a strategic approach to managing the breadth of cyber security service.</a:t>
            </a:r>
          </a:p>
          <a:p>
            <a:endParaRPr lang="en-US" sz="1200" b="0" dirty="0"/>
          </a:p>
        </p:txBody>
      </p:sp>
      <p:sp>
        <p:nvSpPr>
          <p:cNvPr id="3" name="Title 2">
            <a:extLst>
              <a:ext uri="{FF2B5EF4-FFF2-40B4-BE49-F238E27FC236}">
                <a16:creationId xmlns:a16="http://schemas.microsoft.com/office/drawing/2014/main" id="{BFB2BF55-5DB2-4CCE-85FB-EF7C4B456169}"/>
              </a:ext>
            </a:extLst>
          </p:cNvPr>
          <p:cNvSpPr>
            <a:spLocks noGrp="1"/>
          </p:cNvSpPr>
          <p:nvPr>
            <p:ph type="title"/>
          </p:nvPr>
        </p:nvSpPr>
        <p:spPr/>
        <p:txBody>
          <a:bodyPr/>
          <a:lstStyle/>
          <a:p>
            <a:r>
              <a:rPr lang="en-US" dirty="0"/>
              <a:t>Approach</a:t>
            </a:r>
          </a:p>
        </p:txBody>
      </p:sp>
      <p:sp>
        <p:nvSpPr>
          <p:cNvPr id="5" name="Rectangle 4">
            <a:extLst>
              <a:ext uri="{FF2B5EF4-FFF2-40B4-BE49-F238E27FC236}">
                <a16:creationId xmlns:a16="http://schemas.microsoft.com/office/drawing/2014/main" id="{92A462F4-1439-452E-B2BE-4A8B32F8E52E}"/>
              </a:ext>
            </a:extLst>
          </p:cNvPr>
          <p:cNvSpPr/>
          <p:nvPr/>
        </p:nvSpPr>
        <p:spPr>
          <a:xfrm>
            <a:off x="2742774" y="2145878"/>
            <a:ext cx="1439215" cy="415067"/>
          </a:xfrm>
          <a:prstGeom prst="rect">
            <a:avLst/>
          </a:prstGeom>
        </p:spPr>
        <p:txBody>
          <a:bodyPr wrap="square" lIns="0" tIns="0" rIns="0" bIns="0" anchor="ctr">
            <a:noAutofit/>
          </a:bodyPr>
          <a:lstStyle/>
          <a:p>
            <a:pPr algn="ctr"/>
            <a:r>
              <a:rPr lang="en-US" sz="1200" b="1">
                <a:solidFill>
                  <a:srgbClr val="470A68"/>
                </a:solidFill>
                <a:cs typeface="Calibri" panose="020F0502020204030204" pitchFamily="34" charset="0"/>
              </a:rPr>
              <a:t>People &amp; Culture</a:t>
            </a:r>
          </a:p>
        </p:txBody>
      </p:sp>
      <p:sp>
        <p:nvSpPr>
          <p:cNvPr id="6" name="Rectangle 5">
            <a:extLst>
              <a:ext uri="{FF2B5EF4-FFF2-40B4-BE49-F238E27FC236}">
                <a16:creationId xmlns:a16="http://schemas.microsoft.com/office/drawing/2014/main" id="{B19F1720-DA79-4FFF-8344-2B58C8A0FDFB}"/>
              </a:ext>
            </a:extLst>
          </p:cNvPr>
          <p:cNvSpPr/>
          <p:nvPr/>
        </p:nvSpPr>
        <p:spPr>
          <a:xfrm>
            <a:off x="6178801" y="2145878"/>
            <a:ext cx="1439215" cy="415067"/>
          </a:xfrm>
          <a:prstGeom prst="rect">
            <a:avLst/>
          </a:prstGeom>
        </p:spPr>
        <p:txBody>
          <a:bodyPr wrap="square" lIns="0" tIns="0" rIns="0" bIns="0" anchor="ctr">
            <a:noAutofit/>
          </a:bodyPr>
          <a:lstStyle/>
          <a:p>
            <a:pPr algn="ctr"/>
            <a:r>
              <a:rPr lang="en-US" sz="1200" b="1">
                <a:solidFill>
                  <a:srgbClr val="005EB8"/>
                </a:solidFill>
                <a:cs typeface="Calibri" panose="020F0502020204030204" pitchFamily="34" charset="0"/>
              </a:rPr>
              <a:t>Technology &amp; Tooling</a:t>
            </a:r>
          </a:p>
        </p:txBody>
      </p:sp>
      <p:sp>
        <p:nvSpPr>
          <p:cNvPr id="7" name="Rectangle 6">
            <a:extLst>
              <a:ext uri="{FF2B5EF4-FFF2-40B4-BE49-F238E27FC236}">
                <a16:creationId xmlns:a16="http://schemas.microsoft.com/office/drawing/2014/main" id="{590B4E34-AADB-458D-8A2E-736008390728}"/>
              </a:ext>
            </a:extLst>
          </p:cNvPr>
          <p:cNvSpPr/>
          <p:nvPr/>
        </p:nvSpPr>
        <p:spPr>
          <a:xfrm>
            <a:off x="9614827" y="2145878"/>
            <a:ext cx="1439215" cy="415067"/>
          </a:xfrm>
          <a:prstGeom prst="rect">
            <a:avLst/>
          </a:prstGeom>
        </p:spPr>
        <p:txBody>
          <a:bodyPr wrap="square" lIns="0" tIns="0" rIns="0" bIns="0" anchor="ctr">
            <a:noAutofit/>
          </a:bodyPr>
          <a:lstStyle/>
          <a:p>
            <a:pPr algn="ctr"/>
            <a:r>
              <a:rPr lang="en-US" sz="1200" b="1">
                <a:solidFill>
                  <a:srgbClr val="483698"/>
                </a:solidFill>
                <a:cs typeface="Calibri" panose="020F0502020204030204" pitchFamily="34" charset="0"/>
              </a:rPr>
              <a:t>Governance</a:t>
            </a:r>
          </a:p>
        </p:txBody>
      </p:sp>
      <p:sp>
        <p:nvSpPr>
          <p:cNvPr id="8" name="Rectangle 7">
            <a:extLst>
              <a:ext uri="{FF2B5EF4-FFF2-40B4-BE49-F238E27FC236}">
                <a16:creationId xmlns:a16="http://schemas.microsoft.com/office/drawing/2014/main" id="{54DA1060-DD10-457B-B4D2-FA7A7B700EE8}"/>
              </a:ext>
            </a:extLst>
          </p:cNvPr>
          <p:cNvSpPr/>
          <p:nvPr/>
        </p:nvSpPr>
        <p:spPr>
          <a:xfrm>
            <a:off x="1028162" y="2145878"/>
            <a:ext cx="1439215" cy="415067"/>
          </a:xfrm>
          <a:prstGeom prst="rect">
            <a:avLst/>
          </a:prstGeom>
        </p:spPr>
        <p:txBody>
          <a:bodyPr wrap="square" lIns="0" tIns="0" rIns="0" bIns="0" anchor="ctr">
            <a:noAutofit/>
          </a:bodyPr>
          <a:lstStyle/>
          <a:p>
            <a:pPr algn="ctr"/>
            <a:r>
              <a:rPr lang="en-US" sz="1200" b="1">
                <a:solidFill>
                  <a:srgbClr val="0091DA"/>
                </a:solidFill>
                <a:cs typeface="Calibri" panose="020F0502020204030204" pitchFamily="34" charset="0"/>
              </a:rPr>
              <a:t>Functional Process</a:t>
            </a:r>
          </a:p>
        </p:txBody>
      </p:sp>
      <p:sp>
        <p:nvSpPr>
          <p:cNvPr id="9" name="Rectangle 8">
            <a:extLst>
              <a:ext uri="{FF2B5EF4-FFF2-40B4-BE49-F238E27FC236}">
                <a16:creationId xmlns:a16="http://schemas.microsoft.com/office/drawing/2014/main" id="{D5480ED3-9B4D-4743-AFCB-6755536C5BA8}"/>
              </a:ext>
            </a:extLst>
          </p:cNvPr>
          <p:cNvSpPr/>
          <p:nvPr/>
        </p:nvSpPr>
        <p:spPr>
          <a:xfrm>
            <a:off x="4460788" y="2145878"/>
            <a:ext cx="1439215" cy="415067"/>
          </a:xfrm>
          <a:prstGeom prst="rect">
            <a:avLst/>
          </a:prstGeom>
        </p:spPr>
        <p:txBody>
          <a:bodyPr wrap="square" lIns="0" tIns="0" rIns="0" bIns="0" anchor="ctr">
            <a:noAutofit/>
          </a:bodyPr>
          <a:lstStyle/>
          <a:p>
            <a:pPr algn="ctr"/>
            <a:r>
              <a:rPr lang="en-US" sz="1200" b="1">
                <a:solidFill>
                  <a:srgbClr val="00A3A1"/>
                </a:solidFill>
                <a:cs typeface="Calibri" panose="020F0502020204030204" pitchFamily="34" charset="0"/>
              </a:rPr>
              <a:t>Service Delivery Model</a:t>
            </a:r>
          </a:p>
        </p:txBody>
      </p:sp>
      <p:sp>
        <p:nvSpPr>
          <p:cNvPr id="10" name="Rectangle 9">
            <a:extLst>
              <a:ext uri="{FF2B5EF4-FFF2-40B4-BE49-F238E27FC236}">
                <a16:creationId xmlns:a16="http://schemas.microsoft.com/office/drawing/2014/main" id="{FFAA1921-9591-46F6-AEB3-06E7BA560B1E}"/>
              </a:ext>
            </a:extLst>
          </p:cNvPr>
          <p:cNvSpPr/>
          <p:nvPr/>
        </p:nvSpPr>
        <p:spPr>
          <a:xfrm>
            <a:off x="7896814" y="2145878"/>
            <a:ext cx="1439215" cy="415067"/>
          </a:xfrm>
          <a:prstGeom prst="rect">
            <a:avLst/>
          </a:prstGeom>
        </p:spPr>
        <p:txBody>
          <a:bodyPr wrap="square" lIns="0" tIns="0" rIns="0" bIns="0" anchor="ctr">
            <a:noAutofit/>
          </a:bodyPr>
          <a:lstStyle/>
          <a:p>
            <a:pPr algn="ctr"/>
            <a:r>
              <a:rPr lang="en-US" sz="1200" b="1">
                <a:solidFill>
                  <a:srgbClr val="6D2077"/>
                </a:solidFill>
                <a:cs typeface="Calibri" panose="020F0502020204030204" pitchFamily="34" charset="0"/>
              </a:rPr>
              <a:t>Performance Insights &amp; Data</a:t>
            </a:r>
          </a:p>
        </p:txBody>
      </p:sp>
      <p:sp>
        <p:nvSpPr>
          <p:cNvPr id="11" name="Flowchart: Delay 10">
            <a:extLst>
              <a:ext uri="{FF2B5EF4-FFF2-40B4-BE49-F238E27FC236}">
                <a16:creationId xmlns:a16="http://schemas.microsoft.com/office/drawing/2014/main" id="{26D99CA4-991C-4524-AEC1-57B46E402ACC}"/>
              </a:ext>
            </a:extLst>
          </p:cNvPr>
          <p:cNvSpPr/>
          <p:nvPr/>
        </p:nvSpPr>
        <p:spPr>
          <a:xfrm rot="16200000">
            <a:off x="4844411" y="2552344"/>
            <a:ext cx="669335" cy="782274"/>
          </a:xfrm>
          <a:prstGeom prst="flowChartDelay">
            <a:avLst/>
          </a:prstGeom>
          <a:solidFill>
            <a:sysClr val="window" lastClr="FFFFFF"/>
          </a:solidFill>
          <a:ln w="38100" cap="flat" cmpd="sng" algn="ctr">
            <a:solidFill>
              <a:srgbClr val="00A3A1"/>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pic>
        <p:nvPicPr>
          <p:cNvPr id="12" name="Picture 11">
            <a:hlinkClick r:id="" action="ppaction://noaction"/>
            <a:extLst>
              <a:ext uri="{FF2B5EF4-FFF2-40B4-BE49-F238E27FC236}">
                <a16:creationId xmlns:a16="http://schemas.microsoft.com/office/drawing/2014/main" id="{565785FE-7F39-4CB1-B8D5-347439386A9E}"/>
              </a:ext>
            </a:extLst>
          </p:cNvPr>
          <p:cNvPicPr>
            <a:picLocks noChangeAspect="1"/>
          </p:cNvPicPr>
          <p:nvPr/>
        </p:nvPicPr>
        <p:blipFill rotWithShape="1">
          <a:blip r:embed="rId2">
            <a:clrChange>
              <a:clrFrom>
                <a:srgbClr val="FDFDFD"/>
              </a:clrFrom>
              <a:clrTo>
                <a:srgbClr val="FDFDFD">
                  <a:alpha val="0"/>
                </a:srgbClr>
              </a:clrTo>
            </a:clrChange>
          </a:blip>
          <a:srcRect l="18579" t="20382" r="17359" b="19137"/>
          <a:stretch/>
        </p:blipFill>
        <p:spPr>
          <a:xfrm>
            <a:off x="4927703" y="2706283"/>
            <a:ext cx="542351" cy="505864"/>
          </a:xfrm>
          <a:prstGeom prst="rect">
            <a:avLst/>
          </a:prstGeom>
          <a:noFill/>
          <a:ln>
            <a:noFill/>
          </a:ln>
        </p:spPr>
      </p:pic>
      <p:sp>
        <p:nvSpPr>
          <p:cNvPr id="13" name="Rectangle 12">
            <a:extLst>
              <a:ext uri="{FF2B5EF4-FFF2-40B4-BE49-F238E27FC236}">
                <a16:creationId xmlns:a16="http://schemas.microsoft.com/office/drawing/2014/main" id="{71BF2269-DE4E-49EB-B753-F84E6705BA44}"/>
              </a:ext>
            </a:extLst>
          </p:cNvPr>
          <p:cNvSpPr/>
          <p:nvPr/>
        </p:nvSpPr>
        <p:spPr>
          <a:xfrm>
            <a:off x="10498786" y="2706283"/>
            <a:ext cx="154132" cy="74943"/>
          </a:xfrm>
          <a:prstGeom prst="rect">
            <a:avLst/>
          </a:prstGeom>
          <a:solidFill>
            <a:sysClr val="window" lastClr="FFFFFF"/>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endParaRPr>
          </a:p>
        </p:txBody>
      </p:sp>
      <p:sp>
        <p:nvSpPr>
          <p:cNvPr id="14" name="Rectangle 13">
            <a:extLst>
              <a:ext uri="{FF2B5EF4-FFF2-40B4-BE49-F238E27FC236}">
                <a16:creationId xmlns:a16="http://schemas.microsoft.com/office/drawing/2014/main" id="{98B3D5C8-177C-4832-97C3-B3DCDDCCE761}"/>
              </a:ext>
            </a:extLst>
          </p:cNvPr>
          <p:cNvSpPr/>
          <p:nvPr/>
        </p:nvSpPr>
        <p:spPr>
          <a:xfrm>
            <a:off x="9973474" y="2706283"/>
            <a:ext cx="154132" cy="74943"/>
          </a:xfrm>
          <a:prstGeom prst="rect">
            <a:avLst/>
          </a:prstGeom>
          <a:solidFill>
            <a:sysClr val="window" lastClr="FFFFFF"/>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endParaRPr>
          </a:p>
        </p:txBody>
      </p:sp>
      <p:sp>
        <p:nvSpPr>
          <p:cNvPr id="15" name="Flowchart: Delay 14">
            <a:extLst>
              <a:ext uri="{FF2B5EF4-FFF2-40B4-BE49-F238E27FC236}">
                <a16:creationId xmlns:a16="http://schemas.microsoft.com/office/drawing/2014/main" id="{0B6E98DF-DF56-4613-B039-80D1BF98CFBE}"/>
              </a:ext>
            </a:extLst>
          </p:cNvPr>
          <p:cNvSpPr/>
          <p:nvPr/>
        </p:nvSpPr>
        <p:spPr>
          <a:xfrm rot="16200000">
            <a:off x="3122369" y="2552345"/>
            <a:ext cx="669337" cy="782274"/>
          </a:xfrm>
          <a:prstGeom prst="flowChartDelay">
            <a:avLst/>
          </a:prstGeom>
          <a:solidFill>
            <a:sysClr val="window" lastClr="FFFFFF"/>
          </a:solidFill>
          <a:ln w="38100" cap="flat" cmpd="sng" algn="ctr">
            <a:solidFill>
              <a:srgbClr val="470A68"/>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pic>
        <p:nvPicPr>
          <p:cNvPr id="16" name="Picture 15">
            <a:hlinkClick r:id="" action="ppaction://noaction"/>
            <a:extLst>
              <a:ext uri="{FF2B5EF4-FFF2-40B4-BE49-F238E27FC236}">
                <a16:creationId xmlns:a16="http://schemas.microsoft.com/office/drawing/2014/main" id="{62D39256-48BC-4A10-B9CA-5049670CF75D}"/>
              </a:ext>
            </a:extLst>
          </p:cNvPr>
          <p:cNvPicPr>
            <a:picLocks noChangeAspect="1"/>
          </p:cNvPicPr>
          <p:nvPr/>
        </p:nvPicPr>
        <p:blipFill rotWithShape="1">
          <a:blip r:embed="rId3">
            <a:clrChange>
              <a:clrFrom>
                <a:srgbClr val="FDFDFD"/>
              </a:clrFrom>
              <a:clrTo>
                <a:srgbClr val="FDFDFD">
                  <a:alpha val="0"/>
                </a:srgbClr>
              </a:clrTo>
            </a:clrChange>
          </a:blip>
          <a:srcRect l="18936" t="19079" r="21689" b="27606"/>
          <a:stretch/>
        </p:blipFill>
        <p:spPr>
          <a:xfrm>
            <a:off x="3207214" y="2766814"/>
            <a:ext cx="502667" cy="428039"/>
          </a:xfrm>
          <a:prstGeom prst="rect">
            <a:avLst/>
          </a:prstGeom>
          <a:noFill/>
          <a:ln>
            <a:noFill/>
          </a:ln>
        </p:spPr>
      </p:pic>
      <p:sp>
        <p:nvSpPr>
          <p:cNvPr id="17" name="Flowchart: Delay 16">
            <a:extLst>
              <a:ext uri="{FF2B5EF4-FFF2-40B4-BE49-F238E27FC236}">
                <a16:creationId xmlns:a16="http://schemas.microsoft.com/office/drawing/2014/main" id="{594112A0-F803-4ECB-8845-0151EEA4AC8E}"/>
              </a:ext>
            </a:extLst>
          </p:cNvPr>
          <p:cNvSpPr/>
          <p:nvPr/>
        </p:nvSpPr>
        <p:spPr>
          <a:xfrm rot="16200000">
            <a:off x="1400329" y="2552344"/>
            <a:ext cx="669335" cy="782274"/>
          </a:xfrm>
          <a:prstGeom prst="flowChartDelay">
            <a:avLst/>
          </a:prstGeom>
          <a:solidFill>
            <a:sysClr val="window" lastClr="FFFFFF"/>
          </a:solidFill>
          <a:ln w="38100" cap="flat" cmpd="sng" algn="ctr">
            <a:solidFill>
              <a:srgbClr val="0091DA"/>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pic>
        <p:nvPicPr>
          <p:cNvPr id="18" name="Picture 17">
            <a:hlinkClick r:id="" action="ppaction://noaction"/>
            <a:extLst>
              <a:ext uri="{FF2B5EF4-FFF2-40B4-BE49-F238E27FC236}">
                <a16:creationId xmlns:a16="http://schemas.microsoft.com/office/drawing/2014/main" id="{E895672A-B3B1-44A8-8422-932F96375A67}"/>
              </a:ext>
            </a:extLst>
          </p:cNvPr>
          <p:cNvPicPr>
            <a:picLocks noChangeAspect="1"/>
          </p:cNvPicPr>
          <p:nvPr/>
        </p:nvPicPr>
        <p:blipFill rotWithShape="1">
          <a:blip r:embed="rId4">
            <a:clrChange>
              <a:clrFrom>
                <a:srgbClr val="FDFDFD"/>
              </a:clrFrom>
              <a:clrTo>
                <a:srgbClr val="FDFDFD">
                  <a:alpha val="0"/>
                </a:srgbClr>
              </a:clrTo>
            </a:clrChange>
          </a:blip>
          <a:srcRect l="18223" t="20764" r="16673" b="24869"/>
          <a:stretch/>
        </p:blipFill>
        <p:spPr>
          <a:xfrm>
            <a:off x="1452289" y="2792756"/>
            <a:ext cx="551170" cy="423715"/>
          </a:xfrm>
          <a:prstGeom prst="rect">
            <a:avLst/>
          </a:prstGeom>
          <a:noFill/>
          <a:ln>
            <a:noFill/>
          </a:ln>
        </p:spPr>
      </p:pic>
      <p:sp>
        <p:nvSpPr>
          <p:cNvPr id="19" name="Flowchart: Delay 18">
            <a:extLst>
              <a:ext uri="{FF2B5EF4-FFF2-40B4-BE49-F238E27FC236}">
                <a16:creationId xmlns:a16="http://schemas.microsoft.com/office/drawing/2014/main" id="{CC2AAF02-0557-4064-8E77-D4584F6F24E8}"/>
              </a:ext>
            </a:extLst>
          </p:cNvPr>
          <p:cNvSpPr/>
          <p:nvPr/>
        </p:nvSpPr>
        <p:spPr>
          <a:xfrm rot="16200000">
            <a:off x="6559713" y="2543696"/>
            <a:ext cx="669335" cy="788628"/>
          </a:xfrm>
          <a:prstGeom prst="flowChartDelay">
            <a:avLst/>
          </a:prstGeom>
          <a:solidFill>
            <a:sysClr val="window" lastClr="FFFFFF"/>
          </a:solidFill>
          <a:ln w="38100" cap="flat" cmpd="sng" algn="ctr">
            <a:solidFill>
              <a:srgbClr val="005EB8"/>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pic>
        <p:nvPicPr>
          <p:cNvPr id="20" name="Picture 19">
            <a:hlinkClick r:id="" action="ppaction://noaction"/>
            <a:extLst>
              <a:ext uri="{FF2B5EF4-FFF2-40B4-BE49-F238E27FC236}">
                <a16:creationId xmlns:a16="http://schemas.microsoft.com/office/drawing/2014/main" id="{2E223854-E0F5-4642-8D36-6AD13EE8B782}"/>
              </a:ext>
            </a:extLst>
          </p:cNvPr>
          <p:cNvPicPr>
            <a:picLocks noChangeAspect="1"/>
          </p:cNvPicPr>
          <p:nvPr/>
        </p:nvPicPr>
        <p:blipFill rotWithShape="1">
          <a:blip r:embed="rId5">
            <a:clrChange>
              <a:clrFrom>
                <a:srgbClr val="FDFDFD"/>
              </a:clrFrom>
              <a:clrTo>
                <a:srgbClr val="FDFDFD">
                  <a:alpha val="0"/>
                </a:srgbClr>
              </a:clrTo>
            </a:clrChange>
          </a:blip>
          <a:srcRect l="14750" t="20714" r="19278" b="22997"/>
          <a:stretch/>
        </p:blipFill>
        <p:spPr>
          <a:xfrm>
            <a:off x="6623732" y="2770416"/>
            <a:ext cx="558520" cy="455421"/>
          </a:xfrm>
          <a:prstGeom prst="roundRect">
            <a:avLst/>
          </a:prstGeom>
          <a:noFill/>
          <a:ln>
            <a:noFill/>
          </a:ln>
        </p:spPr>
      </p:pic>
      <p:sp>
        <p:nvSpPr>
          <p:cNvPr id="21" name="Flowchart: Delay 20">
            <a:extLst>
              <a:ext uri="{FF2B5EF4-FFF2-40B4-BE49-F238E27FC236}">
                <a16:creationId xmlns:a16="http://schemas.microsoft.com/office/drawing/2014/main" id="{B11A5E55-F328-45D5-811A-B234A47309F4}"/>
              </a:ext>
            </a:extLst>
          </p:cNvPr>
          <p:cNvSpPr/>
          <p:nvPr/>
        </p:nvSpPr>
        <p:spPr>
          <a:xfrm rot="16200000">
            <a:off x="8281754" y="2543696"/>
            <a:ext cx="669335" cy="788628"/>
          </a:xfrm>
          <a:prstGeom prst="flowChartDelay">
            <a:avLst/>
          </a:prstGeom>
          <a:solidFill>
            <a:sysClr val="window" lastClr="FFFFFF"/>
          </a:solidFill>
          <a:ln w="38100" cap="flat" cmpd="sng" algn="ctr">
            <a:solidFill>
              <a:srgbClr val="6D2077"/>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pic>
        <p:nvPicPr>
          <p:cNvPr id="22" name="Picture 21">
            <a:hlinkClick r:id="" action="ppaction://noaction"/>
            <a:extLst>
              <a:ext uri="{FF2B5EF4-FFF2-40B4-BE49-F238E27FC236}">
                <a16:creationId xmlns:a16="http://schemas.microsoft.com/office/drawing/2014/main" id="{1B72CE97-C036-4906-8737-D2BE80A9C7DE}"/>
              </a:ext>
            </a:extLst>
          </p:cNvPr>
          <p:cNvPicPr>
            <a:picLocks noChangeAspect="1"/>
          </p:cNvPicPr>
          <p:nvPr/>
        </p:nvPicPr>
        <p:blipFill rotWithShape="1">
          <a:blip r:embed="rId6">
            <a:clrChange>
              <a:clrFrom>
                <a:srgbClr val="FDFDFD"/>
              </a:clrFrom>
              <a:clrTo>
                <a:srgbClr val="FDFDFD">
                  <a:alpha val="0"/>
                </a:srgbClr>
              </a:clrTo>
            </a:clrChange>
          </a:blip>
          <a:srcRect l="12483" t="22189" r="18072" b="25923"/>
          <a:stretch/>
        </p:blipFill>
        <p:spPr>
          <a:xfrm>
            <a:off x="8298554" y="2781226"/>
            <a:ext cx="587915" cy="432362"/>
          </a:xfrm>
          <a:prstGeom prst="rect">
            <a:avLst/>
          </a:prstGeom>
          <a:noFill/>
          <a:ln>
            <a:noFill/>
          </a:ln>
        </p:spPr>
      </p:pic>
      <p:sp>
        <p:nvSpPr>
          <p:cNvPr id="23" name="Flowchart: Delay 22">
            <a:extLst>
              <a:ext uri="{FF2B5EF4-FFF2-40B4-BE49-F238E27FC236}">
                <a16:creationId xmlns:a16="http://schemas.microsoft.com/office/drawing/2014/main" id="{F4DC0D2A-F540-4B55-95F6-DCAECB030CB9}"/>
              </a:ext>
            </a:extLst>
          </p:cNvPr>
          <p:cNvSpPr/>
          <p:nvPr/>
        </p:nvSpPr>
        <p:spPr>
          <a:xfrm rot="16200000">
            <a:off x="9999767" y="2543696"/>
            <a:ext cx="669335" cy="788628"/>
          </a:xfrm>
          <a:prstGeom prst="flowChartDelay">
            <a:avLst/>
          </a:prstGeom>
          <a:solidFill>
            <a:sysClr val="window" lastClr="FFFFFF"/>
          </a:solidFill>
          <a:ln w="38100" cap="flat" cmpd="sng" algn="ctr">
            <a:solidFill>
              <a:srgbClr val="483698"/>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pic>
        <p:nvPicPr>
          <p:cNvPr id="24" name="Picture 23">
            <a:hlinkClick r:id="" action="ppaction://noaction"/>
            <a:extLst>
              <a:ext uri="{FF2B5EF4-FFF2-40B4-BE49-F238E27FC236}">
                <a16:creationId xmlns:a16="http://schemas.microsoft.com/office/drawing/2014/main" id="{48F31C16-67E9-464B-8EBE-991EDD9EE1DF}"/>
              </a:ext>
            </a:extLst>
          </p:cNvPr>
          <p:cNvPicPr>
            <a:picLocks noChangeAspect="1"/>
          </p:cNvPicPr>
          <p:nvPr/>
        </p:nvPicPr>
        <p:blipFill rotWithShape="1">
          <a:blip r:embed="rId7">
            <a:clrChange>
              <a:clrFrom>
                <a:srgbClr val="FDFDFD"/>
              </a:clrFrom>
              <a:clrTo>
                <a:srgbClr val="FDFDFD">
                  <a:alpha val="0"/>
                </a:srgbClr>
              </a:clrTo>
            </a:clrChange>
          </a:blip>
          <a:srcRect l="16466" t="13445" r="15200" b="21417"/>
          <a:stretch/>
        </p:blipFill>
        <p:spPr>
          <a:xfrm>
            <a:off x="10050540" y="2706283"/>
            <a:ext cx="578508" cy="532670"/>
          </a:xfrm>
          <a:prstGeom prst="roundRect">
            <a:avLst/>
          </a:prstGeom>
          <a:noFill/>
          <a:ln>
            <a:noFill/>
          </a:ln>
        </p:spPr>
      </p:pic>
      <p:grpSp>
        <p:nvGrpSpPr>
          <p:cNvPr id="25" name="Group 24">
            <a:extLst>
              <a:ext uri="{FF2B5EF4-FFF2-40B4-BE49-F238E27FC236}">
                <a16:creationId xmlns:a16="http://schemas.microsoft.com/office/drawing/2014/main" id="{F6F1B655-DC02-43F4-A39C-4AFED5CE16B5}"/>
              </a:ext>
            </a:extLst>
          </p:cNvPr>
          <p:cNvGrpSpPr/>
          <p:nvPr/>
        </p:nvGrpSpPr>
        <p:grpSpPr>
          <a:xfrm>
            <a:off x="998400" y="3248742"/>
            <a:ext cx="10195200" cy="2837462"/>
            <a:chOff x="1052800" y="2796719"/>
            <a:chExt cx="10195200" cy="3355718"/>
          </a:xfrm>
        </p:grpSpPr>
        <p:sp>
          <p:nvSpPr>
            <p:cNvPr id="26" name="Rectangle 25">
              <a:extLst>
                <a:ext uri="{FF2B5EF4-FFF2-40B4-BE49-F238E27FC236}">
                  <a16:creationId xmlns:a16="http://schemas.microsoft.com/office/drawing/2014/main" id="{6C02DD65-61EE-4749-A74A-DD3FB63DAF03}"/>
                </a:ext>
              </a:extLst>
            </p:cNvPr>
            <p:cNvSpPr/>
            <p:nvPr/>
          </p:nvSpPr>
          <p:spPr>
            <a:xfrm>
              <a:off x="1052800" y="4348942"/>
              <a:ext cx="1608534" cy="1803495"/>
            </a:xfrm>
            <a:prstGeom prst="rect">
              <a:avLst/>
            </a:prstGeom>
            <a:noFill/>
            <a:ln w="19050" cap="flat" cmpd="sng" algn="ctr">
              <a:solidFill>
                <a:srgbClr val="0091DA"/>
              </a:solidFill>
              <a:prstDash val="solid"/>
              <a:miter lim="800000"/>
            </a:ln>
            <a:effectLst/>
          </p:spPr>
          <p:txBody>
            <a:bodyPr lIns="54610" tIns="54610" rIns="54610" bIns="54610" rtlCol="0" anchor="t"/>
            <a:lstStyle/>
            <a:p>
              <a:pPr marL="252000" marR="5080" indent="-252000">
                <a:spcAft>
                  <a:spcPts val="300"/>
                </a:spcAft>
                <a:buFont typeface="Arial" panose="020B0604020202020204" pitchFamily="34" charset="0"/>
                <a:buChar char="—"/>
              </a:pPr>
              <a:r>
                <a:rPr lang="en-GB" sz="900">
                  <a:solidFill>
                    <a:srgbClr val="00338D"/>
                  </a:solidFill>
                  <a:cs typeface="Arial"/>
                </a:rPr>
                <a:t>Multiple delivery pathways to deliver change</a:t>
              </a:r>
            </a:p>
            <a:p>
              <a:pPr marL="252000" marR="5080" indent="-252000">
                <a:spcAft>
                  <a:spcPts val="300"/>
                </a:spcAft>
                <a:buFont typeface="Arial" panose="020B0604020202020204" pitchFamily="34" charset="0"/>
                <a:buChar char="—"/>
              </a:pPr>
              <a:r>
                <a:rPr lang="en-GB" sz="900">
                  <a:solidFill>
                    <a:srgbClr val="00338D"/>
                  </a:solidFill>
                  <a:cs typeface="Arial"/>
                </a:rPr>
                <a:t>Consistent processes embedded across all services</a:t>
              </a:r>
            </a:p>
            <a:p>
              <a:pPr marL="252000" marR="5080" indent="-252000">
                <a:spcAft>
                  <a:spcPts val="300"/>
                </a:spcAft>
                <a:buFont typeface="Arial" panose="020B0604020202020204" pitchFamily="34" charset="0"/>
                <a:buChar char="—"/>
              </a:pPr>
              <a:r>
                <a:rPr lang="en-GB" sz="900">
                  <a:solidFill>
                    <a:srgbClr val="00338D"/>
                  </a:solidFill>
                  <a:cs typeface="Arial"/>
                </a:rPr>
                <a:t>Modern delivery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i="0" u="none" strike="noStrike" kern="0" cap="none" spc="0" normalizeH="0" baseline="0" noProof="0">
                <a:ln>
                  <a:noFill/>
                </a:ln>
                <a:solidFill>
                  <a:srgbClr val="00338D"/>
                </a:solidFill>
                <a:effectLst/>
                <a:uLnTx/>
                <a:uFillTx/>
              </a:endParaRPr>
            </a:p>
          </p:txBody>
        </p:sp>
        <p:sp>
          <p:nvSpPr>
            <p:cNvPr id="27" name="Rectangle 26">
              <a:extLst>
                <a:ext uri="{FF2B5EF4-FFF2-40B4-BE49-F238E27FC236}">
                  <a16:creationId xmlns:a16="http://schemas.microsoft.com/office/drawing/2014/main" id="{CB4575C7-367B-4C64-BD12-5560AAB6A98D}"/>
                </a:ext>
              </a:extLst>
            </p:cNvPr>
            <p:cNvSpPr/>
            <p:nvPr/>
          </p:nvSpPr>
          <p:spPr>
            <a:xfrm>
              <a:off x="9639466" y="4348942"/>
              <a:ext cx="1608534" cy="1803495"/>
            </a:xfrm>
            <a:prstGeom prst="rect">
              <a:avLst/>
            </a:prstGeom>
            <a:noFill/>
            <a:ln w="19050" cap="flat" cmpd="sng" algn="ctr">
              <a:solidFill>
                <a:srgbClr val="483698"/>
              </a:solidFill>
              <a:prstDash val="solid"/>
              <a:miter lim="800000"/>
            </a:ln>
            <a:effectLst/>
          </p:spPr>
          <p:txBody>
            <a:bodyPr lIns="54610" tIns="54610" rIns="54610" bIns="54610" rtlCol="0" anchor="t"/>
            <a:lstStyle/>
            <a:p>
              <a:pPr marL="252000" marR="5080" indent="-252000">
                <a:spcAft>
                  <a:spcPts val="300"/>
                </a:spcAft>
                <a:buFont typeface="Arial" panose="020B0604020202020204" pitchFamily="34" charset="0"/>
                <a:buChar char="—"/>
              </a:pPr>
              <a:r>
                <a:rPr lang="en-GB" sz="900">
                  <a:solidFill>
                    <a:srgbClr val="00338D"/>
                  </a:solidFill>
                  <a:cs typeface="Arial"/>
                </a:rPr>
                <a:t>Collaboration more important  than hard boundaries</a:t>
              </a:r>
            </a:p>
            <a:p>
              <a:pPr marL="252000" marR="5080" indent="-252000">
                <a:spcAft>
                  <a:spcPts val="300"/>
                </a:spcAft>
                <a:buFont typeface="Arial" panose="020B0604020202020204" pitchFamily="34" charset="0"/>
                <a:buChar char="—"/>
              </a:pPr>
              <a:r>
                <a:rPr lang="en-GB" sz="900">
                  <a:solidFill>
                    <a:srgbClr val="00338D"/>
                  </a:solidFill>
                  <a:cs typeface="Arial"/>
                </a:rPr>
                <a:t>Governance to enable innovation and pace – balancing agility and risk</a:t>
              </a:r>
            </a:p>
            <a:p>
              <a:pPr marL="252000" marR="5080" indent="-252000">
                <a:spcAft>
                  <a:spcPts val="300"/>
                </a:spcAft>
                <a:buFont typeface="Arial" panose="020B0604020202020204" pitchFamily="34" charset="0"/>
                <a:buChar char="—"/>
              </a:pPr>
              <a:r>
                <a:rPr lang="en-GB" sz="900">
                  <a:solidFill>
                    <a:srgbClr val="00338D"/>
                  </a:solidFill>
                  <a:cs typeface="Arial"/>
                </a:rPr>
                <a:t>Decentralization of decision making: empowerment is key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i="0" u="none" strike="noStrike" kern="0" cap="none" spc="0" normalizeH="0" baseline="0" noProof="0">
                <a:ln>
                  <a:noFill/>
                </a:ln>
                <a:solidFill>
                  <a:srgbClr val="00338D"/>
                </a:solidFill>
                <a:effectLst/>
                <a:uLnTx/>
                <a:uFillTx/>
              </a:endParaRPr>
            </a:p>
          </p:txBody>
        </p:sp>
        <p:sp>
          <p:nvSpPr>
            <p:cNvPr id="28" name="Rectangle 27">
              <a:extLst>
                <a:ext uri="{FF2B5EF4-FFF2-40B4-BE49-F238E27FC236}">
                  <a16:creationId xmlns:a16="http://schemas.microsoft.com/office/drawing/2014/main" id="{9BD80E85-73BE-4287-8840-1F91203A9384}"/>
                </a:ext>
              </a:extLst>
            </p:cNvPr>
            <p:cNvSpPr/>
            <p:nvPr/>
          </p:nvSpPr>
          <p:spPr>
            <a:xfrm>
              <a:off x="2770133" y="4348942"/>
              <a:ext cx="1608534" cy="1803495"/>
            </a:xfrm>
            <a:prstGeom prst="rect">
              <a:avLst/>
            </a:prstGeom>
            <a:noFill/>
            <a:ln w="19050" cap="flat" cmpd="sng" algn="ctr">
              <a:solidFill>
                <a:srgbClr val="50166F"/>
              </a:solidFill>
              <a:prstDash val="solid"/>
              <a:miter lim="800000"/>
            </a:ln>
            <a:effectLst/>
          </p:spPr>
          <p:txBody>
            <a:bodyPr lIns="54610" tIns="54610" rIns="54610" bIns="54610" rtlCol="0" anchor="t"/>
            <a:lstStyle/>
            <a:p>
              <a:pPr marL="252000" marR="5080" indent="-252000">
                <a:spcAft>
                  <a:spcPts val="300"/>
                </a:spcAft>
                <a:buFont typeface="Arial" panose="020B0604020202020204" pitchFamily="34" charset="0"/>
                <a:buChar char="—"/>
              </a:pPr>
              <a:r>
                <a:rPr lang="en-GB" sz="900">
                  <a:solidFill>
                    <a:srgbClr val="00338D"/>
                  </a:solidFill>
                  <a:cs typeface="Arial"/>
                </a:rPr>
                <a:t>Cultural shift &amp; new ways of working</a:t>
              </a:r>
            </a:p>
            <a:p>
              <a:pPr marL="252000" marR="5080" indent="-252000">
                <a:spcAft>
                  <a:spcPts val="300"/>
                </a:spcAft>
                <a:buFont typeface="Arial" panose="020B0604020202020204" pitchFamily="34" charset="0"/>
                <a:buChar char="—"/>
              </a:pPr>
              <a:r>
                <a:rPr lang="en-GB" sz="900">
                  <a:solidFill>
                    <a:srgbClr val="00338D"/>
                  </a:solidFill>
                  <a:cs typeface="Arial"/>
                </a:rPr>
                <a:t>Focus on talent management &amp; retention</a:t>
              </a:r>
            </a:p>
            <a:p>
              <a:pPr marL="252000" marR="5080" indent="-252000">
                <a:spcAft>
                  <a:spcPts val="300"/>
                </a:spcAft>
                <a:buFont typeface="Arial" panose="020B0604020202020204" pitchFamily="34" charset="0"/>
                <a:buChar char="—"/>
              </a:pPr>
              <a:r>
                <a:rPr lang="en-GB" sz="900">
                  <a:solidFill>
                    <a:srgbClr val="00338D"/>
                  </a:solidFill>
                  <a:cs typeface="Arial"/>
                </a:rPr>
                <a:t>Change management and behavioural science as critical enablers</a:t>
              </a:r>
            </a:p>
          </p:txBody>
        </p:sp>
        <p:sp>
          <p:nvSpPr>
            <p:cNvPr id="29" name="Rectangle 28">
              <a:extLst>
                <a:ext uri="{FF2B5EF4-FFF2-40B4-BE49-F238E27FC236}">
                  <a16:creationId xmlns:a16="http://schemas.microsoft.com/office/drawing/2014/main" id="{EBA838FA-3527-4AE5-A88E-6C63EA425636}"/>
                </a:ext>
              </a:extLst>
            </p:cNvPr>
            <p:cNvSpPr/>
            <p:nvPr/>
          </p:nvSpPr>
          <p:spPr>
            <a:xfrm>
              <a:off x="4487466" y="4348942"/>
              <a:ext cx="1608534" cy="1803495"/>
            </a:xfrm>
            <a:prstGeom prst="rect">
              <a:avLst/>
            </a:prstGeom>
            <a:noFill/>
            <a:ln w="19050" cap="flat" cmpd="sng" algn="ctr">
              <a:solidFill>
                <a:srgbClr val="00A3A1"/>
              </a:solidFill>
              <a:prstDash val="solid"/>
              <a:miter lim="800000"/>
            </a:ln>
            <a:effectLst/>
          </p:spPr>
          <p:txBody>
            <a:bodyPr lIns="54610" tIns="54610" rIns="54610" bIns="54610" rtlCol="0" anchor="t"/>
            <a:lstStyle/>
            <a:p>
              <a:pPr marL="252000" marR="5080" indent="-252000">
                <a:spcAft>
                  <a:spcPts val="300"/>
                </a:spcAft>
                <a:buFont typeface="Arial" panose="020B0604020202020204" pitchFamily="34" charset="0"/>
                <a:buChar char="—"/>
              </a:pPr>
              <a:r>
                <a:rPr lang="en-GB" sz="900">
                  <a:solidFill>
                    <a:srgbClr val="00338D"/>
                  </a:solidFill>
                  <a:cs typeface="Arial"/>
                </a:rPr>
                <a:t>Agile sourcing approaches</a:t>
              </a:r>
            </a:p>
            <a:p>
              <a:pPr marL="252000" marR="5080" indent="-252000">
                <a:spcAft>
                  <a:spcPts val="300"/>
                </a:spcAft>
                <a:buFont typeface="Arial" panose="020B0604020202020204" pitchFamily="34" charset="0"/>
                <a:buChar char="—"/>
              </a:pPr>
              <a:r>
                <a:rPr lang="en-GB" sz="900">
                  <a:solidFill>
                    <a:srgbClr val="00338D"/>
                  </a:solidFill>
                  <a:cs typeface="Arial"/>
                </a:rPr>
                <a:t>Flexible supplier ecosystem</a:t>
              </a:r>
            </a:p>
            <a:p>
              <a:pPr marL="252000" marR="5080" indent="-252000">
                <a:spcAft>
                  <a:spcPts val="300"/>
                </a:spcAft>
                <a:buFont typeface="Arial" panose="020B0604020202020204" pitchFamily="34" charset="0"/>
                <a:buChar char="—"/>
              </a:pPr>
              <a:r>
                <a:rPr lang="en-GB" sz="900">
                  <a:solidFill>
                    <a:srgbClr val="00338D"/>
                  </a:solidFill>
                  <a:cs typeface="Arial"/>
                </a:rPr>
                <a:t>Driving performance and </a:t>
              </a:r>
              <a:br>
                <a:rPr lang="en-GB" sz="900">
                  <a:solidFill>
                    <a:srgbClr val="00338D"/>
                  </a:solidFill>
                  <a:cs typeface="Arial"/>
                </a:rPr>
              </a:br>
              <a:r>
                <a:rPr lang="en-GB" sz="900">
                  <a:solidFill>
                    <a:srgbClr val="00338D"/>
                  </a:solidFill>
                  <a:cs typeface="Arial"/>
                </a:rPr>
                <a:t>collaboration</a:t>
              </a:r>
              <a:r>
                <a:rPr kumimoji="0" lang="en-US" sz="900" i="0" u="none" strike="noStrike" kern="0" cap="none" spc="0" normalizeH="0" baseline="0" noProof="0">
                  <a:ln>
                    <a:noFill/>
                  </a:ln>
                  <a:solidFill>
                    <a:srgbClr val="00338D"/>
                  </a:solidFill>
                  <a:effectLst/>
                  <a:uLnTx/>
                  <a:uFillTx/>
                </a:rPr>
                <a:t> </a:t>
              </a:r>
            </a:p>
          </p:txBody>
        </p:sp>
        <p:sp>
          <p:nvSpPr>
            <p:cNvPr id="30" name="Rectangle 29">
              <a:extLst>
                <a:ext uri="{FF2B5EF4-FFF2-40B4-BE49-F238E27FC236}">
                  <a16:creationId xmlns:a16="http://schemas.microsoft.com/office/drawing/2014/main" id="{7FC9FBDB-B7D1-41FD-B18D-0E5278272D84}"/>
                </a:ext>
              </a:extLst>
            </p:cNvPr>
            <p:cNvSpPr/>
            <p:nvPr/>
          </p:nvSpPr>
          <p:spPr>
            <a:xfrm>
              <a:off x="6204798" y="4348942"/>
              <a:ext cx="1608534" cy="1803495"/>
            </a:xfrm>
            <a:prstGeom prst="rect">
              <a:avLst/>
            </a:prstGeom>
            <a:noFill/>
            <a:ln w="19050" cap="flat" cmpd="sng" algn="ctr">
              <a:solidFill>
                <a:srgbClr val="005EB8"/>
              </a:solidFill>
              <a:prstDash val="solid"/>
              <a:miter lim="800000"/>
            </a:ln>
            <a:effectLst/>
          </p:spPr>
          <p:txBody>
            <a:bodyPr lIns="54610" tIns="54610" rIns="54610" bIns="54610" rtlCol="0" anchor="t"/>
            <a:lstStyle/>
            <a:p>
              <a:pPr marL="252000" marR="5080" indent="-252000">
                <a:spcAft>
                  <a:spcPts val="300"/>
                </a:spcAft>
                <a:buFont typeface="Arial" panose="020B0604020202020204" pitchFamily="34" charset="0"/>
                <a:buChar char="—"/>
              </a:pPr>
              <a:r>
                <a:rPr lang="en-GB" sz="900">
                  <a:solidFill>
                    <a:srgbClr val="00338D"/>
                  </a:solidFill>
                  <a:cs typeface="Arial"/>
                </a:rPr>
                <a:t>Automation and standardization </a:t>
              </a:r>
              <a:br>
                <a:rPr lang="en-GB" sz="900">
                  <a:solidFill>
                    <a:srgbClr val="00338D"/>
                  </a:solidFill>
                  <a:cs typeface="Arial"/>
                </a:rPr>
              </a:br>
              <a:r>
                <a:rPr lang="en-GB" sz="900">
                  <a:solidFill>
                    <a:srgbClr val="00338D"/>
                  </a:solidFill>
                  <a:cs typeface="Arial"/>
                </a:rPr>
                <a:t>to drive efficiency and agility </a:t>
              </a:r>
            </a:p>
            <a:p>
              <a:pPr marL="252000" marR="5080" indent="-252000">
                <a:spcAft>
                  <a:spcPts val="300"/>
                </a:spcAft>
                <a:buFont typeface="Arial" panose="020B0604020202020204" pitchFamily="34" charset="0"/>
                <a:buChar char="—"/>
              </a:pPr>
              <a:r>
                <a:rPr lang="en-GB" sz="900">
                  <a:solidFill>
                    <a:srgbClr val="00338D"/>
                  </a:solidFill>
                  <a:cs typeface="Arial"/>
                </a:rPr>
                <a:t>Cloud-based, digital first</a:t>
              </a:r>
            </a:p>
            <a:p>
              <a:pPr marL="252000" marR="5080" indent="-252000">
                <a:spcAft>
                  <a:spcPts val="300"/>
                </a:spcAft>
                <a:buFont typeface="Arial" panose="020B0604020202020204" pitchFamily="34" charset="0"/>
                <a:buChar char="—"/>
              </a:pPr>
              <a:r>
                <a:rPr lang="en-GB" sz="900">
                  <a:solidFill>
                    <a:srgbClr val="00338D"/>
                  </a:solidFill>
                  <a:cs typeface="Arial"/>
                </a:rPr>
                <a:t>Optimization and rationalization</a:t>
              </a:r>
            </a:p>
          </p:txBody>
        </p:sp>
        <p:sp>
          <p:nvSpPr>
            <p:cNvPr id="31" name="Rectangle 30">
              <a:extLst>
                <a:ext uri="{FF2B5EF4-FFF2-40B4-BE49-F238E27FC236}">
                  <a16:creationId xmlns:a16="http://schemas.microsoft.com/office/drawing/2014/main" id="{B855D0D9-ACCA-49EE-A8CB-7DB45497391B}"/>
                </a:ext>
              </a:extLst>
            </p:cNvPr>
            <p:cNvSpPr/>
            <p:nvPr/>
          </p:nvSpPr>
          <p:spPr>
            <a:xfrm>
              <a:off x="7922131" y="4348942"/>
              <a:ext cx="1608534" cy="1803495"/>
            </a:xfrm>
            <a:prstGeom prst="rect">
              <a:avLst/>
            </a:prstGeom>
            <a:noFill/>
            <a:ln w="19050" cap="flat" cmpd="sng" algn="ctr">
              <a:solidFill>
                <a:srgbClr val="6D2077"/>
              </a:solidFill>
              <a:prstDash val="solid"/>
              <a:miter lim="800000"/>
            </a:ln>
            <a:effectLst/>
          </p:spPr>
          <p:txBody>
            <a:bodyPr lIns="54610" tIns="54610" rIns="54610" bIns="54610" rtlCol="0" anchor="t"/>
            <a:lstStyle/>
            <a:p>
              <a:pPr marL="252000" marR="5080" indent="-252000">
                <a:spcAft>
                  <a:spcPts val="300"/>
                </a:spcAft>
                <a:buFont typeface="Arial" panose="020B0604020202020204" pitchFamily="34" charset="0"/>
                <a:buChar char="—"/>
              </a:pPr>
              <a:r>
                <a:rPr lang="en-GB" sz="900">
                  <a:solidFill>
                    <a:srgbClr val="00338D"/>
                  </a:solidFill>
                  <a:cs typeface="Arial"/>
                </a:rPr>
                <a:t>Performance aligned to business outcomes</a:t>
              </a:r>
            </a:p>
            <a:p>
              <a:pPr marL="252000" marR="5080" indent="-252000">
                <a:spcAft>
                  <a:spcPts val="300"/>
                </a:spcAft>
                <a:buFont typeface="Arial" panose="020B0604020202020204" pitchFamily="34" charset="0"/>
                <a:buChar char="—"/>
              </a:pPr>
              <a:r>
                <a:rPr lang="en-GB" sz="900">
                  <a:solidFill>
                    <a:srgbClr val="00338D"/>
                  </a:solidFill>
                  <a:cs typeface="Arial"/>
                </a:rPr>
                <a:t>Customer-centric</a:t>
              </a:r>
            </a:p>
            <a:p>
              <a:pPr marL="252000" marR="5080" indent="-252000">
                <a:spcAft>
                  <a:spcPts val="300"/>
                </a:spcAft>
                <a:buFont typeface="Arial" panose="020B0604020202020204" pitchFamily="34" charset="0"/>
                <a:buChar char="—"/>
              </a:pPr>
              <a:r>
                <a:rPr lang="en-GB" sz="900">
                  <a:solidFill>
                    <a:srgbClr val="00338D"/>
                  </a:solidFill>
                  <a:cs typeface="Arial"/>
                </a:rPr>
                <a:t>Digitally realized</a:t>
              </a:r>
              <a:endParaRPr kumimoji="0" lang="en-US" sz="900" i="0" u="none" strike="noStrike" kern="0" cap="none" spc="0" normalizeH="0" baseline="0" noProof="0">
                <a:ln>
                  <a:noFill/>
                </a:ln>
                <a:solidFill>
                  <a:srgbClr val="00338D"/>
                </a:solidFill>
                <a:effectLst/>
                <a:uLnTx/>
                <a:uFillTx/>
              </a:endParaRPr>
            </a:p>
          </p:txBody>
        </p:sp>
        <p:sp>
          <p:nvSpPr>
            <p:cNvPr id="32" name="Rectangle 31">
              <a:extLst>
                <a:ext uri="{FF2B5EF4-FFF2-40B4-BE49-F238E27FC236}">
                  <a16:creationId xmlns:a16="http://schemas.microsoft.com/office/drawing/2014/main" id="{CAED4287-4B92-4838-A08F-D58E551D0FE1}"/>
                </a:ext>
              </a:extLst>
            </p:cNvPr>
            <p:cNvSpPr/>
            <p:nvPr/>
          </p:nvSpPr>
          <p:spPr>
            <a:xfrm>
              <a:off x="1052800" y="2796719"/>
              <a:ext cx="1608534" cy="1552223"/>
            </a:xfrm>
            <a:prstGeom prst="rect">
              <a:avLst/>
            </a:prstGeom>
            <a:solidFill>
              <a:srgbClr val="0091DA"/>
            </a:solidFill>
            <a:ln w="19050" cap="flat" cmpd="sng" algn="ctr">
              <a:solidFill>
                <a:srgbClr val="0091DA"/>
              </a:solidFill>
              <a:prstDash val="solid"/>
              <a:miter lim="800000"/>
            </a:ln>
            <a:effectLst/>
          </p:spPr>
          <p:txBody>
            <a:bodyPr lIns="54610" tIns="54610" rIns="54610" bIns="5461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rPr>
                <a:t>The processes and interdependencies of the organization by which all work of the functioning enterprise is carried out, except for those that have been outsourced.</a:t>
              </a:r>
            </a:p>
          </p:txBody>
        </p:sp>
        <p:sp>
          <p:nvSpPr>
            <p:cNvPr id="33" name="Rectangle 32">
              <a:extLst>
                <a:ext uri="{FF2B5EF4-FFF2-40B4-BE49-F238E27FC236}">
                  <a16:creationId xmlns:a16="http://schemas.microsoft.com/office/drawing/2014/main" id="{944F7A5B-56F1-4B96-9617-CA771C2CE65A}"/>
                </a:ext>
              </a:extLst>
            </p:cNvPr>
            <p:cNvSpPr/>
            <p:nvPr/>
          </p:nvSpPr>
          <p:spPr>
            <a:xfrm>
              <a:off x="9639466" y="2796719"/>
              <a:ext cx="1608534" cy="1552223"/>
            </a:xfrm>
            <a:prstGeom prst="rect">
              <a:avLst/>
            </a:prstGeom>
            <a:solidFill>
              <a:srgbClr val="483698"/>
            </a:solidFill>
            <a:ln w="19050" cap="flat" cmpd="sng" algn="ctr">
              <a:solidFill>
                <a:srgbClr val="483698"/>
              </a:solidFill>
              <a:prstDash val="solid"/>
              <a:miter lim="800000"/>
            </a:ln>
            <a:effectLst/>
          </p:spPr>
          <p:txBody>
            <a:bodyPr lIns="54610" tIns="54610" rIns="54610" bIns="5461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rPr>
                <a:t>The approach to align the organization’s governance, risk and compliance processes to its strategy, allowing for convergence and transparency of information to drive performance.</a:t>
              </a:r>
            </a:p>
          </p:txBody>
        </p:sp>
        <p:sp>
          <p:nvSpPr>
            <p:cNvPr id="34" name="Rectangle 33">
              <a:extLst>
                <a:ext uri="{FF2B5EF4-FFF2-40B4-BE49-F238E27FC236}">
                  <a16:creationId xmlns:a16="http://schemas.microsoft.com/office/drawing/2014/main" id="{09AF3234-4813-493C-AFD7-EC597C598346}"/>
                </a:ext>
              </a:extLst>
            </p:cNvPr>
            <p:cNvSpPr/>
            <p:nvPr/>
          </p:nvSpPr>
          <p:spPr>
            <a:xfrm>
              <a:off x="2770133" y="2796719"/>
              <a:ext cx="1608534" cy="1552223"/>
            </a:xfrm>
            <a:prstGeom prst="rect">
              <a:avLst/>
            </a:prstGeom>
            <a:solidFill>
              <a:srgbClr val="470A68"/>
            </a:solidFill>
            <a:ln w="19050" cap="flat" cmpd="sng" algn="ctr">
              <a:solidFill>
                <a:srgbClr val="50166F"/>
              </a:solidFill>
              <a:prstDash val="solid"/>
              <a:miter lim="800000"/>
            </a:ln>
            <a:effectLst/>
          </p:spPr>
          <p:txBody>
            <a:bodyPr lIns="54610" tIns="54610" rIns="54610" bIns="5461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rPr>
                <a:t>The structure, reporting and accountability hierarchy, capabilities, skills, culture and performance expectations for people and organizational units.</a:t>
              </a:r>
              <a:endParaRPr lang="en-GB" sz="900" b="1">
                <a:solidFill>
                  <a:schemeClr val="bg1"/>
                </a:solidFill>
                <a:cs typeface="Arial"/>
              </a:endParaRPr>
            </a:p>
          </p:txBody>
        </p:sp>
        <p:sp>
          <p:nvSpPr>
            <p:cNvPr id="35" name="Rectangle 34">
              <a:extLst>
                <a:ext uri="{FF2B5EF4-FFF2-40B4-BE49-F238E27FC236}">
                  <a16:creationId xmlns:a16="http://schemas.microsoft.com/office/drawing/2014/main" id="{1E2B2937-1127-4588-9EC2-ABBA788E5AD4}"/>
                </a:ext>
              </a:extLst>
            </p:cNvPr>
            <p:cNvSpPr/>
            <p:nvPr/>
          </p:nvSpPr>
          <p:spPr>
            <a:xfrm>
              <a:off x="4487466" y="2796719"/>
              <a:ext cx="1608534" cy="1552223"/>
            </a:xfrm>
            <a:prstGeom prst="rect">
              <a:avLst/>
            </a:prstGeom>
            <a:solidFill>
              <a:srgbClr val="00A3A1"/>
            </a:solidFill>
            <a:ln w="19050" cap="flat" cmpd="sng" algn="ctr">
              <a:solidFill>
                <a:srgbClr val="00A3A1"/>
              </a:solidFill>
              <a:prstDash val="solid"/>
              <a:miter lim="800000"/>
            </a:ln>
            <a:effectLst/>
          </p:spPr>
          <p:txBody>
            <a:bodyPr lIns="54610" tIns="54610" rIns="54610" bIns="5461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rPr>
                <a:t>The locations and means by which services are delivered, ranging from decentralized to centralized, and whether these are in-sourced.</a:t>
              </a:r>
            </a:p>
          </p:txBody>
        </p:sp>
        <p:sp>
          <p:nvSpPr>
            <p:cNvPr id="36" name="Rectangle 35">
              <a:extLst>
                <a:ext uri="{FF2B5EF4-FFF2-40B4-BE49-F238E27FC236}">
                  <a16:creationId xmlns:a16="http://schemas.microsoft.com/office/drawing/2014/main" id="{835E339A-168C-441B-A336-1E507874C465}"/>
                </a:ext>
              </a:extLst>
            </p:cNvPr>
            <p:cNvSpPr/>
            <p:nvPr/>
          </p:nvSpPr>
          <p:spPr>
            <a:xfrm>
              <a:off x="6204798" y="2796719"/>
              <a:ext cx="1608534" cy="1552223"/>
            </a:xfrm>
            <a:prstGeom prst="rect">
              <a:avLst/>
            </a:prstGeom>
            <a:solidFill>
              <a:srgbClr val="005EB8"/>
            </a:solidFill>
            <a:ln w="19050" cap="flat" cmpd="sng" algn="ctr">
              <a:solidFill>
                <a:srgbClr val="005EB8"/>
              </a:solidFill>
              <a:prstDash val="solid"/>
              <a:miter lim="800000"/>
            </a:ln>
            <a:effectLst/>
          </p:spPr>
          <p:txBody>
            <a:bodyPr lIns="54610" tIns="54610" rIns="54610" bIns="5461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rPr>
                <a:t>The information technology required by the organization to manage information/data and support the execution of processes.</a:t>
              </a:r>
              <a:endParaRPr lang="en-GB" sz="900" b="1">
                <a:solidFill>
                  <a:schemeClr val="bg1"/>
                </a:solidFill>
                <a:cs typeface="Arial"/>
              </a:endParaRPr>
            </a:p>
          </p:txBody>
        </p:sp>
        <p:sp>
          <p:nvSpPr>
            <p:cNvPr id="37" name="Rectangle 36">
              <a:extLst>
                <a:ext uri="{FF2B5EF4-FFF2-40B4-BE49-F238E27FC236}">
                  <a16:creationId xmlns:a16="http://schemas.microsoft.com/office/drawing/2014/main" id="{039806E1-7515-4BD7-9C34-77C6811EFFC4}"/>
                </a:ext>
              </a:extLst>
            </p:cNvPr>
            <p:cNvSpPr/>
            <p:nvPr/>
          </p:nvSpPr>
          <p:spPr>
            <a:xfrm>
              <a:off x="7922131" y="2796719"/>
              <a:ext cx="1608534" cy="1552223"/>
            </a:xfrm>
            <a:prstGeom prst="rect">
              <a:avLst/>
            </a:prstGeom>
            <a:solidFill>
              <a:srgbClr val="6D2077"/>
            </a:solidFill>
            <a:ln w="19050" cap="flat" cmpd="sng" algn="ctr">
              <a:solidFill>
                <a:srgbClr val="6D2077"/>
              </a:solidFill>
              <a:prstDash val="solid"/>
              <a:miter lim="800000"/>
            </a:ln>
            <a:effectLst/>
          </p:spPr>
          <p:txBody>
            <a:bodyPr lIns="54610" tIns="54610" rIns="54610" bIns="5461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rPr>
                <a:t>The data and analytics required by the organization to support the execution of processes and inform the business of the success of the business initiatives.</a:t>
              </a:r>
            </a:p>
          </p:txBody>
        </p:sp>
      </p:grpSp>
    </p:spTree>
    <p:extLst>
      <p:ext uri="{BB962C8B-B14F-4D97-AF65-F5344CB8AC3E}">
        <p14:creationId xmlns:p14="http://schemas.microsoft.com/office/powerpoint/2010/main" val="1899724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8400" y="431800"/>
            <a:ext cx="10195200" cy="533400"/>
          </a:xfrm>
        </p:spPr>
        <p:txBody>
          <a:bodyPr/>
          <a:lstStyle/>
          <a:p>
            <a:r>
              <a:rPr lang="en-US" dirty="0"/>
              <a:t>Approach, </a:t>
            </a:r>
            <a:r>
              <a:rPr lang="en-US" sz="2000" dirty="0"/>
              <a:t>continued</a:t>
            </a:r>
          </a:p>
        </p:txBody>
      </p:sp>
      <p:sp>
        <p:nvSpPr>
          <p:cNvPr id="8" name="Pentagon 7"/>
          <p:cNvSpPr/>
          <p:nvPr/>
        </p:nvSpPr>
        <p:spPr>
          <a:xfrm>
            <a:off x="1654346" y="1551841"/>
            <a:ext cx="3260967" cy="347472"/>
          </a:xfrm>
          <a:prstGeom prst="homePlate">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Aft>
                <a:spcPts val="100"/>
              </a:spcAft>
            </a:pPr>
            <a:r>
              <a:rPr lang="en-US" sz="1000" b="1" dirty="0">
                <a:solidFill>
                  <a:schemeClr val="bg1"/>
                </a:solidFill>
              </a:rPr>
              <a:t>Discover (6 weeks)</a:t>
            </a:r>
          </a:p>
        </p:txBody>
      </p:sp>
      <p:sp>
        <p:nvSpPr>
          <p:cNvPr id="10" name="Chevron 9"/>
          <p:cNvSpPr/>
          <p:nvPr/>
        </p:nvSpPr>
        <p:spPr>
          <a:xfrm>
            <a:off x="7932496" y="1556772"/>
            <a:ext cx="3260967" cy="347472"/>
          </a:xfrm>
          <a:prstGeom prst="chevron">
            <a:avLst/>
          </a:prstGeom>
          <a:solidFill>
            <a:srgbClr val="470A68"/>
          </a:solidFill>
          <a:ln w="635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Aft>
                <a:spcPts val="100"/>
              </a:spcAft>
            </a:pPr>
            <a:r>
              <a:rPr lang="en-US" sz="1000" b="1" dirty="0">
                <a:solidFill>
                  <a:schemeClr val="bg1"/>
                </a:solidFill>
              </a:rPr>
              <a:t>Report and Socialize (4 weeks)</a:t>
            </a:r>
          </a:p>
        </p:txBody>
      </p:sp>
      <p:sp>
        <p:nvSpPr>
          <p:cNvPr id="11" name="Chevron 10"/>
          <p:cNvSpPr/>
          <p:nvPr/>
        </p:nvSpPr>
        <p:spPr>
          <a:xfrm>
            <a:off x="4793421" y="1551841"/>
            <a:ext cx="3260967" cy="347472"/>
          </a:xfrm>
          <a:prstGeom prst="chevron">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Aft>
                <a:spcPts val="100"/>
              </a:spcAft>
            </a:pPr>
            <a:r>
              <a:rPr lang="en-US" sz="1000" b="1" dirty="0">
                <a:solidFill>
                  <a:schemeClr val="bg1"/>
                </a:solidFill>
              </a:rPr>
              <a:t>Design (5 weeks)</a:t>
            </a:r>
          </a:p>
        </p:txBody>
      </p:sp>
      <p:sp>
        <p:nvSpPr>
          <p:cNvPr id="16" name="Rectangle 15"/>
          <p:cNvSpPr/>
          <p:nvPr/>
        </p:nvSpPr>
        <p:spPr>
          <a:xfrm>
            <a:off x="998538" y="2617850"/>
            <a:ext cx="558448" cy="1856607"/>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vert="vert270" lIns="45720" tIns="45720" rIns="45720" bIns="45720" rtlCol="0" anchor="ctr"/>
          <a:lstStyle/>
          <a:p>
            <a:pPr algn="ctr">
              <a:spcAft>
                <a:spcPts val="100"/>
              </a:spcAft>
            </a:pPr>
            <a:r>
              <a:rPr lang="en-US" sz="1000" b="1" dirty="0">
                <a:solidFill>
                  <a:schemeClr val="bg1"/>
                </a:solidFill>
              </a:rPr>
              <a:t>Key activities</a:t>
            </a:r>
          </a:p>
        </p:txBody>
      </p:sp>
      <p:sp>
        <p:nvSpPr>
          <p:cNvPr id="13" name="Rectangle 12"/>
          <p:cNvSpPr/>
          <p:nvPr/>
        </p:nvSpPr>
        <p:spPr>
          <a:xfrm>
            <a:off x="7932496" y="2617850"/>
            <a:ext cx="3047522" cy="1856607"/>
          </a:xfrm>
          <a:prstGeom prst="rect">
            <a:avLst/>
          </a:prstGeom>
          <a:noFill/>
          <a:ln w="635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marL="219456" indent="-219456">
              <a:spcAft>
                <a:spcPts val="100"/>
              </a:spcAft>
              <a:buClr>
                <a:srgbClr val="00338D"/>
              </a:buClr>
              <a:buFont typeface="Arial" panose="020B0604020202020204" pitchFamily="34" charset="0"/>
              <a:buChar char="—"/>
            </a:pPr>
            <a:r>
              <a:rPr lang="en-US" sz="1000" dirty="0">
                <a:solidFill>
                  <a:schemeClr val="tx1"/>
                </a:solidFill>
              </a:rPr>
              <a:t>Socialize TOM and strategy with stakeholders to gather feedback and closeout the engagement</a:t>
            </a:r>
          </a:p>
          <a:p>
            <a:pPr marL="219456" indent="-219456">
              <a:spcAft>
                <a:spcPts val="100"/>
              </a:spcAft>
              <a:buClr>
                <a:srgbClr val="00338D"/>
              </a:buClr>
              <a:buFont typeface="Arial" panose="020B0604020202020204" pitchFamily="34" charset="0"/>
              <a:buChar char="—"/>
            </a:pPr>
            <a:r>
              <a:rPr lang="en-US" sz="1000" dirty="0">
                <a:solidFill>
                  <a:schemeClr val="tx1"/>
                </a:solidFill>
              </a:rPr>
              <a:t>Develop roadmap to assist execution of the strategy and implementation of TOM</a:t>
            </a:r>
          </a:p>
        </p:txBody>
      </p:sp>
      <p:sp>
        <p:nvSpPr>
          <p:cNvPr id="18" name="Rectangle 17"/>
          <p:cNvSpPr/>
          <p:nvPr/>
        </p:nvSpPr>
        <p:spPr>
          <a:xfrm>
            <a:off x="1638069" y="2617850"/>
            <a:ext cx="3047522" cy="1856607"/>
          </a:xfrm>
          <a:prstGeom prst="rect">
            <a:avLst/>
          </a:prstGeom>
          <a:no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marL="219456" indent="-219456">
              <a:spcAft>
                <a:spcPts val="100"/>
              </a:spcAft>
              <a:buClr>
                <a:srgbClr val="00338D"/>
              </a:buClr>
              <a:buFont typeface="Arial" panose="020B0604020202020204" pitchFamily="34" charset="0"/>
              <a:buChar char="—"/>
            </a:pPr>
            <a:r>
              <a:rPr lang="en-US" sz="1000" dirty="0">
                <a:solidFill>
                  <a:schemeClr val="tx1"/>
                </a:solidFill>
              </a:rPr>
              <a:t>Deliver engagement kick off</a:t>
            </a:r>
          </a:p>
          <a:p>
            <a:pPr marL="219456" indent="-219456">
              <a:spcAft>
                <a:spcPts val="100"/>
              </a:spcAft>
              <a:buClr>
                <a:srgbClr val="00338D"/>
              </a:buClr>
              <a:buFont typeface="Arial" panose="020B0604020202020204" pitchFamily="34" charset="0"/>
              <a:buChar char="—"/>
            </a:pPr>
            <a:r>
              <a:rPr lang="en-US" sz="1000" dirty="0">
                <a:solidFill>
                  <a:schemeClr val="tx1"/>
                </a:solidFill>
              </a:rPr>
              <a:t>Undertake interviews and review documentation to augment existing institutional knowledge of Cigna cyber security organization</a:t>
            </a:r>
          </a:p>
          <a:p>
            <a:pPr marL="219456" indent="-219456">
              <a:spcAft>
                <a:spcPts val="100"/>
              </a:spcAft>
              <a:buClr>
                <a:srgbClr val="00338D"/>
              </a:buClr>
              <a:buFont typeface="Arial" panose="020B0604020202020204" pitchFamily="34" charset="0"/>
              <a:buChar char="—"/>
            </a:pPr>
            <a:r>
              <a:rPr lang="en-US" sz="1000" dirty="0">
                <a:solidFill>
                  <a:schemeClr val="tx1"/>
                </a:solidFill>
              </a:rPr>
              <a:t>Conduct “North Star” lab to obtain directional alignment </a:t>
            </a:r>
          </a:p>
          <a:p>
            <a:pPr marL="219456" indent="-219456">
              <a:spcAft>
                <a:spcPts val="100"/>
              </a:spcAft>
              <a:buClr>
                <a:srgbClr val="00338D"/>
              </a:buClr>
              <a:buFont typeface="Arial" panose="020B0604020202020204" pitchFamily="34" charset="0"/>
              <a:buChar char="—"/>
            </a:pPr>
            <a:r>
              <a:rPr lang="en-US" sz="1000" dirty="0">
                <a:solidFill>
                  <a:schemeClr val="tx1"/>
                </a:solidFill>
              </a:rPr>
              <a:t>Establish guiding principles for operating model and strategy </a:t>
            </a:r>
          </a:p>
          <a:p>
            <a:pPr marL="219456" indent="-219456">
              <a:spcAft>
                <a:spcPts val="100"/>
              </a:spcAft>
              <a:buClr>
                <a:srgbClr val="00338D"/>
              </a:buClr>
              <a:buFont typeface="Arial" panose="020B0604020202020204" pitchFamily="34" charset="0"/>
              <a:buChar char="—"/>
            </a:pPr>
            <a:r>
              <a:rPr lang="en-US" sz="1000" dirty="0">
                <a:solidFill>
                  <a:schemeClr val="tx1"/>
                </a:solidFill>
              </a:rPr>
              <a:t>Bring in KPMG industry perspectives</a:t>
            </a:r>
          </a:p>
          <a:p>
            <a:pPr marL="219456" indent="-219456">
              <a:spcAft>
                <a:spcPts val="100"/>
              </a:spcAft>
              <a:buClr>
                <a:srgbClr val="00338D"/>
              </a:buClr>
              <a:buFont typeface="Arial" panose="020B0604020202020204" pitchFamily="34" charset="0"/>
              <a:buChar char="—"/>
            </a:pPr>
            <a:r>
              <a:rPr lang="en-US" sz="1000" dirty="0">
                <a:solidFill>
                  <a:schemeClr val="tx1"/>
                </a:solidFill>
              </a:rPr>
              <a:t>Map in-flight initiatives to an industry leading framework </a:t>
            </a:r>
          </a:p>
        </p:txBody>
      </p:sp>
      <p:sp>
        <p:nvSpPr>
          <p:cNvPr id="20" name="Rectangle 19"/>
          <p:cNvSpPr/>
          <p:nvPr/>
        </p:nvSpPr>
        <p:spPr>
          <a:xfrm>
            <a:off x="4777144" y="2617850"/>
            <a:ext cx="3047522" cy="1856607"/>
          </a:xfrm>
          <a:prstGeom prst="rect">
            <a:avLst/>
          </a:prstGeom>
          <a:no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marL="219456" indent="-219456">
              <a:spcAft>
                <a:spcPts val="100"/>
              </a:spcAft>
              <a:buClr>
                <a:srgbClr val="00338D"/>
              </a:buClr>
              <a:buFont typeface="Arial" panose="020B0604020202020204" pitchFamily="34" charset="0"/>
              <a:buChar char="—"/>
            </a:pPr>
            <a:r>
              <a:rPr lang="en-US" sz="1000" dirty="0">
                <a:solidFill>
                  <a:schemeClr val="tx1"/>
                </a:solidFill>
              </a:rPr>
              <a:t>Obtain agreement on the high-level design for “North Star”</a:t>
            </a:r>
          </a:p>
          <a:p>
            <a:pPr marL="219456" indent="-219456">
              <a:spcAft>
                <a:spcPts val="100"/>
              </a:spcAft>
              <a:buClr>
                <a:srgbClr val="00338D"/>
              </a:buClr>
              <a:buFont typeface="Arial" panose="020B0604020202020204" pitchFamily="34" charset="0"/>
              <a:buChar char="—"/>
            </a:pPr>
            <a:r>
              <a:rPr lang="en-US" sz="1000" dirty="0">
                <a:solidFill>
                  <a:schemeClr val="tx1"/>
                </a:solidFill>
              </a:rPr>
              <a:t>Define service delivery model</a:t>
            </a:r>
          </a:p>
          <a:p>
            <a:pPr marL="219456" indent="-219456">
              <a:spcAft>
                <a:spcPts val="100"/>
              </a:spcAft>
              <a:buClr>
                <a:srgbClr val="00338D"/>
              </a:buClr>
              <a:buFont typeface="Arial" panose="020B0604020202020204" pitchFamily="34" charset="0"/>
              <a:buChar char="—"/>
            </a:pPr>
            <a:r>
              <a:rPr lang="en-US" sz="1000" dirty="0">
                <a:solidFill>
                  <a:schemeClr val="tx1"/>
                </a:solidFill>
              </a:rPr>
              <a:t>Define cyber strategy</a:t>
            </a:r>
          </a:p>
          <a:p>
            <a:pPr marL="219456" indent="-219456">
              <a:spcAft>
                <a:spcPts val="100"/>
              </a:spcAft>
              <a:buClr>
                <a:srgbClr val="00338D"/>
              </a:buClr>
              <a:buFont typeface="Arial" panose="020B0604020202020204" pitchFamily="34" charset="0"/>
              <a:buChar char="—"/>
            </a:pPr>
            <a:r>
              <a:rPr lang="en-US" sz="1000" dirty="0">
                <a:solidFill>
                  <a:schemeClr val="tx1"/>
                </a:solidFill>
              </a:rPr>
              <a:t>Define TOM roles &amp; responsibilities</a:t>
            </a:r>
          </a:p>
          <a:p>
            <a:pPr marL="219456" indent="-219456">
              <a:spcAft>
                <a:spcPts val="100"/>
              </a:spcAft>
              <a:buClr>
                <a:srgbClr val="00338D"/>
              </a:buClr>
              <a:buFont typeface="Arial" panose="020B0604020202020204" pitchFamily="34" charset="0"/>
              <a:buChar char="—"/>
            </a:pPr>
            <a:r>
              <a:rPr lang="en-US" sz="1000" dirty="0">
                <a:solidFill>
                  <a:schemeClr val="tx1"/>
                </a:solidFill>
              </a:rPr>
              <a:t>Establish TOM goals, objectives, metrics/KPIs</a:t>
            </a:r>
          </a:p>
          <a:p>
            <a:pPr marL="219456" indent="-219456">
              <a:spcAft>
                <a:spcPts val="100"/>
              </a:spcAft>
              <a:buClr>
                <a:srgbClr val="00338D"/>
              </a:buClr>
              <a:buFont typeface="Arial" panose="020B0604020202020204" pitchFamily="34" charset="0"/>
              <a:buChar char="—"/>
            </a:pPr>
            <a:r>
              <a:rPr lang="en-US" sz="1000" dirty="0">
                <a:solidFill>
                  <a:schemeClr val="tx1"/>
                </a:solidFill>
              </a:rPr>
              <a:t>Absorb enhancements for in-flight initiatives</a:t>
            </a:r>
          </a:p>
        </p:txBody>
      </p:sp>
      <p:sp>
        <p:nvSpPr>
          <p:cNvPr id="17" name="Rectangle 16"/>
          <p:cNvSpPr/>
          <p:nvPr/>
        </p:nvSpPr>
        <p:spPr>
          <a:xfrm>
            <a:off x="1014815" y="4549089"/>
            <a:ext cx="558448" cy="100584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vert="vert270" lIns="45720" tIns="45720" rIns="45720" bIns="45720" rtlCol="0" anchor="ctr"/>
          <a:lstStyle/>
          <a:p>
            <a:pPr algn="ctr">
              <a:spcAft>
                <a:spcPts val="100"/>
              </a:spcAft>
            </a:pPr>
            <a:r>
              <a:rPr lang="en-US" sz="1000" b="1" dirty="0">
                <a:solidFill>
                  <a:schemeClr val="bg1"/>
                </a:solidFill>
              </a:rPr>
              <a:t>Output</a:t>
            </a:r>
          </a:p>
        </p:txBody>
      </p:sp>
      <p:sp>
        <p:nvSpPr>
          <p:cNvPr id="15" name="Rectangle 14"/>
          <p:cNvSpPr/>
          <p:nvPr/>
        </p:nvSpPr>
        <p:spPr>
          <a:xfrm>
            <a:off x="7948773" y="4549089"/>
            <a:ext cx="3047522" cy="1005840"/>
          </a:xfrm>
          <a:prstGeom prst="rect">
            <a:avLst/>
          </a:prstGeom>
          <a:ln w="6350">
            <a:solidFill>
              <a:srgbClr val="470A68"/>
            </a:solidFill>
          </a:ln>
        </p:spPr>
        <p:style>
          <a:lnRef idx="2">
            <a:schemeClr val="dk1"/>
          </a:lnRef>
          <a:fillRef idx="1">
            <a:schemeClr val="lt1"/>
          </a:fillRef>
          <a:effectRef idx="0">
            <a:schemeClr val="dk1"/>
          </a:effectRef>
          <a:fontRef idx="minor">
            <a:schemeClr val="dk1"/>
          </a:fontRef>
        </p:style>
        <p:txBody>
          <a:bodyPr lIns="45720" tIns="45720" rIns="45720" bIns="45720" rtlCol="0" anchor="t"/>
          <a:lstStyle/>
          <a:p>
            <a:pPr marL="219456" indent="-219456">
              <a:spcAft>
                <a:spcPts val="100"/>
              </a:spcAft>
              <a:buClr>
                <a:srgbClr val="00338D"/>
              </a:buClr>
              <a:buFont typeface="Arial" panose="020B0604020202020204" pitchFamily="34" charset="0"/>
              <a:buChar char="—"/>
            </a:pPr>
            <a:r>
              <a:rPr lang="en-US" sz="1000" dirty="0">
                <a:solidFill>
                  <a:schemeClr val="tx1"/>
                </a:solidFill>
              </a:rPr>
              <a:t>Cyber Strategy Document</a:t>
            </a:r>
          </a:p>
          <a:p>
            <a:pPr marL="219456" indent="-219456">
              <a:spcAft>
                <a:spcPts val="100"/>
              </a:spcAft>
              <a:buClr>
                <a:srgbClr val="00338D"/>
              </a:buClr>
              <a:buFont typeface="Arial" panose="020B0604020202020204" pitchFamily="34" charset="0"/>
              <a:buChar char="—"/>
            </a:pPr>
            <a:r>
              <a:rPr lang="en-US" sz="1000" dirty="0">
                <a:solidFill>
                  <a:schemeClr val="tx1"/>
                </a:solidFill>
              </a:rPr>
              <a:t>Cyber Security Roadmap</a:t>
            </a:r>
          </a:p>
          <a:p>
            <a:pPr marL="219456" indent="-219456">
              <a:spcAft>
                <a:spcPts val="100"/>
              </a:spcAft>
              <a:buClr>
                <a:srgbClr val="00338D"/>
              </a:buClr>
              <a:buFont typeface="Arial" panose="020B0604020202020204" pitchFamily="34" charset="0"/>
              <a:buChar char="—"/>
            </a:pPr>
            <a:r>
              <a:rPr lang="en-US" sz="1000" dirty="0">
                <a:solidFill>
                  <a:schemeClr val="tx1"/>
                </a:solidFill>
              </a:rPr>
              <a:t>Executive Summary Report</a:t>
            </a:r>
          </a:p>
        </p:txBody>
      </p:sp>
      <p:sp>
        <p:nvSpPr>
          <p:cNvPr id="19" name="Rectangle 18"/>
          <p:cNvSpPr/>
          <p:nvPr/>
        </p:nvSpPr>
        <p:spPr>
          <a:xfrm>
            <a:off x="1654346" y="4549089"/>
            <a:ext cx="3047522" cy="1005840"/>
          </a:xfrm>
          <a:prstGeom prst="rect">
            <a:avLst/>
          </a:prstGeom>
          <a:ln w="6350">
            <a:solidFill>
              <a:srgbClr val="005EB8"/>
            </a:solidFill>
          </a:ln>
        </p:spPr>
        <p:style>
          <a:lnRef idx="2">
            <a:schemeClr val="dk1"/>
          </a:lnRef>
          <a:fillRef idx="1">
            <a:schemeClr val="lt1"/>
          </a:fillRef>
          <a:effectRef idx="0">
            <a:schemeClr val="dk1"/>
          </a:effectRef>
          <a:fontRef idx="minor">
            <a:schemeClr val="dk1"/>
          </a:fontRef>
        </p:style>
        <p:txBody>
          <a:bodyPr lIns="45720" tIns="45720" rIns="45720" bIns="45720" rtlCol="0" anchor="t"/>
          <a:lstStyle/>
          <a:p>
            <a:pPr marL="219456" indent="-219456">
              <a:spcAft>
                <a:spcPts val="100"/>
              </a:spcAft>
              <a:buClr>
                <a:srgbClr val="00338D"/>
              </a:buClr>
              <a:buFont typeface="Arial" panose="020B0604020202020204" pitchFamily="34" charset="0"/>
              <a:buChar char="—"/>
            </a:pPr>
            <a:r>
              <a:rPr lang="en-US" sz="1000" dirty="0">
                <a:solidFill>
                  <a:schemeClr val="tx1"/>
                </a:solidFill>
              </a:rPr>
              <a:t>Voice of Customer Results</a:t>
            </a:r>
          </a:p>
          <a:p>
            <a:pPr marL="219456" indent="-219456">
              <a:spcAft>
                <a:spcPts val="100"/>
              </a:spcAft>
              <a:buClr>
                <a:srgbClr val="00338D"/>
              </a:buClr>
              <a:buFont typeface="Arial" panose="020B0604020202020204" pitchFamily="34" charset="0"/>
              <a:buChar char="—"/>
            </a:pPr>
            <a:r>
              <a:rPr lang="en-US" sz="1000" dirty="0">
                <a:solidFill>
                  <a:schemeClr val="tx1"/>
                </a:solidFill>
              </a:rPr>
              <a:t>Current State Operating Model</a:t>
            </a:r>
          </a:p>
          <a:p>
            <a:pPr marL="219456" indent="-219456">
              <a:spcAft>
                <a:spcPts val="100"/>
              </a:spcAft>
              <a:buClr>
                <a:srgbClr val="00338D"/>
              </a:buClr>
              <a:buFont typeface="Arial" panose="020B0604020202020204" pitchFamily="34" charset="0"/>
              <a:buChar char="—"/>
            </a:pPr>
            <a:r>
              <a:rPr lang="en-US" sz="1000" dirty="0">
                <a:solidFill>
                  <a:schemeClr val="tx1"/>
                </a:solidFill>
              </a:rPr>
              <a:t>Preliminary Current Security Capabilities</a:t>
            </a:r>
          </a:p>
        </p:txBody>
      </p:sp>
      <p:sp>
        <p:nvSpPr>
          <p:cNvPr id="21" name="Rectangle 20"/>
          <p:cNvSpPr/>
          <p:nvPr/>
        </p:nvSpPr>
        <p:spPr>
          <a:xfrm>
            <a:off x="4793421" y="4549089"/>
            <a:ext cx="3047522" cy="1005840"/>
          </a:xfrm>
          <a:prstGeom prst="rect">
            <a:avLst/>
          </a:prstGeom>
          <a:ln w="6350">
            <a:solidFill>
              <a:srgbClr val="0091DA"/>
            </a:solidFill>
          </a:ln>
        </p:spPr>
        <p:style>
          <a:lnRef idx="2">
            <a:schemeClr val="dk1"/>
          </a:lnRef>
          <a:fillRef idx="1">
            <a:schemeClr val="lt1"/>
          </a:fillRef>
          <a:effectRef idx="0">
            <a:schemeClr val="dk1"/>
          </a:effectRef>
          <a:fontRef idx="minor">
            <a:schemeClr val="dk1"/>
          </a:fontRef>
        </p:style>
        <p:txBody>
          <a:bodyPr lIns="45720" tIns="45720" rIns="45720" bIns="45720" rtlCol="0" anchor="t"/>
          <a:lstStyle/>
          <a:p>
            <a:pPr marL="219456" indent="-219456">
              <a:spcAft>
                <a:spcPts val="100"/>
              </a:spcAft>
              <a:buClr>
                <a:srgbClr val="00338D"/>
              </a:buClr>
              <a:buFont typeface="Arial" panose="020B0604020202020204" pitchFamily="34" charset="0"/>
              <a:buChar char="—"/>
            </a:pPr>
            <a:r>
              <a:rPr lang="en-US" sz="1000" dirty="0">
                <a:solidFill>
                  <a:schemeClr val="tx1"/>
                </a:solidFill>
              </a:rPr>
              <a:t>Target State Operating Model</a:t>
            </a:r>
          </a:p>
          <a:p>
            <a:pPr marL="219456" indent="-219456">
              <a:spcAft>
                <a:spcPts val="100"/>
              </a:spcAft>
              <a:buClr>
                <a:srgbClr val="00338D"/>
              </a:buClr>
              <a:buFont typeface="Arial" panose="020B0604020202020204" pitchFamily="34" charset="0"/>
              <a:buChar char="—"/>
            </a:pPr>
            <a:r>
              <a:rPr lang="en-US" sz="1000" dirty="0">
                <a:solidFill>
                  <a:schemeClr val="tx1"/>
                </a:solidFill>
              </a:rPr>
              <a:t>Capability Delivery Model</a:t>
            </a:r>
          </a:p>
          <a:p>
            <a:pPr marL="219456" indent="-219456">
              <a:spcAft>
                <a:spcPts val="100"/>
              </a:spcAft>
              <a:buClr>
                <a:srgbClr val="00338D"/>
              </a:buClr>
              <a:buFont typeface="Arial" panose="020B0604020202020204" pitchFamily="34" charset="0"/>
              <a:buChar char="—"/>
            </a:pPr>
            <a:r>
              <a:rPr lang="en-US" sz="1000" dirty="0">
                <a:solidFill>
                  <a:schemeClr val="tx1"/>
                </a:solidFill>
              </a:rPr>
              <a:t>High-Level Governance Model</a:t>
            </a:r>
          </a:p>
          <a:p>
            <a:pPr marL="219456" indent="-219456">
              <a:spcAft>
                <a:spcPts val="100"/>
              </a:spcAft>
              <a:buClr>
                <a:srgbClr val="00338D"/>
              </a:buClr>
              <a:buFont typeface="Arial" panose="020B0604020202020204" pitchFamily="34" charset="0"/>
              <a:buChar char="—"/>
            </a:pPr>
            <a:r>
              <a:rPr lang="en-US" sz="1000" dirty="0">
                <a:solidFill>
                  <a:schemeClr val="tx1"/>
                </a:solidFill>
              </a:rPr>
              <a:t>Interaction Model through Prioritized Use Cases</a:t>
            </a:r>
          </a:p>
          <a:p>
            <a:pPr marL="219456" indent="-219456">
              <a:spcAft>
                <a:spcPts val="100"/>
              </a:spcAft>
              <a:buClr>
                <a:srgbClr val="00338D"/>
              </a:buClr>
              <a:buFont typeface="Arial" panose="020B0604020202020204" pitchFamily="34" charset="0"/>
              <a:buChar char="—"/>
            </a:pPr>
            <a:r>
              <a:rPr lang="en-US" sz="1000" dirty="0">
                <a:solidFill>
                  <a:schemeClr val="tx1"/>
                </a:solidFill>
              </a:rPr>
              <a:t>Draft Cyber Strategy Document</a:t>
            </a:r>
          </a:p>
        </p:txBody>
      </p:sp>
      <p:sp>
        <p:nvSpPr>
          <p:cNvPr id="30" name="Text Placeholder 16">
            <a:extLst>
              <a:ext uri="{FF2B5EF4-FFF2-40B4-BE49-F238E27FC236}">
                <a16:creationId xmlns:a16="http://schemas.microsoft.com/office/drawing/2014/main" id="{4951224B-3305-4209-950D-2016FA27E7EC}"/>
              </a:ext>
            </a:extLst>
          </p:cNvPr>
          <p:cNvSpPr txBox="1">
            <a:spLocks/>
          </p:cNvSpPr>
          <p:nvPr/>
        </p:nvSpPr>
        <p:spPr>
          <a:xfrm>
            <a:off x="1014815" y="1044376"/>
            <a:ext cx="10195200" cy="42828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Our approach is to deliver the engagement over </a:t>
            </a:r>
            <a:r>
              <a:rPr lang="en-US" sz="1200"/>
              <a:t>three </a:t>
            </a:r>
            <a:r>
              <a:rPr lang="en-US" sz="1200" dirty="0"/>
              <a:t>phases across a total of 15 weeks. At the end of each phase we will provide deliverables with immediate realizable value to Cigna.</a:t>
            </a:r>
            <a:r>
              <a:rPr lang="en-US" sz="1200"/>
              <a:t> </a:t>
            </a:r>
            <a:endParaRPr lang="en-US" sz="1200" dirty="0"/>
          </a:p>
        </p:txBody>
      </p:sp>
      <p:sp>
        <p:nvSpPr>
          <p:cNvPr id="40" name="Rectangle 39">
            <a:extLst>
              <a:ext uri="{FF2B5EF4-FFF2-40B4-BE49-F238E27FC236}">
                <a16:creationId xmlns:a16="http://schemas.microsoft.com/office/drawing/2014/main" id="{1432B0C3-CE47-4AD1-A314-FBDA061C0C47}"/>
              </a:ext>
            </a:extLst>
          </p:cNvPr>
          <p:cNvSpPr/>
          <p:nvPr/>
        </p:nvSpPr>
        <p:spPr>
          <a:xfrm>
            <a:off x="998538" y="1976711"/>
            <a:ext cx="558448" cy="550954"/>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vert="vert270" lIns="45720" tIns="45720" rIns="45720" bIns="45720" rtlCol="0" anchor="ctr"/>
          <a:lstStyle/>
          <a:p>
            <a:pPr algn="ctr">
              <a:spcAft>
                <a:spcPts val="100"/>
              </a:spcAft>
            </a:pPr>
            <a:r>
              <a:rPr lang="en-US" sz="1000" b="1" dirty="0">
                <a:solidFill>
                  <a:schemeClr val="bg1"/>
                </a:solidFill>
              </a:rPr>
              <a:t>Aim</a:t>
            </a:r>
          </a:p>
        </p:txBody>
      </p:sp>
      <p:sp>
        <p:nvSpPr>
          <p:cNvPr id="41" name="Rectangle 40">
            <a:extLst>
              <a:ext uri="{FF2B5EF4-FFF2-40B4-BE49-F238E27FC236}">
                <a16:creationId xmlns:a16="http://schemas.microsoft.com/office/drawing/2014/main" id="{D67F8BB3-8871-4086-A23F-0970D2A7D52D}"/>
              </a:ext>
            </a:extLst>
          </p:cNvPr>
          <p:cNvSpPr/>
          <p:nvPr/>
        </p:nvSpPr>
        <p:spPr>
          <a:xfrm>
            <a:off x="7916219" y="1981642"/>
            <a:ext cx="3047522" cy="550954"/>
          </a:xfrm>
          <a:prstGeom prst="rect">
            <a:avLst/>
          </a:prstGeom>
          <a:ln w="6350">
            <a:solidFill>
              <a:srgbClr val="470A68"/>
            </a:solidFill>
          </a:ln>
        </p:spPr>
        <p:style>
          <a:lnRef idx="2">
            <a:schemeClr val="dk1"/>
          </a:lnRef>
          <a:fillRef idx="1">
            <a:schemeClr val="lt1"/>
          </a:fillRef>
          <a:effectRef idx="0">
            <a:schemeClr val="dk1"/>
          </a:effectRef>
          <a:fontRef idx="minor">
            <a:schemeClr val="dk1"/>
          </a:fontRef>
        </p:style>
        <p:txBody>
          <a:bodyPr lIns="45720" tIns="45720" rIns="45720" bIns="45720" rtlCol="0" anchor="t"/>
          <a:lstStyle/>
          <a:p>
            <a:pPr>
              <a:spcAft>
                <a:spcPts val="100"/>
              </a:spcAft>
              <a:buClr>
                <a:srgbClr val="00338D"/>
              </a:buClr>
            </a:pPr>
            <a:r>
              <a:rPr lang="en-US" sz="1000" dirty="0">
                <a:solidFill>
                  <a:schemeClr val="tx1"/>
                </a:solidFill>
              </a:rPr>
              <a:t>Engage leadership and secure their support for operating model implementation and strategy adoption.</a:t>
            </a:r>
          </a:p>
        </p:txBody>
      </p:sp>
      <p:sp>
        <p:nvSpPr>
          <p:cNvPr id="42" name="Rectangle 41">
            <a:extLst>
              <a:ext uri="{FF2B5EF4-FFF2-40B4-BE49-F238E27FC236}">
                <a16:creationId xmlns:a16="http://schemas.microsoft.com/office/drawing/2014/main" id="{170204E6-C415-450E-9FC5-CF9BA88FC502}"/>
              </a:ext>
            </a:extLst>
          </p:cNvPr>
          <p:cNvSpPr/>
          <p:nvPr/>
        </p:nvSpPr>
        <p:spPr>
          <a:xfrm>
            <a:off x="1638069" y="1976711"/>
            <a:ext cx="3047522" cy="550954"/>
          </a:xfrm>
          <a:prstGeom prst="rect">
            <a:avLst/>
          </a:prstGeom>
          <a:ln w="6350">
            <a:solidFill>
              <a:srgbClr val="005EB8"/>
            </a:solidFill>
          </a:ln>
        </p:spPr>
        <p:style>
          <a:lnRef idx="2">
            <a:schemeClr val="dk1"/>
          </a:lnRef>
          <a:fillRef idx="1">
            <a:schemeClr val="lt1"/>
          </a:fillRef>
          <a:effectRef idx="0">
            <a:schemeClr val="dk1"/>
          </a:effectRef>
          <a:fontRef idx="minor">
            <a:schemeClr val="dk1"/>
          </a:fontRef>
        </p:style>
        <p:txBody>
          <a:bodyPr lIns="45720" tIns="45720" rIns="45720" bIns="45720" rtlCol="0" anchor="t"/>
          <a:lstStyle/>
          <a:p>
            <a:pPr>
              <a:spcAft>
                <a:spcPts val="100"/>
              </a:spcAft>
              <a:buClr>
                <a:srgbClr val="00338D"/>
              </a:buClr>
            </a:pPr>
            <a:r>
              <a:rPr lang="en-US" sz="1000" dirty="0">
                <a:solidFill>
                  <a:schemeClr val="tx1"/>
                </a:solidFill>
              </a:rPr>
              <a:t>Activate the engagement in a way that sets the delivery team up for success.</a:t>
            </a:r>
          </a:p>
        </p:txBody>
      </p:sp>
      <p:sp>
        <p:nvSpPr>
          <p:cNvPr id="43" name="Rectangle 42">
            <a:extLst>
              <a:ext uri="{FF2B5EF4-FFF2-40B4-BE49-F238E27FC236}">
                <a16:creationId xmlns:a16="http://schemas.microsoft.com/office/drawing/2014/main" id="{73F221C8-862F-4B01-BC72-344697B887A4}"/>
              </a:ext>
            </a:extLst>
          </p:cNvPr>
          <p:cNvSpPr/>
          <p:nvPr/>
        </p:nvSpPr>
        <p:spPr>
          <a:xfrm>
            <a:off x="4777144" y="1976711"/>
            <a:ext cx="3047522" cy="550954"/>
          </a:xfrm>
          <a:prstGeom prst="rect">
            <a:avLst/>
          </a:prstGeom>
          <a:ln w="6350">
            <a:solidFill>
              <a:srgbClr val="0091DA"/>
            </a:solidFill>
          </a:ln>
        </p:spPr>
        <p:style>
          <a:lnRef idx="2">
            <a:schemeClr val="dk1"/>
          </a:lnRef>
          <a:fillRef idx="1">
            <a:schemeClr val="lt1"/>
          </a:fillRef>
          <a:effectRef idx="0">
            <a:schemeClr val="dk1"/>
          </a:effectRef>
          <a:fontRef idx="minor">
            <a:schemeClr val="dk1"/>
          </a:fontRef>
        </p:style>
        <p:txBody>
          <a:bodyPr lIns="45720" tIns="45720" rIns="45720" bIns="45720" rtlCol="0" anchor="t"/>
          <a:lstStyle/>
          <a:p>
            <a:pPr>
              <a:spcAft>
                <a:spcPts val="100"/>
              </a:spcAft>
              <a:buClr>
                <a:srgbClr val="00338D"/>
              </a:buClr>
            </a:pPr>
            <a:r>
              <a:rPr lang="en-US" sz="1000" dirty="0">
                <a:solidFill>
                  <a:schemeClr val="tx1"/>
                </a:solidFill>
              </a:rPr>
              <a:t>Define the security operating model and strategy that enables a propulsion of Cigna into an industry leadership position.</a:t>
            </a:r>
          </a:p>
        </p:txBody>
      </p:sp>
    </p:spTree>
    <p:extLst>
      <p:ext uri="{BB962C8B-B14F-4D97-AF65-F5344CB8AC3E}">
        <p14:creationId xmlns:p14="http://schemas.microsoft.com/office/powerpoint/2010/main" val="261415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ln>
            <a:noFill/>
          </a:ln>
        </p:spPr>
        <p:txBody>
          <a:bodyPr/>
          <a:lstStyle/>
          <a:p>
            <a:pPr lvl="1">
              <a:spcAft>
                <a:spcPts val="300"/>
              </a:spcAft>
            </a:pPr>
            <a:r>
              <a:rPr lang="en-US" sz="1200" i="1"/>
              <a:t>We have outlined our key activities, deliverables, and milestones over the course the project.</a:t>
            </a:r>
          </a:p>
        </p:txBody>
      </p:sp>
      <p:sp>
        <p:nvSpPr>
          <p:cNvPr id="3" name="Title 2"/>
          <p:cNvSpPr>
            <a:spLocks noGrp="1"/>
          </p:cNvSpPr>
          <p:nvPr>
            <p:ph type="title"/>
          </p:nvPr>
        </p:nvSpPr>
        <p:spPr/>
        <p:txBody>
          <a:bodyPr/>
          <a:lstStyle/>
          <a:p>
            <a:r>
              <a:rPr lang="en-US"/>
              <a:t>Project timeline</a:t>
            </a:r>
          </a:p>
        </p:txBody>
      </p:sp>
      <p:graphicFrame>
        <p:nvGraphicFramePr>
          <p:cNvPr id="5" name="Table 4"/>
          <p:cNvGraphicFramePr>
            <a:graphicFrameLocks noGrp="1"/>
          </p:cNvGraphicFramePr>
          <p:nvPr/>
        </p:nvGraphicFramePr>
        <p:xfrm>
          <a:off x="998044" y="1552574"/>
          <a:ext cx="10195549" cy="1538605"/>
        </p:xfrm>
        <a:graphic>
          <a:graphicData uri="http://schemas.openxmlformats.org/drawingml/2006/table">
            <a:tbl>
              <a:tblPr firstRow="1" bandRow="1" bandCol="1">
                <a:tableStyleId>{7E9639D4-E3E2-4D34-9284-5A2195B3D0D7}</a:tableStyleId>
              </a:tblPr>
              <a:tblGrid>
                <a:gridCol w="1289569">
                  <a:extLst>
                    <a:ext uri="{9D8B030D-6E8A-4147-A177-3AD203B41FA5}">
                      <a16:colId xmlns:a16="http://schemas.microsoft.com/office/drawing/2014/main" val="20000"/>
                    </a:ext>
                  </a:extLst>
                </a:gridCol>
                <a:gridCol w="593732">
                  <a:extLst>
                    <a:ext uri="{9D8B030D-6E8A-4147-A177-3AD203B41FA5}">
                      <a16:colId xmlns:a16="http://schemas.microsoft.com/office/drawing/2014/main" val="20001"/>
                    </a:ext>
                  </a:extLst>
                </a:gridCol>
                <a:gridCol w="593732">
                  <a:extLst>
                    <a:ext uri="{9D8B030D-6E8A-4147-A177-3AD203B41FA5}">
                      <a16:colId xmlns:a16="http://schemas.microsoft.com/office/drawing/2014/main" val="20002"/>
                    </a:ext>
                  </a:extLst>
                </a:gridCol>
                <a:gridCol w="593732">
                  <a:extLst>
                    <a:ext uri="{9D8B030D-6E8A-4147-A177-3AD203B41FA5}">
                      <a16:colId xmlns:a16="http://schemas.microsoft.com/office/drawing/2014/main" val="20003"/>
                    </a:ext>
                  </a:extLst>
                </a:gridCol>
                <a:gridCol w="593732">
                  <a:extLst>
                    <a:ext uri="{9D8B030D-6E8A-4147-A177-3AD203B41FA5}">
                      <a16:colId xmlns:a16="http://schemas.microsoft.com/office/drawing/2014/main" val="20004"/>
                    </a:ext>
                  </a:extLst>
                </a:gridCol>
                <a:gridCol w="593732">
                  <a:extLst>
                    <a:ext uri="{9D8B030D-6E8A-4147-A177-3AD203B41FA5}">
                      <a16:colId xmlns:a16="http://schemas.microsoft.com/office/drawing/2014/main" val="20005"/>
                    </a:ext>
                  </a:extLst>
                </a:gridCol>
                <a:gridCol w="593732">
                  <a:extLst>
                    <a:ext uri="{9D8B030D-6E8A-4147-A177-3AD203B41FA5}">
                      <a16:colId xmlns:a16="http://schemas.microsoft.com/office/drawing/2014/main" val="20006"/>
                    </a:ext>
                  </a:extLst>
                </a:gridCol>
                <a:gridCol w="593732">
                  <a:extLst>
                    <a:ext uri="{9D8B030D-6E8A-4147-A177-3AD203B41FA5}">
                      <a16:colId xmlns:a16="http://schemas.microsoft.com/office/drawing/2014/main" val="20007"/>
                    </a:ext>
                  </a:extLst>
                </a:gridCol>
                <a:gridCol w="593732">
                  <a:extLst>
                    <a:ext uri="{9D8B030D-6E8A-4147-A177-3AD203B41FA5}">
                      <a16:colId xmlns:a16="http://schemas.microsoft.com/office/drawing/2014/main" val="20008"/>
                    </a:ext>
                  </a:extLst>
                </a:gridCol>
                <a:gridCol w="593732">
                  <a:extLst>
                    <a:ext uri="{9D8B030D-6E8A-4147-A177-3AD203B41FA5}">
                      <a16:colId xmlns:a16="http://schemas.microsoft.com/office/drawing/2014/main" val="20009"/>
                    </a:ext>
                  </a:extLst>
                </a:gridCol>
                <a:gridCol w="593732">
                  <a:extLst>
                    <a:ext uri="{9D8B030D-6E8A-4147-A177-3AD203B41FA5}">
                      <a16:colId xmlns:a16="http://schemas.microsoft.com/office/drawing/2014/main" val="20010"/>
                    </a:ext>
                  </a:extLst>
                </a:gridCol>
                <a:gridCol w="593732">
                  <a:extLst>
                    <a:ext uri="{9D8B030D-6E8A-4147-A177-3AD203B41FA5}">
                      <a16:colId xmlns:a16="http://schemas.microsoft.com/office/drawing/2014/main" val="20011"/>
                    </a:ext>
                  </a:extLst>
                </a:gridCol>
                <a:gridCol w="593732">
                  <a:extLst>
                    <a:ext uri="{9D8B030D-6E8A-4147-A177-3AD203B41FA5}">
                      <a16:colId xmlns:a16="http://schemas.microsoft.com/office/drawing/2014/main" val="20012"/>
                    </a:ext>
                  </a:extLst>
                </a:gridCol>
                <a:gridCol w="593732">
                  <a:extLst>
                    <a:ext uri="{9D8B030D-6E8A-4147-A177-3AD203B41FA5}">
                      <a16:colId xmlns:a16="http://schemas.microsoft.com/office/drawing/2014/main" val="1504749584"/>
                    </a:ext>
                  </a:extLst>
                </a:gridCol>
                <a:gridCol w="593732">
                  <a:extLst>
                    <a:ext uri="{9D8B030D-6E8A-4147-A177-3AD203B41FA5}">
                      <a16:colId xmlns:a16="http://schemas.microsoft.com/office/drawing/2014/main" val="4185720336"/>
                    </a:ext>
                  </a:extLst>
                </a:gridCol>
                <a:gridCol w="593732">
                  <a:extLst>
                    <a:ext uri="{9D8B030D-6E8A-4147-A177-3AD203B41FA5}">
                      <a16:colId xmlns:a16="http://schemas.microsoft.com/office/drawing/2014/main" val="2834092309"/>
                    </a:ext>
                  </a:extLst>
                </a:gridCol>
              </a:tblGrid>
              <a:tr h="307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1"/>
                        </a:solidFill>
                        <a:latin typeface="Univers 45 Light" pitchFamily="2" charset="0"/>
                        <a:cs typeface="Arial" panose="020B0604020202020204" pitchFamily="34" charset="0"/>
                      </a:endParaRPr>
                    </a:p>
                  </a:txBody>
                  <a:tcPr marL="27432" marR="27432" marT="27432" marB="27432" anchor="b">
                    <a:lnL w="6350" cap="flat" cmpd="sng" algn="ctr">
                      <a:solidFill>
                        <a:srgbClr val="BFCCE2"/>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marL="0" algn="l" defTabSz="914400" rtl="0" eaLnBrk="1" latinLnBrk="0" hangingPunct="1">
                        <a:spcAft>
                          <a:spcPts val="0"/>
                        </a:spcAft>
                      </a:pPr>
                      <a:r>
                        <a:rPr lang="en-US" sz="800" b="1" kern="1200">
                          <a:latin typeface="Univers 45 Light" pitchFamily="2" charset="0"/>
                        </a:rPr>
                        <a:t>Week 1</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algn="l">
                        <a:spcAft>
                          <a:spcPts val="0"/>
                        </a:spcAft>
                      </a:pPr>
                      <a:r>
                        <a:rPr lang="en-US" sz="800" b="1">
                          <a:latin typeface="Univers 45 Light" pitchFamily="2" charset="0"/>
                        </a:rPr>
                        <a:t>Week 2</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algn="l">
                        <a:spcAft>
                          <a:spcPts val="0"/>
                        </a:spcAft>
                      </a:pPr>
                      <a:r>
                        <a:rPr lang="en-US" sz="800" b="1">
                          <a:latin typeface="Univers 45 Light" pitchFamily="2" charset="0"/>
                        </a:rPr>
                        <a:t>Week 3</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4</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5</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6</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7</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8</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9</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10</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11</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12</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BFCCE2"/>
                      </a:solidFill>
                      <a:prstDash val="solid"/>
                      <a:miter lim="800000"/>
                    </a:lnT>
                    <a:lnB w="6350" cap="flat" cmpd="sng" algn="ctr">
                      <a:solidFill>
                        <a:srgbClr val="FFFFFF"/>
                      </a:solidFill>
                      <a:prstDash val="solid"/>
                      <a:miter lim="800000"/>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13</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BFCCE2"/>
                      </a:solidFill>
                      <a:prstDash val="solid"/>
                      <a:miter lim="800000"/>
                    </a:lnT>
                    <a:lnB w="6350" cap="flat" cmpd="sng" algn="ctr">
                      <a:solidFill>
                        <a:srgbClr val="FFFFFF"/>
                      </a:solidFill>
                      <a:prstDash val="solid"/>
                      <a:miter lim="800000"/>
                      <a:headEnd type="none" w="med" len="med"/>
                      <a:tailEnd type="none" w="med" len="med"/>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14</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BFCCE2"/>
                      </a:solidFill>
                      <a:prstDash val="solid"/>
                      <a:miter lim="800000"/>
                    </a:lnT>
                    <a:lnB w="6350" cap="flat" cmpd="sng" algn="ctr">
                      <a:solidFill>
                        <a:srgbClr val="FFFFFF"/>
                      </a:solidFill>
                      <a:prstDash val="solid"/>
                      <a:miter lim="800000"/>
                      <a:headEnd type="none" w="med" len="med"/>
                      <a:tailEnd type="none" w="med" len="med"/>
                    </a:lnB>
                    <a:solidFill>
                      <a:srgbClr val="00338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Univers 45 Light" pitchFamily="2" charset="0"/>
                        </a:rPr>
                        <a:t>Week 15</a:t>
                      </a:r>
                      <a:endParaRPr lang="en-US" sz="800" b="1">
                        <a:solidFill>
                          <a:schemeClr val="bg1"/>
                        </a:solidFill>
                        <a:latin typeface="Univers 45 Light" pitchFamily="2" charset="0"/>
                        <a:cs typeface="Arial" panose="020B0604020202020204" pitchFamily="34" charset="0"/>
                      </a:endParaRPr>
                    </a:p>
                  </a:txBody>
                  <a:tcPr marL="27432" marR="27432" marT="27432" marB="27432" anchor="b">
                    <a:lnL w="6350" cap="flat" cmpd="sng" algn="ctr">
                      <a:solidFill>
                        <a:srgbClr val="FFFFFF"/>
                      </a:solidFill>
                      <a:prstDash val="solid"/>
                      <a:miter lim="800000"/>
                    </a:lnL>
                    <a:lnR w="6350" cap="flat" cmpd="sng" algn="ctr">
                      <a:solidFill>
                        <a:srgbClr val="BFCCE2"/>
                      </a:solidFill>
                      <a:prstDash val="solid"/>
                      <a:miter lim="800000"/>
                    </a:lnR>
                    <a:lnT w="6350" cap="flat" cmpd="sng" algn="ctr">
                      <a:solidFill>
                        <a:srgbClr val="BFCCE2"/>
                      </a:solidFill>
                      <a:prstDash val="solid"/>
                      <a:miter lim="800000"/>
                    </a:lnT>
                    <a:lnB w="6350" cap="flat" cmpd="sng" algn="ctr">
                      <a:solidFill>
                        <a:srgbClr val="FFFFFF"/>
                      </a:solidFill>
                      <a:prstDash val="solid"/>
                      <a:miter lim="800000"/>
                      <a:headEnd type="none" w="med" len="med"/>
                      <a:tailEnd type="none" w="med" len="med"/>
                    </a:lnB>
                    <a:solidFill>
                      <a:srgbClr val="00338D"/>
                    </a:solidFill>
                  </a:tcPr>
                </a:tc>
                <a:extLst>
                  <a:ext uri="{0D108BD9-81ED-4DB2-BD59-A6C34878D82A}">
                    <a16:rowId xmlns:a16="http://schemas.microsoft.com/office/drawing/2014/main" val="10000"/>
                  </a:ext>
                </a:extLst>
              </a:tr>
              <a:tr h="3077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baseline="0">
                          <a:latin typeface="Univers 45 Light" pitchFamily="2" charset="0"/>
                        </a:rPr>
                        <a:t>Program management</a:t>
                      </a:r>
                      <a:endParaRPr lang="en-US" sz="800" b="1" baseline="0">
                        <a:latin typeface="Univers 45 Light" pitchFamily="2" charset="0"/>
                        <a:cs typeface="Arial" panose="020B0604020202020204" pitchFamily="34" charset="0"/>
                      </a:endParaRPr>
                    </a:p>
                  </a:txBody>
                  <a:tcPr marL="27432" marR="27432" marT="27432" marB="27432">
                    <a:lnL w="6350" cap="flat" cmpd="sng" algn="ctr">
                      <a:solidFill>
                        <a:srgbClr val="BFCCE2"/>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algn="l" defTabSz="914400" rtl="0" eaLnBrk="1" latinLnBrk="0" hangingPunct="1">
                        <a:spcAft>
                          <a:spcPts val="0"/>
                        </a:spcAft>
                      </a:pPr>
                      <a:endParaRPr lang="en-US" sz="800" kern="1200">
                        <a:solidFill>
                          <a:schemeClr val="dk1"/>
                        </a:solidFill>
                        <a:latin typeface="Univers 45 Light" pitchFamily="2" charset="0"/>
                        <a:ea typeface="+mn-ea"/>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BFCCE2"/>
                      </a:solidFill>
                      <a:prstDash val="solid"/>
                      <a:miter lim="800000"/>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FFFFFF"/>
                    </a:solidFill>
                  </a:tcPr>
                </a:tc>
                <a:extLst>
                  <a:ext uri="{0D108BD9-81ED-4DB2-BD59-A6C34878D82A}">
                    <a16:rowId xmlns:a16="http://schemas.microsoft.com/office/drawing/2014/main" val="10001"/>
                  </a:ext>
                </a:extLst>
              </a:tr>
              <a:tr h="3077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baseline="0">
                          <a:latin typeface="Univers 45 Light" pitchFamily="2" charset="0"/>
                          <a:cs typeface="Arial" panose="020B0604020202020204" pitchFamily="34" charset="0"/>
                        </a:rPr>
                        <a:t>Discover</a:t>
                      </a:r>
                    </a:p>
                  </a:txBody>
                  <a:tcPr marL="27432" marR="27432" marT="27432" marB="27432">
                    <a:lnL w="6350" cap="flat" cmpd="sng" algn="ctr">
                      <a:solidFill>
                        <a:srgbClr val="BFCCE2"/>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algn="l" defTabSz="914400" rtl="0" eaLnBrk="1" latinLnBrk="0" hangingPunct="1">
                        <a:spcAft>
                          <a:spcPts val="0"/>
                        </a:spcAft>
                      </a:pPr>
                      <a:endParaRPr lang="en-US" sz="800" kern="1200">
                        <a:solidFill>
                          <a:schemeClr val="dk1"/>
                        </a:solidFill>
                        <a:latin typeface="Univers 45 Light" pitchFamily="2" charset="0"/>
                        <a:ea typeface="+mn-ea"/>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BFCCE2"/>
                      </a:solidFill>
                      <a:prstDash val="solid"/>
                      <a:miter lim="800000"/>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BFCCE2"/>
                    </a:solidFill>
                  </a:tcPr>
                </a:tc>
                <a:extLst>
                  <a:ext uri="{0D108BD9-81ED-4DB2-BD59-A6C34878D82A}">
                    <a16:rowId xmlns:a16="http://schemas.microsoft.com/office/drawing/2014/main" val="10002"/>
                  </a:ext>
                </a:extLst>
              </a:tr>
              <a:tr h="307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baseline="0">
                          <a:solidFill>
                            <a:schemeClr val="tx1"/>
                          </a:solidFill>
                          <a:latin typeface="Univers 45 Light" pitchFamily="2" charset="0"/>
                          <a:cs typeface="Arial" panose="020B0604020202020204" pitchFamily="34" charset="0"/>
                        </a:rPr>
                        <a:t>Design</a:t>
                      </a:r>
                    </a:p>
                  </a:txBody>
                  <a:tcPr marL="27432" marR="27432" marT="27432" marB="27432">
                    <a:lnL w="6350" cap="flat" cmpd="sng" algn="ctr">
                      <a:solidFill>
                        <a:srgbClr val="BFCCE2"/>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algn="l" defTabSz="914400" rtl="0" eaLnBrk="1" latinLnBrk="0" hangingPunct="1">
                        <a:spcAft>
                          <a:spcPts val="0"/>
                        </a:spcAft>
                      </a:pPr>
                      <a:endParaRPr lang="en-US" sz="800" kern="1200">
                        <a:solidFill>
                          <a:schemeClr val="dk1"/>
                        </a:solidFill>
                        <a:latin typeface="Univers 45 Light" pitchFamily="2" charset="0"/>
                        <a:ea typeface="+mn-ea"/>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lnT>
                    <a:lnB w="6350" cap="flat" cmpd="sng" algn="ctr">
                      <a:solidFill>
                        <a:srgbClr val="FFFFFF"/>
                      </a:solidFill>
                      <a:prstDash val="solid"/>
                      <a:miter lim="800000"/>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BFCCE2"/>
                      </a:solidFill>
                      <a:prstDash val="solid"/>
                      <a:miter lim="800000"/>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FFFFFF"/>
                    </a:solidFill>
                  </a:tcPr>
                </a:tc>
                <a:extLst>
                  <a:ext uri="{0D108BD9-81ED-4DB2-BD59-A6C34878D82A}">
                    <a16:rowId xmlns:a16="http://schemas.microsoft.com/office/drawing/2014/main" val="10003"/>
                  </a:ext>
                </a:extLst>
              </a:tr>
              <a:tr h="3077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baseline="0">
                          <a:solidFill>
                            <a:schemeClr val="tx1"/>
                          </a:solidFill>
                          <a:latin typeface="Univers 45 Light" pitchFamily="2" charset="0"/>
                          <a:cs typeface="Arial" panose="020B0604020202020204" pitchFamily="34" charset="0"/>
                        </a:rPr>
                        <a:t>Report &amp; Socialize</a:t>
                      </a:r>
                    </a:p>
                  </a:txBody>
                  <a:tcPr marL="27432" marR="27432" marT="27432" marB="27432">
                    <a:lnL w="6350" cap="flat" cmpd="sng" algn="ctr">
                      <a:solidFill>
                        <a:srgbClr val="BFCCE2"/>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algn="l" defTabSz="914400" rtl="0" eaLnBrk="1" latinLnBrk="0" hangingPunct="1">
                        <a:spcAft>
                          <a:spcPts val="0"/>
                        </a:spcAft>
                      </a:pPr>
                      <a:endParaRPr lang="en-US" sz="800" kern="1200">
                        <a:solidFill>
                          <a:schemeClr val="dk1"/>
                        </a:solidFill>
                        <a:latin typeface="Univers 45 Light" pitchFamily="2" charset="0"/>
                        <a:ea typeface="+mn-ea"/>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lnT>
                    <a:lnB w="6350" cap="flat" cmpd="sng" algn="ctr">
                      <a:solidFill>
                        <a:srgbClr val="FFFFFF"/>
                      </a:solidFill>
                      <a:prstDash val="solid"/>
                      <a:miter lim="800000"/>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FFFFFF"/>
                      </a:solidFill>
                      <a:prstDash val="solid"/>
                      <a:miter lim="800000"/>
                      <a:headEnd type="none" w="med" len="med"/>
                      <a:tailEnd type="none" w="med" len="med"/>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BFCCE2"/>
                    </a:solidFill>
                  </a:tcPr>
                </a:tc>
                <a:tc>
                  <a:txBody>
                    <a:bodyPr/>
                    <a:lstStyle/>
                    <a:p>
                      <a:pPr algn="l">
                        <a:spcAft>
                          <a:spcPts val="0"/>
                        </a:spcAft>
                      </a:pPr>
                      <a:endParaRPr lang="en-US" sz="800">
                        <a:latin typeface="Univers 45 Light" pitchFamily="2" charset="0"/>
                        <a:cs typeface="Arial" panose="020B0604020202020204" pitchFamily="34" charset="0"/>
                      </a:endParaRPr>
                    </a:p>
                  </a:txBody>
                  <a:tcPr marL="27432" marR="27432" marT="27432" marB="27432">
                    <a:lnL w="6350" cap="flat" cmpd="sng" algn="ctr">
                      <a:solidFill>
                        <a:srgbClr val="FFFFFF"/>
                      </a:solidFill>
                      <a:prstDash val="solid"/>
                      <a:miter lim="800000"/>
                    </a:lnL>
                    <a:lnR w="6350" cap="flat" cmpd="sng" algn="ctr">
                      <a:solidFill>
                        <a:srgbClr val="BFCCE2"/>
                      </a:solidFill>
                      <a:prstDash val="solid"/>
                      <a:miter lim="800000"/>
                    </a:lnR>
                    <a:lnT w="6350" cap="flat" cmpd="sng" algn="ctr">
                      <a:solidFill>
                        <a:srgbClr val="FFFFFF"/>
                      </a:solidFill>
                      <a:prstDash val="solid"/>
                      <a:miter lim="800000"/>
                      <a:headEnd type="none" w="med" len="med"/>
                      <a:tailEnd type="none" w="med" len="med"/>
                    </a:lnT>
                    <a:lnB w="6350" cap="flat" cmpd="sng" algn="ctr">
                      <a:solidFill>
                        <a:srgbClr val="FFFFFF"/>
                      </a:solidFill>
                      <a:prstDash val="solid"/>
                      <a:miter lim="800000"/>
                      <a:headEnd type="none" w="med" len="med"/>
                      <a:tailEnd type="none" w="med" len="med"/>
                    </a:lnB>
                    <a:solidFill>
                      <a:srgbClr val="BFCCE2"/>
                    </a:solidFill>
                  </a:tcPr>
                </a:tc>
                <a:extLst>
                  <a:ext uri="{0D108BD9-81ED-4DB2-BD59-A6C34878D82A}">
                    <a16:rowId xmlns:a16="http://schemas.microsoft.com/office/drawing/2014/main" val="10004"/>
                  </a:ext>
                </a:extLst>
              </a:tr>
            </a:tbl>
          </a:graphicData>
        </a:graphic>
      </p:graphicFrame>
      <p:sp>
        <p:nvSpPr>
          <p:cNvPr id="6" name="Rectangle 5"/>
          <p:cNvSpPr/>
          <p:nvPr/>
        </p:nvSpPr>
        <p:spPr>
          <a:xfrm>
            <a:off x="3298961" y="3669460"/>
            <a:ext cx="1554480" cy="320040"/>
          </a:xfrm>
          <a:prstGeom prst="rect">
            <a:avLst/>
          </a:prstGeom>
          <a:solidFill>
            <a:srgbClr val="005EB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54610" rIns="54610" bIns="54610" rtlCol="0" anchor="ctr"/>
          <a:lstStyle/>
          <a:p>
            <a:pPr algn="ctr">
              <a:spcAft>
                <a:spcPts val="300"/>
              </a:spcAft>
            </a:pPr>
            <a:r>
              <a:rPr lang="en-US" sz="800" b="1">
                <a:solidFill>
                  <a:schemeClr val="bg1"/>
                </a:solidFill>
                <a:latin typeface="Univers 45 Light" pitchFamily="2" charset="0"/>
              </a:rPr>
              <a:t>Discover</a:t>
            </a:r>
          </a:p>
        </p:txBody>
      </p:sp>
      <p:sp>
        <p:nvSpPr>
          <p:cNvPr id="8" name="Rectangle 7"/>
          <p:cNvSpPr/>
          <p:nvPr/>
        </p:nvSpPr>
        <p:spPr>
          <a:xfrm>
            <a:off x="9473283" y="3630155"/>
            <a:ext cx="1554480" cy="320040"/>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54610" rIns="54610" bIns="54610" rtlCol="0" anchor="ctr"/>
          <a:lstStyle/>
          <a:p>
            <a:pPr algn="ctr">
              <a:spcAft>
                <a:spcPts val="300"/>
              </a:spcAft>
            </a:pPr>
            <a:r>
              <a:rPr lang="en-US" sz="800" b="1">
                <a:solidFill>
                  <a:schemeClr val="bg1"/>
                </a:solidFill>
                <a:latin typeface="Univers 45 Light" pitchFamily="2" charset="0"/>
              </a:rPr>
              <a:t>Report &amp; Socialize</a:t>
            </a:r>
          </a:p>
        </p:txBody>
      </p:sp>
      <p:sp>
        <p:nvSpPr>
          <p:cNvPr id="9" name="Rectangle 8"/>
          <p:cNvSpPr/>
          <p:nvPr/>
        </p:nvSpPr>
        <p:spPr>
          <a:xfrm>
            <a:off x="6510623" y="3628355"/>
            <a:ext cx="1554480" cy="320040"/>
          </a:xfrm>
          <a:prstGeom prst="rect">
            <a:avLst/>
          </a:prstGeom>
          <a:solidFill>
            <a:srgbClr val="0091D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300"/>
              </a:spcAft>
            </a:pPr>
            <a:r>
              <a:rPr lang="en-US" sz="800" b="1">
                <a:solidFill>
                  <a:schemeClr val="bg1"/>
                </a:solidFill>
                <a:latin typeface="Univers 45 Light" pitchFamily="2" charset="0"/>
              </a:rPr>
              <a:t>Design</a:t>
            </a:r>
          </a:p>
        </p:txBody>
      </p:sp>
      <p:sp>
        <p:nvSpPr>
          <p:cNvPr id="10" name="TextBox 9"/>
          <p:cNvSpPr txBox="1"/>
          <p:nvPr/>
        </p:nvSpPr>
        <p:spPr>
          <a:xfrm>
            <a:off x="998400" y="3494812"/>
            <a:ext cx="429605" cy="123111"/>
          </a:xfrm>
          <a:prstGeom prst="rect">
            <a:avLst/>
          </a:prstGeom>
          <a:noFill/>
        </p:spPr>
        <p:txBody>
          <a:bodyPr wrap="none" lIns="0" tIns="0" rIns="0" bIns="0" rtlCol="0">
            <a:spAutoFit/>
          </a:bodyPr>
          <a:lstStyle/>
          <a:p>
            <a:pPr>
              <a:spcAft>
                <a:spcPts val="300"/>
              </a:spcAft>
            </a:pPr>
            <a:r>
              <a:rPr lang="en-US" sz="800" b="1" i="1">
                <a:solidFill>
                  <a:srgbClr val="00338D"/>
                </a:solidFill>
                <a:latin typeface="Univers 45 Light" pitchFamily="2" charset="0"/>
                <a:cs typeface="Arial" panose="020B0604020202020204" pitchFamily="34" charset="0"/>
              </a:rPr>
              <a:t>Color key</a:t>
            </a:r>
          </a:p>
        </p:txBody>
      </p:sp>
      <p:cxnSp>
        <p:nvCxnSpPr>
          <p:cNvPr id="11" name="Straight Connector 10"/>
          <p:cNvCxnSpPr/>
          <p:nvPr/>
        </p:nvCxnSpPr>
        <p:spPr>
          <a:xfrm>
            <a:off x="1729560" y="3556367"/>
            <a:ext cx="9464040" cy="0"/>
          </a:xfrm>
          <a:prstGeom prst="line">
            <a:avLst/>
          </a:prstGeom>
          <a:ln w="6350">
            <a:solidFill>
              <a:srgbClr val="00338D"/>
            </a:solidFill>
          </a:ln>
        </p:spPr>
        <p:style>
          <a:lnRef idx="1">
            <a:schemeClr val="dk1"/>
          </a:lnRef>
          <a:fillRef idx="0">
            <a:schemeClr val="dk1"/>
          </a:fillRef>
          <a:effectRef idx="0">
            <a:schemeClr val="dk1"/>
          </a:effectRef>
          <a:fontRef idx="minor">
            <a:schemeClr val="tx1"/>
          </a:fontRef>
        </p:style>
      </p:cxnSp>
      <p:grpSp>
        <p:nvGrpSpPr>
          <p:cNvPr id="80" name="Group 79"/>
          <p:cNvGrpSpPr/>
          <p:nvPr/>
        </p:nvGrpSpPr>
        <p:grpSpPr>
          <a:xfrm>
            <a:off x="998400" y="4010052"/>
            <a:ext cx="10195200" cy="123111"/>
            <a:chOff x="998400" y="4210980"/>
            <a:chExt cx="10195200" cy="123111"/>
          </a:xfrm>
        </p:grpSpPr>
        <p:sp>
          <p:nvSpPr>
            <p:cNvPr id="16" name="TextBox 15"/>
            <p:cNvSpPr txBox="1"/>
            <p:nvPr/>
          </p:nvSpPr>
          <p:spPr>
            <a:xfrm>
              <a:off x="998400" y="4210980"/>
              <a:ext cx="559449" cy="123111"/>
            </a:xfrm>
            <a:prstGeom prst="rect">
              <a:avLst/>
            </a:prstGeom>
            <a:noFill/>
          </p:spPr>
          <p:txBody>
            <a:bodyPr wrap="none" lIns="0" tIns="0" rIns="0" bIns="0" rtlCol="0">
              <a:spAutoFit/>
            </a:bodyPr>
            <a:lstStyle/>
            <a:p>
              <a:pPr>
                <a:spcAft>
                  <a:spcPts val="300"/>
                </a:spcAft>
              </a:pPr>
              <a:r>
                <a:rPr lang="en-US" sz="800" b="1" i="1">
                  <a:solidFill>
                    <a:srgbClr val="00338D"/>
                  </a:solidFill>
                  <a:latin typeface="Univers 45 Light" pitchFamily="2" charset="0"/>
                  <a:cs typeface="Arial" panose="020B0604020202020204" pitchFamily="34" charset="0"/>
                </a:rPr>
                <a:t>Deliverables</a:t>
              </a:r>
            </a:p>
          </p:txBody>
        </p:sp>
        <p:cxnSp>
          <p:nvCxnSpPr>
            <p:cNvPr id="17" name="Straight Connector 16"/>
            <p:cNvCxnSpPr/>
            <p:nvPr/>
          </p:nvCxnSpPr>
          <p:spPr>
            <a:xfrm>
              <a:off x="1729560" y="4272535"/>
              <a:ext cx="9464040" cy="0"/>
            </a:xfrm>
            <a:prstGeom prst="line">
              <a:avLst/>
            </a:prstGeom>
            <a:ln w="6350">
              <a:solidFill>
                <a:srgbClr val="00338D"/>
              </a:solidFill>
            </a:ln>
          </p:spPr>
          <p:style>
            <a:lnRef idx="1">
              <a:schemeClr val="dk1"/>
            </a:lnRef>
            <a:fillRef idx="0">
              <a:schemeClr val="dk1"/>
            </a:fillRef>
            <a:effectRef idx="0">
              <a:schemeClr val="dk1"/>
            </a:effectRef>
            <a:fontRef idx="minor">
              <a:schemeClr val="tx1"/>
            </a:fontRef>
          </p:style>
        </p:cxnSp>
      </p:grpSp>
      <p:grpSp>
        <p:nvGrpSpPr>
          <p:cNvPr id="79" name="Group 78"/>
          <p:cNvGrpSpPr/>
          <p:nvPr/>
        </p:nvGrpSpPr>
        <p:grpSpPr>
          <a:xfrm>
            <a:off x="998400" y="4906290"/>
            <a:ext cx="10195200" cy="123111"/>
            <a:chOff x="998400" y="5173895"/>
            <a:chExt cx="10195200" cy="123111"/>
          </a:xfrm>
        </p:grpSpPr>
        <p:sp>
          <p:nvSpPr>
            <p:cNvPr id="21" name="TextBox 20"/>
            <p:cNvSpPr txBox="1"/>
            <p:nvPr/>
          </p:nvSpPr>
          <p:spPr>
            <a:xfrm>
              <a:off x="998400" y="5173895"/>
              <a:ext cx="660437" cy="123111"/>
            </a:xfrm>
            <a:prstGeom prst="rect">
              <a:avLst/>
            </a:prstGeom>
            <a:noFill/>
          </p:spPr>
          <p:txBody>
            <a:bodyPr wrap="none" lIns="0" tIns="0" rIns="0" bIns="0" rtlCol="0">
              <a:spAutoFit/>
            </a:bodyPr>
            <a:lstStyle/>
            <a:p>
              <a:pPr>
                <a:spcAft>
                  <a:spcPts val="300"/>
                </a:spcAft>
              </a:pPr>
              <a:r>
                <a:rPr lang="en-US" sz="800" b="1" i="1">
                  <a:solidFill>
                    <a:srgbClr val="00338D"/>
                  </a:solidFill>
                  <a:latin typeface="Univers 45 Light" pitchFamily="2" charset="0"/>
                  <a:cs typeface="Arial" panose="020B0604020202020204" pitchFamily="34" charset="0"/>
                </a:rPr>
                <a:t>Dependencies</a:t>
              </a:r>
            </a:p>
          </p:txBody>
        </p:sp>
        <p:cxnSp>
          <p:nvCxnSpPr>
            <p:cNvPr id="22" name="Straight Connector 21"/>
            <p:cNvCxnSpPr/>
            <p:nvPr/>
          </p:nvCxnSpPr>
          <p:spPr>
            <a:xfrm>
              <a:off x="1729560" y="5235450"/>
              <a:ext cx="9464040" cy="0"/>
            </a:xfrm>
            <a:prstGeom prst="line">
              <a:avLst/>
            </a:prstGeom>
            <a:ln w="6350">
              <a:solidFill>
                <a:srgbClr val="00338D"/>
              </a:solidFill>
            </a:ln>
          </p:spPr>
          <p:style>
            <a:lnRef idx="1">
              <a:schemeClr val="dk1"/>
            </a:lnRef>
            <a:fillRef idx="0">
              <a:schemeClr val="dk1"/>
            </a:fillRef>
            <a:effectRef idx="0">
              <a:schemeClr val="dk1"/>
            </a:effectRef>
            <a:fontRef idx="minor">
              <a:schemeClr val="tx1"/>
            </a:fontRef>
          </p:style>
        </p:cxnSp>
      </p:grpSp>
      <p:grpSp>
        <p:nvGrpSpPr>
          <p:cNvPr id="89" name="Group 88"/>
          <p:cNvGrpSpPr/>
          <p:nvPr/>
        </p:nvGrpSpPr>
        <p:grpSpPr>
          <a:xfrm>
            <a:off x="6313769" y="4200971"/>
            <a:ext cx="2019036" cy="777240"/>
            <a:chOff x="2567077" y="4403473"/>
            <a:chExt cx="2019036" cy="777240"/>
          </a:xfrm>
        </p:grpSpPr>
        <p:sp>
          <p:nvSpPr>
            <p:cNvPr id="32" name="Text Placeholder 4"/>
            <p:cNvSpPr txBox="1">
              <a:spLocks/>
            </p:cNvSpPr>
            <p:nvPr/>
          </p:nvSpPr>
          <p:spPr bwMode="gray">
            <a:xfrm>
              <a:off x="2911626" y="4403473"/>
              <a:ext cx="1674487" cy="777240"/>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173736" lvl="2" indent="-173736">
                <a:spcAft>
                  <a:spcPts val="300"/>
                </a:spcAft>
                <a:buClr>
                  <a:srgbClr val="00338D"/>
                </a:buClr>
                <a:buFont typeface="Arial" panose="020B0604020202020204" pitchFamily="34" charset="0"/>
                <a:buChar char="—"/>
                <a:defRPr/>
              </a:pPr>
              <a:r>
                <a:rPr lang="en-US" sz="800" kern="0">
                  <a:solidFill>
                    <a:schemeClr val="tx1"/>
                  </a:solidFill>
                  <a:latin typeface="Univers 45 Light" pitchFamily="2" charset="0"/>
                  <a:cs typeface="Calibri" panose="020F0502020204030204" pitchFamily="34" charset="0"/>
                </a:rPr>
                <a:t>Target State Operating Model</a:t>
              </a:r>
            </a:p>
            <a:p>
              <a:pPr marL="173736" lvl="2" indent="-173736">
                <a:spcAft>
                  <a:spcPts val="300"/>
                </a:spcAft>
                <a:buClr>
                  <a:srgbClr val="00338D"/>
                </a:buClr>
                <a:buFont typeface="Arial" panose="020B0604020202020204" pitchFamily="34" charset="0"/>
                <a:buChar char="—"/>
                <a:defRPr/>
              </a:pPr>
              <a:r>
                <a:rPr lang="en-US" sz="800" kern="0">
                  <a:solidFill>
                    <a:schemeClr val="tx1"/>
                  </a:solidFill>
                  <a:latin typeface="Univers 45 Light" pitchFamily="2" charset="0"/>
                  <a:cs typeface="Calibri" panose="020F0502020204030204" pitchFamily="34" charset="0"/>
                </a:rPr>
                <a:t>Capability Delivery Model</a:t>
              </a:r>
            </a:p>
            <a:p>
              <a:pPr marL="173736" lvl="2" indent="-173736">
                <a:spcAft>
                  <a:spcPts val="300"/>
                </a:spcAft>
                <a:buClr>
                  <a:srgbClr val="00338D"/>
                </a:buClr>
                <a:buFont typeface="Arial" panose="020B0604020202020204" pitchFamily="34" charset="0"/>
                <a:buChar char="—"/>
                <a:defRPr/>
              </a:pPr>
              <a:r>
                <a:rPr lang="en-US" sz="800" kern="0">
                  <a:solidFill>
                    <a:schemeClr val="tx1"/>
                  </a:solidFill>
                  <a:latin typeface="Univers 45 Light" pitchFamily="2" charset="0"/>
                  <a:cs typeface="Calibri" panose="020F0502020204030204" pitchFamily="34" charset="0"/>
                </a:rPr>
                <a:t>High-Level Governance Model</a:t>
              </a:r>
            </a:p>
            <a:p>
              <a:pPr marL="173736" lvl="2" indent="-173736">
                <a:spcAft>
                  <a:spcPts val="300"/>
                </a:spcAft>
                <a:buClr>
                  <a:srgbClr val="00338D"/>
                </a:buClr>
                <a:buFont typeface="Arial" panose="020B0604020202020204" pitchFamily="34" charset="0"/>
                <a:buChar char="—"/>
                <a:defRPr/>
              </a:pPr>
              <a:r>
                <a:rPr lang="en-US" sz="800" kern="0">
                  <a:solidFill>
                    <a:schemeClr val="tx1"/>
                  </a:solidFill>
                  <a:latin typeface="Univers 45 Light" pitchFamily="2" charset="0"/>
                  <a:cs typeface="Calibri" panose="020F0502020204030204" pitchFamily="34" charset="0"/>
                </a:rPr>
                <a:t>Draft Cyber Strategy Document</a:t>
              </a:r>
            </a:p>
          </p:txBody>
        </p:sp>
        <p:sp>
          <p:nvSpPr>
            <p:cNvPr id="43" name="Isosceles Triangle 42"/>
            <p:cNvSpPr/>
            <p:nvPr/>
          </p:nvSpPr>
          <p:spPr>
            <a:xfrm>
              <a:off x="2567077" y="4403473"/>
              <a:ext cx="274320" cy="228600"/>
            </a:xfrm>
            <a:prstGeom prst="triangle">
              <a:avLst/>
            </a:prstGeom>
            <a:solidFill>
              <a:srgbClr val="EAAA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118872" rtlCol="0" anchor="ctr"/>
            <a:lstStyle/>
            <a:p>
              <a:pPr algn="ctr">
                <a:spcAft>
                  <a:spcPts val="300"/>
                </a:spcAft>
              </a:pPr>
              <a:r>
                <a:rPr lang="en-US" sz="800" b="1">
                  <a:solidFill>
                    <a:schemeClr val="bg1"/>
                  </a:solidFill>
                  <a:latin typeface="Univers 45 Light" pitchFamily="2" charset="0"/>
                </a:rPr>
                <a:t>2</a:t>
              </a:r>
            </a:p>
          </p:txBody>
        </p:sp>
      </p:grpSp>
      <p:grpSp>
        <p:nvGrpSpPr>
          <p:cNvPr id="90" name="Group 89"/>
          <p:cNvGrpSpPr/>
          <p:nvPr/>
        </p:nvGrpSpPr>
        <p:grpSpPr>
          <a:xfrm>
            <a:off x="3120690" y="4193020"/>
            <a:ext cx="2198022" cy="777240"/>
            <a:chOff x="998400" y="4403473"/>
            <a:chExt cx="2198022" cy="777240"/>
          </a:xfrm>
        </p:grpSpPr>
        <p:sp>
          <p:nvSpPr>
            <p:cNvPr id="37" name="Text Placeholder 4"/>
            <p:cNvSpPr txBox="1">
              <a:spLocks/>
            </p:cNvSpPr>
            <p:nvPr/>
          </p:nvSpPr>
          <p:spPr bwMode="gray">
            <a:xfrm>
              <a:off x="1342949" y="4403473"/>
              <a:ext cx="1853473" cy="777240"/>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173736" lvl="2" indent="-173736">
                <a:spcAft>
                  <a:spcPts val="300"/>
                </a:spcAft>
                <a:buClr>
                  <a:srgbClr val="00338D"/>
                </a:buClr>
                <a:buFont typeface="Arial" panose="020B0604020202020204" pitchFamily="34" charset="0"/>
                <a:buChar char="—"/>
                <a:defRPr/>
              </a:pPr>
              <a:r>
                <a:rPr lang="en-US" sz="800">
                  <a:solidFill>
                    <a:schemeClr val="tx1"/>
                  </a:solidFill>
                  <a:latin typeface="Univers 45 Light" pitchFamily="2" charset="0"/>
                  <a:cs typeface="Arial" panose="020B0604020202020204" pitchFamily="34" charset="0"/>
                </a:rPr>
                <a:t>Voice of Customer Results</a:t>
              </a:r>
            </a:p>
            <a:p>
              <a:pPr marL="173736" lvl="2" indent="-173736">
                <a:spcAft>
                  <a:spcPts val="300"/>
                </a:spcAft>
                <a:buClr>
                  <a:srgbClr val="00338D"/>
                </a:buClr>
                <a:buFont typeface="Arial" panose="020B0604020202020204" pitchFamily="34" charset="0"/>
                <a:buChar char="—"/>
                <a:defRPr/>
              </a:pPr>
              <a:r>
                <a:rPr lang="en-US" sz="800">
                  <a:solidFill>
                    <a:schemeClr val="tx1"/>
                  </a:solidFill>
                  <a:latin typeface="Univers 45 Light" pitchFamily="2" charset="0"/>
                  <a:cs typeface="Arial" panose="020B0604020202020204" pitchFamily="34" charset="0"/>
                </a:rPr>
                <a:t>Current State Operating Model</a:t>
              </a:r>
            </a:p>
            <a:p>
              <a:pPr marL="173736" lvl="2" indent="-173736">
                <a:spcAft>
                  <a:spcPts val="300"/>
                </a:spcAft>
                <a:buClr>
                  <a:srgbClr val="00338D"/>
                </a:buClr>
                <a:buFont typeface="Arial" panose="020B0604020202020204" pitchFamily="34" charset="0"/>
                <a:buChar char="—"/>
                <a:defRPr/>
              </a:pPr>
              <a:r>
                <a:rPr lang="en-US" sz="800">
                  <a:solidFill>
                    <a:schemeClr val="tx1"/>
                  </a:solidFill>
                  <a:latin typeface="Univers 45 Light" pitchFamily="2" charset="0"/>
                  <a:cs typeface="Arial" panose="020B0604020202020204" pitchFamily="34" charset="0"/>
                </a:rPr>
                <a:t>Preliminary Current Security Capabilities</a:t>
              </a:r>
            </a:p>
          </p:txBody>
        </p:sp>
        <p:sp>
          <p:nvSpPr>
            <p:cNvPr id="44" name="Isosceles Triangle 43"/>
            <p:cNvSpPr/>
            <p:nvPr/>
          </p:nvSpPr>
          <p:spPr>
            <a:xfrm>
              <a:off x="998400" y="4403473"/>
              <a:ext cx="274320" cy="228600"/>
            </a:xfrm>
            <a:prstGeom prst="triangle">
              <a:avLst/>
            </a:prstGeom>
            <a:solidFill>
              <a:srgbClr val="EAAA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118872" rtlCol="0" anchor="ctr"/>
            <a:lstStyle/>
            <a:p>
              <a:pPr algn="ctr">
                <a:spcAft>
                  <a:spcPts val="300"/>
                </a:spcAft>
              </a:pPr>
              <a:r>
                <a:rPr lang="en-US" sz="800" b="1">
                  <a:solidFill>
                    <a:schemeClr val="bg1"/>
                  </a:solidFill>
                  <a:latin typeface="Univers 45 Light" pitchFamily="2" charset="0"/>
                </a:rPr>
                <a:t>1</a:t>
              </a:r>
              <a:endParaRPr lang="en-US" sz="500" b="1">
                <a:solidFill>
                  <a:schemeClr val="bg1"/>
                </a:solidFill>
                <a:latin typeface="Univers 45 Light" pitchFamily="2" charset="0"/>
              </a:endParaRPr>
            </a:p>
          </p:txBody>
        </p:sp>
      </p:grpSp>
      <p:sp>
        <p:nvSpPr>
          <p:cNvPr id="36" name="Text Placeholder 4"/>
          <p:cNvSpPr txBox="1">
            <a:spLocks/>
          </p:cNvSpPr>
          <p:nvPr/>
        </p:nvSpPr>
        <p:spPr bwMode="gray">
          <a:xfrm>
            <a:off x="9601652" y="4252161"/>
            <a:ext cx="1426112" cy="777240"/>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173736" lvl="2" indent="-173736">
              <a:spcAft>
                <a:spcPts val="300"/>
              </a:spcAft>
              <a:buClr>
                <a:srgbClr val="00338D"/>
              </a:buClr>
              <a:buFont typeface="Arial" panose="020B0604020202020204" pitchFamily="34" charset="0"/>
              <a:buChar char="—"/>
              <a:defRPr/>
            </a:pPr>
            <a:r>
              <a:rPr lang="en-US" sz="800" kern="0">
                <a:solidFill>
                  <a:schemeClr val="tx1"/>
                </a:solidFill>
                <a:latin typeface="Univers 45 Light" pitchFamily="2" charset="0"/>
                <a:cs typeface="Calibri" panose="020F0502020204030204" pitchFamily="34" charset="0"/>
              </a:rPr>
              <a:t>Cyber Strategy Document</a:t>
            </a:r>
          </a:p>
          <a:p>
            <a:pPr marL="173736" lvl="2" indent="-173736">
              <a:spcAft>
                <a:spcPts val="300"/>
              </a:spcAft>
              <a:buClr>
                <a:srgbClr val="00338D"/>
              </a:buClr>
              <a:buFont typeface="Arial" panose="020B0604020202020204" pitchFamily="34" charset="0"/>
              <a:buChar char="—"/>
              <a:defRPr/>
            </a:pPr>
            <a:r>
              <a:rPr lang="en-US" sz="800" kern="0">
                <a:solidFill>
                  <a:schemeClr val="tx1"/>
                </a:solidFill>
                <a:latin typeface="Univers 45 Light" pitchFamily="2" charset="0"/>
                <a:cs typeface="Calibri" panose="020F0502020204030204" pitchFamily="34" charset="0"/>
              </a:rPr>
              <a:t>Cyber Security Roadmap</a:t>
            </a:r>
          </a:p>
          <a:p>
            <a:pPr marL="173736" lvl="2" indent="-173736">
              <a:spcAft>
                <a:spcPts val="300"/>
              </a:spcAft>
              <a:buClr>
                <a:srgbClr val="00338D"/>
              </a:buClr>
              <a:buFont typeface="Arial" panose="020B0604020202020204" pitchFamily="34" charset="0"/>
              <a:buChar char="—"/>
              <a:defRPr/>
            </a:pPr>
            <a:r>
              <a:rPr lang="en-US" sz="800" kern="0">
                <a:solidFill>
                  <a:schemeClr val="tx1"/>
                </a:solidFill>
                <a:latin typeface="Univers 45 Light" pitchFamily="2" charset="0"/>
                <a:cs typeface="Calibri" panose="020F0502020204030204" pitchFamily="34" charset="0"/>
              </a:rPr>
              <a:t>Executive Summary Report</a:t>
            </a:r>
          </a:p>
        </p:txBody>
      </p:sp>
      <p:grpSp>
        <p:nvGrpSpPr>
          <p:cNvPr id="95" name="Group 94"/>
          <p:cNvGrpSpPr/>
          <p:nvPr/>
        </p:nvGrpSpPr>
        <p:grpSpPr>
          <a:xfrm>
            <a:off x="3152489" y="5117833"/>
            <a:ext cx="2166222" cy="548640"/>
            <a:chOff x="998400" y="5328286"/>
            <a:chExt cx="2166222" cy="548640"/>
          </a:xfrm>
        </p:grpSpPr>
        <p:sp>
          <p:nvSpPr>
            <p:cNvPr id="56" name="Diamond 55"/>
            <p:cNvSpPr/>
            <p:nvPr/>
          </p:nvSpPr>
          <p:spPr>
            <a:xfrm>
              <a:off x="998400" y="5328286"/>
              <a:ext cx="274320" cy="274320"/>
            </a:xfrm>
            <a:prstGeom prst="diamond">
              <a:avLst/>
            </a:prstGeom>
            <a:solidFill>
              <a:srgbClr val="00A3A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algn="ctr">
                <a:spcAft>
                  <a:spcPts val="300"/>
                </a:spcAft>
              </a:pPr>
              <a:r>
                <a:rPr lang="en-US" sz="800" b="1">
                  <a:solidFill>
                    <a:schemeClr val="bg1"/>
                  </a:solidFill>
                  <a:latin typeface="Univers 45 Light" pitchFamily="2" charset="0"/>
                </a:rPr>
                <a:t>1</a:t>
              </a:r>
            </a:p>
          </p:txBody>
        </p:sp>
        <p:sp>
          <p:nvSpPr>
            <p:cNvPr id="57" name="Text Placeholder 4"/>
            <p:cNvSpPr txBox="1">
              <a:spLocks/>
            </p:cNvSpPr>
            <p:nvPr/>
          </p:nvSpPr>
          <p:spPr bwMode="gray">
            <a:xfrm>
              <a:off x="1356199" y="5328286"/>
              <a:ext cx="1808423" cy="548640"/>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defPPr>
                <a:defRPr lang="en-US"/>
              </a:defPPr>
              <a:lvl3pPr marL="173736" lvl="2" indent="-173736">
                <a:spcAft>
                  <a:spcPts val="300"/>
                </a:spcAft>
                <a:buClr>
                  <a:srgbClr val="00338D"/>
                </a:buClr>
                <a:buFont typeface="Arial" panose="020B0604020202020204" pitchFamily="34" charset="0"/>
                <a:buChar char="—"/>
                <a:defRPr sz="800">
                  <a:solidFill>
                    <a:schemeClr val="tx1"/>
                  </a:solidFill>
                  <a:latin typeface="Univers 45 Light" pitchFamily="2" charset="0"/>
                  <a:cs typeface="Arial" panose="020B0604020202020204" pitchFamily="34" charset="0"/>
                </a:defRPr>
              </a:lvl3pPr>
            </a:lstStyle>
            <a:p>
              <a:pPr lvl="2"/>
              <a:r>
                <a:rPr lang="en-US"/>
                <a:t>Access to stakeholders to understand current cybersecurity operating model and strategy</a:t>
              </a:r>
            </a:p>
          </p:txBody>
        </p:sp>
      </p:grpSp>
      <p:grpSp>
        <p:nvGrpSpPr>
          <p:cNvPr id="94" name="Group 93"/>
          <p:cNvGrpSpPr/>
          <p:nvPr/>
        </p:nvGrpSpPr>
        <p:grpSpPr>
          <a:xfrm>
            <a:off x="6368841" y="5117833"/>
            <a:ext cx="2003720" cy="548640"/>
            <a:chOff x="3063204" y="5328286"/>
            <a:chExt cx="2003720" cy="548640"/>
          </a:xfrm>
        </p:grpSpPr>
        <p:sp>
          <p:nvSpPr>
            <p:cNvPr id="58" name="Diamond 57"/>
            <p:cNvSpPr/>
            <p:nvPr/>
          </p:nvSpPr>
          <p:spPr>
            <a:xfrm>
              <a:off x="3063204" y="5328286"/>
              <a:ext cx="274320" cy="274320"/>
            </a:xfrm>
            <a:prstGeom prst="diamond">
              <a:avLst/>
            </a:prstGeom>
            <a:solidFill>
              <a:srgbClr val="00A3A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algn="ctr">
                <a:spcAft>
                  <a:spcPts val="300"/>
                </a:spcAft>
              </a:pPr>
              <a:r>
                <a:rPr lang="en-US" sz="800" b="1">
                  <a:solidFill>
                    <a:schemeClr val="bg1"/>
                  </a:solidFill>
                  <a:latin typeface="Univers 45 Light" pitchFamily="2" charset="0"/>
                </a:rPr>
                <a:t>2</a:t>
              </a:r>
            </a:p>
          </p:txBody>
        </p:sp>
        <p:sp>
          <p:nvSpPr>
            <p:cNvPr id="59" name="Text Placeholder 4"/>
            <p:cNvSpPr txBox="1">
              <a:spLocks/>
            </p:cNvSpPr>
            <p:nvPr/>
          </p:nvSpPr>
          <p:spPr bwMode="gray">
            <a:xfrm>
              <a:off x="3421004" y="5328286"/>
              <a:ext cx="1645920" cy="548640"/>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defPPr>
                <a:defRPr lang="en-US"/>
              </a:defPPr>
              <a:lvl3pPr marL="173736" lvl="2" indent="-173736">
                <a:spcAft>
                  <a:spcPts val="300"/>
                </a:spcAft>
                <a:buClr>
                  <a:srgbClr val="00338D"/>
                </a:buClr>
                <a:buFont typeface="Arial" panose="020B0604020202020204" pitchFamily="34" charset="0"/>
                <a:buChar char="—"/>
                <a:defRPr sz="800">
                  <a:solidFill>
                    <a:schemeClr val="tx1"/>
                  </a:solidFill>
                  <a:latin typeface="Univers 45 Light" pitchFamily="2" charset="0"/>
                  <a:cs typeface="Arial" panose="020B0604020202020204" pitchFamily="34" charset="0"/>
                </a:defRPr>
              </a:lvl3pPr>
            </a:lstStyle>
            <a:p>
              <a:pPr lvl="2"/>
              <a:r>
                <a:rPr lang="en-US"/>
                <a:t>Buy-in from stakeholders on cybersecurity target operating model</a:t>
              </a:r>
            </a:p>
            <a:p>
              <a:pPr lvl="2"/>
              <a:r>
                <a:rPr lang="en-US"/>
                <a:t>Buy-in from stakeholders on cybersecurity strategy</a:t>
              </a:r>
            </a:p>
          </p:txBody>
        </p:sp>
      </p:grpSp>
      <p:grpSp>
        <p:nvGrpSpPr>
          <p:cNvPr id="93" name="Group 92"/>
          <p:cNvGrpSpPr/>
          <p:nvPr/>
        </p:nvGrpSpPr>
        <p:grpSpPr>
          <a:xfrm>
            <a:off x="9232791" y="5117833"/>
            <a:ext cx="1912280" cy="548640"/>
            <a:chOff x="5128008" y="5328286"/>
            <a:chExt cx="1912280" cy="548640"/>
          </a:xfrm>
        </p:grpSpPr>
        <p:sp>
          <p:nvSpPr>
            <p:cNvPr id="60" name="Diamond 59"/>
            <p:cNvSpPr/>
            <p:nvPr/>
          </p:nvSpPr>
          <p:spPr>
            <a:xfrm>
              <a:off x="5128008" y="5328286"/>
              <a:ext cx="274320" cy="274320"/>
            </a:xfrm>
            <a:prstGeom prst="diamond">
              <a:avLst/>
            </a:prstGeom>
            <a:solidFill>
              <a:srgbClr val="00A3A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algn="ctr">
                <a:spcAft>
                  <a:spcPts val="300"/>
                </a:spcAft>
              </a:pPr>
              <a:r>
                <a:rPr lang="en-US" sz="800" b="1">
                  <a:solidFill>
                    <a:schemeClr val="bg1"/>
                  </a:solidFill>
                  <a:latin typeface="Univers 45 Light" pitchFamily="2" charset="0"/>
                </a:rPr>
                <a:t>3</a:t>
              </a:r>
            </a:p>
          </p:txBody>
        </p:sp>
        <p:sp>
          <p:nvSpPr>
            <p:cNvPr id="61" name="Text Placeholder 4"/>
            <p:cNvSpPr txBox="1">
              <a:spLocks/>
            </p:cNvSpPr>
            <p:nvPr/>
          </p:nvSpPr>
          <p:spPr bwMode="gray">
            <a:xfrm>
              <a:off x="5485808" y="5328286"/>
              <a:ext cx="1554480" cy="548640"/>
            </a:xfrm>
            <a:prstGeom prst="rect">
              <a:avLst/>
            </a:prstGeom>
            <a:noFill/>
            <a:ln w="6350">
              <a:noFill/>
              <a:prstDash val="sysDash"/>
            </a:ln>
          </p:spPr>
          <p:style>
            <a:lnRef idx="1">
              <a:schemeClr val="accent1">
                <a:shade val="80000"/>
                <a:hueOff val="12101"/>
                <a:satOff val="-26595"/>
                <a:lumOff val="2312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defPPr>
                <a:defRPr lang="en-US"/>
              </a:defPPr>
              <a:lvl3pPr marL="173736" lvl="2" indent="-173736">
                <a:spcAft>
                  <a:spcPts val="300"/>
                </a:spcAft>
                <a:buClr>
                  <a:srgbClr val="00338D"/>
                </a:buClr>
                <a:buFont typeface="Arial" panose="020B0604020202020204" pitchFamily="34" charset="0"/>
                <a:buChar char="—"/>
                <a:defRPr sz="800">
                  <a:solidFill>
                    <a:schemeClr val="tx1"/>
                  </a:solidFill>
                  <a:latin typeface="Univers 45 Light" pitchFamily="2" charset="0"/>
                  <a:cs typeface="Arial" panose="020B0604020202020204" pitchFamily="34" charset="0"/>
                </a:defRPr>
              </a:lvl3pPr>
            </a:lstStyle>
            <a:p>
              <a:pPr lvl="2"/>
              <a:r>
                <a:rPr lang="en-US"/>
                <a:t>Agreement on the finalized cybersecurity strategy and roadmap</a:t>
              </a:r>
            </a:p>
          </p:txBody>
        </p:sp>
      </p:grpSp>
      <p:sp>
        <p:nvSpPr>
          <p:cNvPr id="96" name="Rectangle 95"/>
          <p:cNvSpPr/>
          <p:nvPr/>
        </p:nvSpPr>
        <p:spPr>
          <a:xfrm>
            <a:off x="2342819" y="1904909"/>
            <a:ext cx="8760610" cy="1716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432" tIns="27432" rIns="27432" bIns="27432" rtlCol="0" anchor="ctr"/>
          <a:lstStyle/>
          <a:p>
            <a:pPr algn="ctr"/>
            <a:r>
              <a:rPr lang="en-US" sz="800" b="1">
                <a:solidFill>
                  <a:schemeClr val="bg1"/>
                </a:solidFill>
                <a:latin typeface="Univers 45 Light" pitchFamily="2" charset="0"/>
              </a:rPr>
              <a:t>Program management oversight/Weekly status updates</a:t>
            </a:r>
          </a:p>
        </p:txBody>
      </p:sp>
      <p:sp>
        <p:nvSpPr>
          <p:cNvPr id="98" name="Rectangle 97"/>
          <p:cNvSpPr/>
          <p:nvPr/>
        </p:nvSpPr>
        <p:spPr>
          <a:xfrm>
            <a:off x="5872230" y="2520455"/>
            <a:ext cx="2938641" cy="181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432" tIns="27432" rIns="27432" bIns="27432" rtlCol="0" anchor="ctr"/>
          <a:lstStyle/>
          <a:p>
            <a:pPr algn="ctr"/>
            <a:r>
              <a:rPr lang="en-US" sz="800" b="1">
                <a:solidFill>
                  <a:schemeClr val="bg1"/>
                </a:solidFill>
                <a:latin typeface="Univers 45 Light" pitchFamily="2" charset="0"/>
              </a:rPr>
              <a:t>Define future strategy and target operating model</a:t>
            </a:r>
          </a:p>
        </p:txBody>
      </p:sp>
      <p:sp>
        <p:nvSpPr>
          <p:cNvPr id="110" name="Isosceles Triangle 109"/>
          <p:cNvSpPr/>
          <p:nvPr/>
        </p:nvSpPr>
        <p:spPr>
          <a:xfrm>
            <a:off x="8815045" y="2497988"/>
            <a:ext cx="155448" cy="155448"/>
          </a:xfrm>
          <a:prstGeom prst="triangle">
            <a:avLst/>
          </a:prstGeom>
          <a:solidFill>
            <a:srgbClr val="EAAA0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27432" tIns="27432" rIns="27432" bIns="73152" rtlCol="0" anchor="ctr"/>
          <a:lstStyle/>
          <a:p>
            <a:pPr algn="ctr"/>
            <a:r>
              <a:rPr lang="en-US" sz="800" b="1">
                <a:solidFill>
                  <a:schemeClr val="bg1"/>
                </a:solidFill>
                <a:latin typeface="Univers 45 Light" pitchFamily="2" charset="0"/>
              </a:rPr>
              <a:t>2</a:t>
            </a:r>
          </a:p>
        </p:txBody>
      </p:sp>
      <p:sp>
        <p:nvSpPr>
          <p:cNvPr id="114" name="Diamond 113"/>
          <p:cNvSpPr/>
          <p:nvPr/>
        </p:nvSpPr>
        <p:spPr>
          <a:xfrm>
            <a:off x="8830181" y="2882184"/>
            <a:ext cx="155448" cy="155448"/>
          </a:xfrm>
          <a:prstGeom prst="diamond">
            <a:avLst/>
          </a:prstGeom>
          <a:solidFill>
            <a:srgbClr val="00A3A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27432" tIns="27432" rIns="27432" bIns="27432" rtlCol="0" anchor="ctr"/>
          <a:lstStyle/>
          <a:p>
            <a:pPr algn="ctr"/>
            <a:r>
              <a:rPr lang="en-US" sz="800" b="1">
                <a:solidFill>
                  <a:srgbClr val="FFFFFF"/>
                </a:solidFill>
                <a:latin typeface="Univers 45 Light" pitchFamily="2" charset="0"/>
                <a:cs typeface="Arial" panose="020B0604020202020204" pitchFamily="34" charset="0"/>
              </a:rPr>
              <a:t>3</a:t>
            </a:r>
          </a:p>
        </p:txBody>
      </p:sp>
      <p:sp>
        <p:nvSpPr>
          <p:cNvPr id="97" name="Rectangle 96"/>
          <p:cNvSpPr/>
          <p:nvPr/>
        </p:nvSpPr>
        <p:spPr>
          <a:xfrm>
            <a:off x="2442703" y="2234271"/>
            <a:ext cx="3315907" cy="164591"/>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432" tIns="27432" rIns="27432" bIns="27432" rtlCol="0" anchor="ctr"/>
          <a:lstStyle/>
          <a:p>
            <a:pPr algn="ctr"/>
            <a:r>
              <a:rPr lang="en-US" sz="800" b="1">
                <a:solidFill>
                  <a:schemeClr val="bg1"/>
                </a:solidFill>
                <a:latin typeface="Univers 45 Light" pitchFamily="2" charset="0"/>
              </a:rPr>
              <a:t>Analyze current cybersecurity operating model and strategy</a:t>
            </a:r>
          </a:p>
        </p:txBody>
      </p:sp>
      <p:sp>
        <p:nvSpPr>
          <p:cNvPr id="109" name="Isosceles Triangle 108"/>
          <p:cNvSpPr/>
          <p:nvPr/>
        </p:nvSpPr>
        <p:spPr>
          <a:xfrm>
            <a:off x="5770524" y="2226528"/>
            <a:ext cx="155448" cy="155448"/>
          </a:xfrm>
          <a:prstGeom prst="triangle">
            <a:avLst/>
          </a:prstGeom>
          <a:solidFill>
            <a:srgbClr val="EAAA0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27432" tIns="27432" rIns="27432" bIns="73152" rtlCol="0" anchor="ctr"/>
          <a:lstStyle/>
          <a:p>
            <a:pPr algn="ctr"/>
            <a:r>
              <a:rPr lang="en-US" sz="800" b="1">
                <a:solidFill>
                  <a:schemeClr val="bg1"/>
                </a:solidFill>
                <a:latin typeface="Univers 45 Light" pitchFamily="2" charset="0"/>
              </a:rPr>
              <a:t>1</a:t>
            </a:r>
          </a:p>
        </p:txBody>
      </p:sp>
      <p:sp>
        <p:nvSpPr>
          <p:cNvPr id="117" name="Diamond 116"/>
          <p:cNvSpPr/>
          <p:nvPr/>
        </p:nvSpPr>
        <p:spPr>
          <a:xfrm>
            <a:off x="2265940" y="2241520"/>
            <a:ext cx="155448" cy="155448"/>
          </a:xfrm>
          <a:prstGeom prst="diamond">
            <a:avLst/>
          </a:prstGeom>
          <a:solidFill>
            <a:srgbClr val="00A3A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27432" tIns="27432" rIns="27432" bIns="27432" rtlCol="0" anchor="ctr"/>
          <a:lstStyle/>
          <a:p>
            <a:pPr algn="ctr"/>
            <a:r>
              <a:rPr lang="en-US" sz="800" b="1">
                <a:solidFill>
                  <a:srgbClr val="FFFFFF"/>
                </a:solidFill>
                <a:latin typeface="Univers 45 Light" pitchFamily="2" charset="0"/>
                <a:cs typeface="Arial" panose="020B0604020202020204" pitchFamily="34" charset="0"/>
              </a:rPr>
              <a:t>1</a:t>
            </a:r>
          </a:p>
        </p:txBody>
      </p:sp>
      <p:sp>
        <p:nvSpPr>
          <p:cNvPr id="120" name="Isosceles Triangle 119"/>
          <p:cNvSpPr/>
          <p:nvPr/>
        </p:nvSpPr>
        <p:spPr>
          <a:xfrm>
            <a:off x="11038146" y="2855574"/>
            <a:ext cx="155448" cy="155448"/>
          </a:xfrm>
          <a:prstGeom prst="triangle">
            <a:avLst/>
          </a:prstGeom>
          <a:solidFill>
            <a:srgbClr val="EAAA0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27432" tIns="27432" rIns="27432" bIns="73152" rtlCol="0" anchor="ctr"/>
          <a:lstStyle/>
          <a:p>
            <a:pPr algn="ctr"/>
            <a:r>
              <a:rPr lang="en-US" sz="800" b="1">
                <a:solidFill>
                  <a:schemeClr val="bg1"/>
                </a:solidFill>
                <a:latin typeface="Univers 45 Light" pitchFamily="2" charset="0"/>
              </a:rPr>
              <a:t>3</a:t>
            </a:r>
          </a:p>
        </p:txBody>
      </p:sp>
      <p:sp>
        <p:nvSpPr>
          <p:cNvPr id="121" name="Diamond 120"/>
          <p:cNvSpPr/>
          <p:nvPr/>
        </p:nvSpPr>
        <p:spPr>
          <a:xfrm>
            <a:off x="5686396" y="2545782"/>
            <a:ext cx="155448" cy="155448"/>
          </a:xfrm>
          <a:prstGeom prst="diamond">
            <a:avLst/>
          </a:prstGeom>
          <a:solidFill>
            <a:srgbClr val="00A3A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27432" tIns="27432" rIns="27432" bIns="27432" rtlCol="0" anchor="ctr"/>
          <a:lstStyle/>
          <a:p>
            <a:pPr algn="ctr"/>
            <a:r>
              <a:rPr lang="en-US" sz="800" b="1">
                <a:solidFill>
                  <a:srgbClr val="FFFFFF"/>
                </a:solidFill>
                <a:latin typeface="Univers 45 Light" pitchFamily="2" charset="0"/>
                <a:cs typeface="Arial" panose="020B0604020202020204" pitchFamily="34" charset="0"/>
              </a:rPr>
              <a:t>2</a:t>
            </a:r>
          </a:p>
        </p:txBody>
      </p:sp>
      <p:sp>
        <p:nvSpPr>
          <p:cNvPr id="77" name="Rectangle 76">
            <a:extLst>
              <a:ext uri="{FF2B5EF4-FFF2-40B4-BE49-F238E27FC236}">
                <a16:creationId xmlns:a16="http://schemas.microsoft.com/office/drawing/2014/main" id="{EDBD103E-CD10-4F3A-813A-0D464C7DDA5A}"/>
              </a:ext>
            </a:extLst>
          </p:cNvPr>
          <p:cNvSpPr/>
          <p:nvPr/>
        </p:nvSpPr>
        <p:spPr>
          <a:xfrm>
            <a:off x="9016584" y="2873347"/>
            <a:ext cx="2011179" cy="1472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432" tIns="27432" rIns="27432" bIns="27432" rtlCol="0" anchor="ctr"/>
          <a:lstStyle/>
          <a:p>
            <a:pPr algn="ctr"/>
            <a:r>
              <a:rPr lang="en-US" sz="800" b="1">
                <a:solidFill>
                  <a:schemeClr val="bg1"/>
                </a:solidFill>
                <a:latin typeface="Univers 45 Light" pitchFamily="2" charset="0"/>
              </a:rPr>
              <a:t>Develop and executive summary reports</a:t>
            </a:r>
          </a:p>
        </p:txBody>
      </p:sp>
      <p:sp>
        <p:nvSpPr>
          <p:cNvPr id="46" name="Isosceles Triangle 45">
            <a:extLst>
              <a:ext uri="{FF2B5EF4-FFF2-40B4-BE49-F238E27FC236}">
                <a16:creationId xmlns:a16="http://schemas.microsoft.com/office/drawing/2014/main" id="{6C3840A4-0C3C-498A-9869-67424A582C8C}"/>
              </a:ext>
            </a:extLst>
          </p:cNvPr>
          <p:cNvSpPr/>
          <p:nvPr/>
        </p:nvSpPr>
        <p:spPr>
          <a:xfrm>
            <a:off x="9232791" y="4230956"/>
            <a:ext cx="274320" cy="228600"/>
          </a:xfrm>
          <a:prstGeom prst="triangle">
            <a:avLst/>
          </a:prstGeom>
          <a:solidFill>
            <a:srgbClr val="EAAA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118872" rtlCol="0" anchor="ctr"/>
          <a:lstStyle/>
          <a:p>
            <a:pPr algn="ctr">
              <a:spcAft>
                <a:spcPts val="300"/>
              </a:spcAft>
            </a:pPr>
            <a:r>
              <a:rPr lang="en-US" sz="800" b="1">
                <a:solidFill>
                  <a:schemeClr val="bg1"/>
                </a:solidFill>
                <a:latin typeface="Univers 45 Light" pitchFamily="2" charset="0"/>
              </a:rPr>
              <a:t>3</a:t>
            </a:r>
          </a:p>
        </p:txBody>
      </p:sp>
    </p:spTree>
    <p:extLst>
      <p:ext uri="{BB962C8B-B14F-4D97-AF65-F5344CB8AC3E}">
        <p14:creationId xmlns:p14="http://schemas.microsoft.com/office/powerpoint/2010/main" val="1710081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74F6FC-3F7F-454F-8006-F24BE600CB64}"/>
              </a:ext>
            </a:extLst>
          </p:cNvPr>
          <p:cNvSpPr>
            <a:spLocks noGrp="1"/>
          </p:cNvSpPr>
          <p:nvPr>
            <p:ph type="title"/>
          </p:nvPr>
        </p:nvSpPr>
        <p:spPr/>
        <p:txBody>
          <a:bodyPr/>
          <a:lstStyle/>
          <a:p>
            <a:r>
              <a:rPr lang="en-US" dirty="0"/>
              <a:t>Illustrative deliverables</a:t>
            </a:r>
          </a:p>
        </p:txBody>
      </p:sp>
      <p:pic>
        <p:nvPicPr>
          <p:cNvPr id="10" name="Picture 9">
            <a:extLst>
              <a:ext uri="{FF2B5EF4-FFF2-40B4-BE49-F238E27FC236}">
                <a16:creationId xmlns:a16="http://schemas.microsoft.com/office/drawing/2014/main" id="{7108524E-47FA-46DF-B0A6-042B3A6C4FAD}"/>
              </a:ext>
            </a:extLst>
          </p:cNvPr>
          <p:cNvPicPr>
            <a:picLocks noChangeAspect="1"/>
          </p:cNvPicPr>
          <p:nvPr/>
        </p:nvPicPr>
        <p:blipFill rotWithShape="1">
          <a:blip r:embed="rId2"/>
          <a:srcRect t="10248"/>
          <a:stretch/>
        </p:blipFill>
        <p:spPr>
          <a:xfrm>
            <a:off x="1212239" y="5172972"/>
            <a:ext cx="2251644" cy="1036841"/>
          </a:xfrm>
          <a:prstGeom prst="rect">
            <a:avLst/>
          </a:prstGeom>
          <a:ln>
            <a:solidFill>
              <a:srgbClr val="00338D"/>
            </a:solidFill>
          </a:ln>
        </p:spPr>
      </p:pic>
      <p:sp>
        <p:nvSpPr>
          <p:cNvPr id="18" name="Pentagon 7">
            <a:extLst>
              <a:ext uri="{FF2B5EF4-FFF2-40B4-BE49-F238E27FC236}">
                <a16:creationId xmlns:a16="http://schemas.microsoft.com/office/drawing/2014/main" id="{A6DD4483-E5A9-4D6A-B529-625727D5D723}"/>
              </a:ext>
            </a:extLst>
          </p:cNvPr>
          <p:cNvSpPr/>
          <p:nvPr/>
        </p:nvSpPr>
        <p:spPr>
          <a:xfrm>
            <a:off x="961880" y="1250158"/>
            <a:ext cx="3205326" cy="347472"/>
          </a:xfrm>
          <a:prstGeom prst="homePlate">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Aft>
                <a:spcPts val="100"/>
              </a:spcAft>
            </a:pPr>
            <a:r>
              <a:rPr lang="en-US" sz="1000" b="1" dirty="0">
                <a:solidFill>
                  <a:schemeClr val="bg1"/>
                </a:solidFill>
              </a:rPr>
              <a:t>Discover (6 weeks)</a:t>
            </a:r>
          </a:p>
        </p:txBody>
      </p:sp>
      <p:sp>
        <p:nvSpPr>
          <p:cNvPr id="20" name="Chevron 10">
            <a:extLst>
              <a:ext uri="{FF2B5EF4-FFF2-40B4-BE49-F238E27FC236}">
                <a16:creationId xmlns:a16="http://schemas.microsoft.com/office/drawing/2014/main" id="{7A99ACDB-FB3C-4CAE-B516-09DFFC84DD64}"/>
              </a:ext>
            </a:extLst>
          </p:cNvPr>
          <p:cNvSpPr/>
          <p:nvPr/>
        </p:nvSpPr>
        <p:spPr>
          <a:xfrm>
            <a:off x="4060142" y="1238202"/>
            <a:ext cx="3831679" cy="371385"/>
          </a:xfrm>
          <a:prstGeom prst="chevron">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Aft>
                <a:spcPts val="100"/>
              </a:spcAft>
            </a:pPr>
            <a:r>
              <a:rPr lang="en-US" sz="1000" b="1" dirty="0">
                <a:solidFill>
                  <a:schemeClr val="bg1"/>
                </a:solidFill>
              </a:rPr>
              <a:t>Design (5 weeks)</a:t>
            </a:r>
          </a:p>
        </p:txBody>
      </p:sp>
      <p:pic>
        <p:nvPicPr>
          <p:cNvPr id="21" name="Picture 20">
            <a:extLst>
              <a:ext uri="{FF2B5EF4-FFF2-40B4-BE49-F238E27FC236}">
                <a16:creationId xmlns:a16="http://schemas.microsoft.com/office/drawing/2014/main" id="{27FC1B9A-2993-4E45-B8C2-5E6AE67E13AC}"/>
              </a:ext>
            </a:extLst>
          </p:cNvPr>
          <p:cNvPicPr>
            <a:picLocks noChangeAspect="1"/>
          </p:cNvPicPr>
          <p:nvPr/>
        </p:nvPicPr>
        <p:blipFill>
          <a:blip r:embed="rId3"/>
          <a:stretch>
            <a:fillRect/>
          </a:stretch>
        </p:blipFill>
        <p:spPr>
          <a:xfrm>
            <a:off x="8176530" y="3610405"/>
            <a:ext cx="2008575" cy="1170287"/>
          </a:xfrm>
          <a:prstGeom prst="rect">
            <a:avLst/>
          </a:prstGeom>
          <a:ln w="3175">
            <a:solidFill>
              <a:srgbClr val="00338D"/>
            </a:solidFill>
          </a:ln>
        </p:spPr>
      </p:pic>
      <p:pic>
        <p:nvPicPr>
          <p:cNvPr id="23" name="Picture 22">
            <a:extLst>
              <a:ext uri="{FF2B5EF4-FFF2-40B4-BE49-F238E27FC236}">
                <a16:creationId xmlns:a16="http://schemas.microsoft.com/office/drawing/2014/main" id="{E8D52A75-28F8-4F2F-BC96-06B21A17E7A5}"/>
              </a:ext>
            </a:extLst>
          </p:cNvPr>
          <p:cNvPicPr>
            <a:picLocks noChangeAspect="1"/>
          </p:cNvPicPr>
          <p:nvPr/>
        </p:nvPicPr>
        <p:blipFill>
          <a:blip r:embed="rId4"/>
          <a:stretch>
            <a:fillRect/>
          </a:stretch>
        </p:blipFill>
        <p:spPr>
          <a:xfrm>
            <a:off x="1281073" y="3574364"/>
            <a:ext cx="2182809" cy="1169452"/>
          </a:xfrm>
          <a:prstGeom prst="rect">
            <a:avLst/>
          </a:prstGeom>
          <a:ln w="3175">
            <a:solidFill>
              <a:srgbClr val="00338D"/>
            </a:solidFill>
          </a:ln>
        </p:spPr>
      </p:pic>
      <p:pic>
        <p:nvPicPr>
          <p:cNvPr id="27" name="Picture 26">
            <a:extLst>
              <a:ext uri="{FF2B5EF4-FFF2-40B4-BE49-F238E27FC236}">
                <a16:creationId xmlns:a16="http://schemas.microsoft.com/office/drawing/2014/main" id="{9A63ECDE-1B12-4226-B0FB-879B1ADB6F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4824" y="2243259"/>
            <a:ext cx="1273515" cy="771657"/>
          </a:xfrm>
          <a:prstGeom prst="rect">
            <a:avLst/>
          </a:prstGeom>
        </p:spPr>
      </p:pic>
      <p:pic>
        <p:nvPicPr>
          <p:cNvPr id="28" name="Picture 27">
            <a:extLst>
              <a:ext uri="{FF2B5EF4-FFF2-40B4-BE49-F238E27FC236}">
                <a16:creationId xmlns:a16="http://schemas.microsoft.com/office/drawing/2014/main" id="{4210209D-8B69-42DF-B9E5-8EC0D5D18E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4353" y="1921020"/>
            <a:ext cx="1513003" cy="872232"/>
          </a:xfrm>
          <a:prstGeom prst="rect">
            <a:avLst/>
          </a:prstGeom>
        </p:spPr>
      </p:pic>
      <p:sp>
        <p:nvSpPr>
          <p:cNvPr id="29" name="TextBox 28">
            <a:extLst>
              <a:ext uri="{FF2B5EF4-FFF2-40B4-BE49-F238E27FC236}">
                <a16:creationId xmlns:a16="http://schemas.microsoft.com/office/drawing/2014/main" id="{095B2658-B55A-4944-B47A-0027CC83FDFF}"/>
              </a:ext>
            </a:extLst>
          </p:cNvPr>
          <p:cNvSpPr txBox="1"/>
          <p:nvPr/>
        </p:nvSpPr>
        <p:spPr>
          <a:xfrm>
            <a:off x="998400" y="1660058"/>
            <a:ext cx="2405200" cy="261610"/>
          </a:xfrm>
          <a:prstGeom prst="rect">
            <a:avLst/>
          </a:prstGeom>
          <a:noFill/>
        </p:spPr>
        <p:txBody>
          <a:bodyPr wrap="square">
            <a:spAutoFit/>
          </a:bodyPr>
          <a:lstStyle/>
          <a:p>
            <a:pPr>
              <a:spcAft>
                <a:spcPts val="100"/>
              </a:spcAft>
              <a:buClr>
                <a:srgbClr val="00338D"/>
              </a:buClr>
            </a:pPr>
            <a:r>
              <a:rPr lang="en-US" sz="1100">
                <a:solidFill>
                  <a:schemeClr val="tx1"/>
                </a:solidFill>
              </a:rPr>
              <a:t>“Voice of Customer” Reporting</a:t>
            </a:r>
          </a:p>
        </p:txBody>
      </p:sp>
      <p:sp>
        <p:nvSpPr>
          <p:cNvPr id="30" name="TextBox 29">
            <a:extLst>
              <a:ext uri="{FF2B5EF4-FFF2-40B4-BE49-F238E27FC236}">
                <a16:creationId xmlns:a16="http://schemas.microsoft.com/office/drawing/2014/main" id="{46E0B3D1-3B0A-40E9-AA8A-ED5B3F2A807B}"/>
              </a:ext>
            </a:extLst>
          </p:cNvPr>
          <p:cNvSpPr txBox="1"/>
          <p:nvPr/>
        </p:nvSpPr>
        <p:spPr>
          <a:xfrm>
            <a:off x="1063125" y="3191794"/>
            <a:ext cx="3077952" cy="261610"/>
          </a:xfrm>
          <a:prstGeom prst="rect">
            <a:avLst/>
          </a:prstGeom>
          <a:noFill/>
        </p:spPr>
        <p:txBody>
          <a:bodyPr wrap="square">
            <a:spAutoFit/>
          </a:bodyPr>
          <a:lstStyle/>
          <a:p>
            <a:pPr>
              <a:spcAft>
                <a:spcPts val="100"/>
              </a:spcAft>
              <a:buClr>
                <a:srgbClr val="00338D"/>
              </a:buClr>
            </a:pPr>
            <a:r>
              <a:rPr lang="en-US" sz="1100">
                <a:solidFill>
                  <a:schemeClr val="tx1"/>
                </a:solidFill>
              </a:rPr>
              <a:t>Current State Operating Model</a:t>
            </a:r>
          </a:p>
        </p:txBody>
      </p:sp>
      <p:sp>
        <p:nvSpPr>
          <p:cNvPr id="31" name="TextBox 30">
            <a:extLst>
              <a:ext uri="{FF2B5EF4-FFF2-40B4-BE49-F238E27FC236}">
                <a16:creationId xmlns:a16="http://schemas.microsoft.com/office/drawing/2014/main" id="{7EEFA8BE-4819-4A1E-82F3-D33934E60B7D}"/>
              </a:ext>
            </a:extLst>
          </p:cNvPr>
          <p:cNvSpPr txBox="1"/>
          <p:nvPr/>
        </p:nvSpPr>
        <p:spPr>
          <a:xfrm>
            <a:off x="961879" y="4906504"/>
            <a:ext cx="3077952" cy="261610"/>
          </a:xfrm>
          <a:prstGeom prst="rect">
            <a:avLst/>
          </a:prstGeom>
          <a:noFill/>
        </p:spPr>
        <p:txBody>
          <a:bodyPr wrap="square">
            <a:spAutoFit/>
          </a:bodyPr>
          <a:lstStyle/>
          <a:p>
            <a:pPr>
              <a:spcAft>
                <a:spcPts val="100"/>
              </a:spcAft>
              <a:buClr>
                <a:srgbClr val="00338D"/>
              </a:buClr>
            </a:pPr>
            <a:r>
              <a:rPr lang="en-US" sz="1100">
                <a:solidFill>
                  <a:schemeClr val="tx1"/>
                </a:solidFill>
              </a:rPr>
              <a:t>Preliminary Current Security Capabilities</a:t>
            </a:r>
          </a:p>
        </p:txBody>
      </p:sp>
      <p:sp>
        <p:nvSpPr>
          <p:cNvPr id="33" name="TextBox 32">
            <a:extLst>
              <a:ext uri="{FF2B5EF4-FFF2-40B4-BE49-F238E27FC236}">
                <a16:creationId xmlns:a16="http://schemas.microsoft.com/office/drawing/2014/main" id="{CF9E3994-8988-4CDE-8A89-7332440B1F81}"/>
              </a:ext>
            </a:extLst>
          </p:cNvPr>
          <p:cNvSpPr txBox="1"/>
          <p:nvPr/>
        </p:nvSpPr>
        <p:spPr>
          <a:xfrm>
            <a:off x="4122638" y="1679330"/>
            <a:ext cx="2884680" cy="261610"/>
          </a:xfrm>
          <a:prstGeom prst="rect">
            <a:avLst/>
          </a:prstGeom>
          <a:noFill/>
        </p:spPr>
        <p:txBody>
          <a:bodyPr wrap="square">
            <a:spAutoFit/>
          </a:bodyPr>
          <a:lstStyle/>
          <a:p>
            <a:pPr>
              <a:spcAft>
                <a:spcPts val="100"/>
              </a:spcAft>
              <a:buClr>
                <a:srgbClr val="00338D"/>
              </a:buClr>
            </a:pPr>
            <a:r>
              <a:rPr lang="en-US" sz="1100">
                <a:solidFill>
                  <a:schemeClr val="tx1"/>
                </a:solidFill>
              </a:rPr>
              <a:t>Target State Operating Model</a:t>
            </a:r>
          </a:p>
        </p:txBody>
      </p:sp>
      <p:sp>
        <p:nvSpPr>
          <p:cNvPr id="35" name="TextBox 34">
            <a:extLst>
              <a:ext uri="{FF2B5EF4-FFF2-40B4-BE49-F238E27FC236}">
                <a16:creationId xmlns:a16="http://schemas.microsoft.com/office/drawing/2014/main" id="{1486F772-8CD5-413F-9E20-906300C3C9DF}"/>
              </a:ext>
            </a:extLst>
          </p:cNvPr>
          <p:cNvSpPr txBox="1"/>
          <p:nvPr/>
        </p:nvSpPr>
        <p:spPr>
          <a:xfrm>
            <a:off x="8107543" y="3234219"/>
            <a:ext cx="2532162" cy="261610"/>
          </a:xfrm>
          <a:prstGeom prst="rect">
            <a:avLst/>
          </a:prstGeom>
          <a:noFill/>
        </p:spPr>
        <p:txBody>
          <a:bodyPr wrap="square">
            <a:spAutoFit/>
          </a:bodyPr>
          <a:lstStyle/>
          <a:p>
            <a:r>
              <a:rPr lang="en-US" sz="1100">
                <a:solidFill>
                  <a:schemeClr val="tx1"/>
                </a:solidFill>
              </a:rPr>
              <a:t>High-Level Governance Model</a:t>
            </a:r>
            <a:endParaRPr lang="en-US" sz="1100"/>
          </a:p>
        </p:txBody>
      </p:sp>
      <p:sp>
        <p:nvSpPr>
          <p:cNvPr id="37" name="TextBox 36">
            <a:extLst>
              <a:ext uri="{FF2B5EF4-FFF2-40B4-BE49-F238E27FC236}">
                <a16:creationId xmlns:a16="http://schemas.microsoft.com/office/drawing/2014/main" id="{3B93B0C6-5A05-4559-AE59-A40489E31446}"/>
              </a:ext>
            </a:extLst>
          </p:cNvPr>
          <p:cNvSpPr txBox="1"/>
          <p:nvPr/>
        </p:nvSpPr>
        <p:spPr>
          <a:xfrm>
            <a:off x="4152617" y="3190381"/>
            <a:ext cx="2406805" cy="261610"/>
          </a:xfrm>
          <a:prstGeom prst="rect">
            <a:avLst/>
          </a:prstGeom>
          <a:noFill/>
        </p:spPr>
        <p:txBody>
          <a:bodyPr wrap="square">
            <a:spAutoFit/>
          </a:bodyPr>
          <a:lstStyle/>
          <a:p>
            <a:r>
              <a:rPr lang="en-US" sz="1100">
                <a:solidFill>
                  <a:schemeClr val="tx1"/>
                </a:solidFill>
              </a:rPr>
              <a:t>Capability Delivery Model</a:t>
            </a:r>
            <a:endParaRPr lang="en-US" sz="1100"/>
          </a:p>
        </p:txBody>
      </p:sp>
      <p:pic>
        <p:nvPicPr>
          <p:cNvPr id="39" name="Picture 38">
            <a:extLst>
              <a:ext uri="{FF2B5EF4-FFF2-40B4-BE49-F238E27FC236}">
                <a16:creationId xmlns:a16="http://schemas.microsoft.com/office/drawing/2014/main" id="{FFEA3619-53E4-413B-99F3-30909E0788F1}"/>
              </a:ext>
            </a:extLst>
          </p:cNvPr>
          <p:cNvPicPr>
            <a:picLocks noChangeAspect="1"/>
          </p:cNvPicPr>
          <p:nvPr/>
        </p:nvPicPr>
        <p:blipFill>
          <a:blip r:embed="rId7"/>
          <a:stretch>
            <a:fillRect/>
          </a:stretch>
        </p:blipFill>
        <p:spPr>
          <a:xfrm>
            <a:off x="4291492" y="3447222"/>
            <a:ext cx="2399125" cy="1365722"/>
          </a:xfrm>
          <a:prstGeom prst="rect">
            <a:avLst/>
          </a:prstGeom>
        </p:spPr>
      </p:pic>
      <p:sp>
        <p:nvSpPr>
          <p:cNvPr id="41" name="TextBox 40">
            <a:extLst>
              <a:ext uri="{FF2B5EF4-FFF2-40B4-BE49-F238E27FC236}">
                <a16:creationId xmlns:a16="http://schemas.microsoft.com/office/drawing/2014/main" id="{53976433-5A6B-4432-B08A-FC9343285F1C}"/>
              </a:ext>
            </a:extLst>
          </p:cNvPr>
          <p:cNvSpPr txBox="1"/>
          <p:nvPr/>
        </p:nvSpPr>
        <p:spPr>
          <a:xfrm>
            <a:off x="8050925" y="1670801"/>
            <a:ext cx="3408845" cy="261610"/>
          </a:xfrm>
          <a:prstGeom prst="rect">
            <a:avLst/>
          </a:prstGeom>
          <a:noFill/>
        </p:spPr>
        <p:txBody>
          <a:bodyPr wrap="square">
            <a:spAutoFit/>
          </a:bodyPr>
          <a:lstStyle/>
          <a:p>
            <a:pPr>
              <a:spcAft>
                <a:spcPts val="100"/>
              </a:spcAft>
              <a:buClr>
                <a:srgbClr val="00338D"/>
              </a:buClr>
            </a:pPr>
            <a:r>
              <a:rPr lang="en-US" sz="1100">
                <a:solidFill>
                  <a:schemeClr val="tx1"/>
                </a:solidFill>
              </a:rPr>
              <a:t>Interaction Model through Prioritized Use Cases</a:t>
            </a:r>
          </a:p>
        </p:txBody>
      </p:sp>
      <p:pic>
        <p:nvPicPr>
          <p:cNvPr id="47" name="Picture 46">
            <a:extLst>
              <a:ext uri="{FF2B5EF4-FFF2-40B4-BE49-F238E27FC236}">
                <a16:creationId xmlns:a16="http://schemas.microsoft.com/office/drawing/2014/main" id="{4837B040-BAD5-4A95-B85A-2197E4616E39}"/>
              </a:ext>
            </a:extLst>
          </p:cNvPr>
          <p:cNvPicPr>
            <a:picLocks noChangeAspect="1"/>
          </p:cNvPicPr>
          <p:nvPr/>
        </p:nvPicPr>
        <p:blipFill>
          <a:blip r:embed="rId8"/>
          <a:stretch>
            <a:fillRect/>
          </a:stretch>
        </p:blipFill>
        <p:spPr>
          <a:xfrm>
            <a:off x="8176529" y="1975643"/>
            <a:ext cx="1829121" cy="1020020"/>
          </a:xfrm>
          <a:prstGeom prst="rect">
            <a:avLst/>
          </a:prstGeom>
        </p:spPr>
      </p:pic>
      <p:pic>
        <p:nvPicPr>
          <p:cNvPr id="2" name="Picture 1">
            <a:extLst>
              <a:ext uri="{FF2B5EF4-FFF2-40B4-BE49-F238E27FC236}">
                <a16:creationId xmlns:a16="http://schemas.microsoft.com/office/drawing/2014/main" id="{1CD3B8AF-C5AB-886A-B991-81D91BF99C07}"/>
              </a:ext>
            </a:extLst>
          </p:cNvPr>
          <p:cNvPicPr>
            <a:picLocks noChangeAspect="1"/>
          </p:cNvPicPr>
          <p:nvPr/>
        </p:nvPicPr>
        <p:blipFill>
          <a:blip r:embed="rId9"/>
          <a:stretch>
            <a:fillRect/>
          </a:stretch>
        </p:blipFill>
        <p:spPr>
          <a:xfrm>
            <a:off x="4157913" y="5168929"/>
            <a:ext cx="2341697" cy="1031377"/>
          </a:xfrm>
          <a:prstGeom prst="rect">
            <a:avLst/>
          </a:prstGeom>
          <a:ln w="3175">
            <a:solidFill>
              <a:srgbClr val="00338D"/>
            </a:solidFill>
          </a:ln>
        </p:spPr>
      </p:pic>
      <p:sp>
        <p:nvSpPr>
          <p:cNvPr id="3" name="TextBox 2">
            <a:extLst>
              <a:ext uri="{FF2B5EF4-FFF2-40B4-BE49-F238E27FC236}">
                <a16:creationId xmlns:a16="http://schemas.microsoft.com/office/drawing/2014/main" id="{49C4F4C8-37C5-B3FA-3F8C-FC05368F096A}"/>
              </a:ext>
            </a:extLst>
          </p:cNvPr>
          <p:cNvSpPr txBox="1"/>
          <p:nvPr/>
        </p:nvSpPr>
        <p:spPr>
          <a:xfrm>
            <a:off x="4167205" y="4889660"/>
            <a:ext cx="2490336" cy="2616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tx1"/>
                </a:solidFill>
              </a:rPr>
              <a:t>Cyber Security Roadmap</a:t>
            </a:r>
            <a:endParaRPr lang="en-US" sz="1100"/>
          </a:p>
        </p:txBody>
      </p:sp>
      <p:pic>
        <p:nvPicPr>
          <p:cNvPr id="4" name="Picture 5" descr="Text&#10;&#10;Description automatically generated">
            <a:extLst>
              <a:ext uri="{FF2B5EF4-FFF2-40B4-BE49-F238E27FC236}">
                <a16:creationId xmlns:a16="http://schemas.microsoft.com/office/drawing/2014/main" id="{1C9159D1-CC94-2DC4-3D3B-349E9CCF5E23}"/>
              </a:ext>
            </a:extLst>
          </p:cNvPr>
          <p:cNvPicPr>
            <a:picLocks noChangeAspect="1"/>
          </p:cNvPicPr>
          <p:nvPr/>
        </p:nvPicPr>
        <p:blipFill>
          <a:blip r:embed="rId10"/>
          <a:stretch>
            <a:fillRect/>
          </a:stretch>
        </p:blipFill>
        <p:spPr>
          <a:xfrm>
            <a:off x="8263054" y="5166615"/>
            <a:ext cx="1371600" cy="1161819"/>
          </a:xfrm>
          <a:prstGeom prst="rect">
            <a:avLst/>
          </a:prstGeom>
        </p:spPr>
      </p:pic>
      <p:sp>
        <p:nvSpPr>
          <p:cNvPr id="6" name="TextBox 1">
            <a:extLst>
              <a:ext uri="{FF2B5EF4-FFF2-40B4-BE49-F238E27FC236}">
                <a16:creationId xmlns:a16="http://schemas.microsoft.com/office/drawing/2014/main" id="{C1B6E440-469F-1C01-F56B-8C0CACF25B15}"/>
              </a:ext>
            </a:extLst>
          </p:cNvPr>
          <p:cNvSpPr txBox="1"/>
          <p:nvPr/>
        </p:nvSpPr>
        <p:spPr>
          <a:xfrm>
            <a:off x="8174919" y="4881951"/>
            <a:ext cx="2490336" cy="2616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100"/>
              </a:spcAft>
              <a:buClr>
                <a:srgbClr val="00338D"/>
              </a:buClr>
            </a:pPr>
            <a:r>
              <a:rPr lang="en-US" sz="1100">
                <a:solidFill>
                  <a:schemeClr val="tx1"/>
                </a:solidFill>
              </a:rPr>
              <a:t>Executive Summary Report</a:t>
            </a:r>
          </a:p>
        </p:txBody>
      </p:sp>
      <p:pic>
        <p:nvPicPr>
          <p:cNvPr id="26" name="Picture 25">
            <a:extLst>
              <a:ext uri="{FF2B5EF4-FFF2-40B4-BE49-F238E27FC236}">
                <a16:creationId xmlns:a16="http://schemas.microsoft.com/office/drawing/2014/main" id="{5E0422A2-658E-43F3-848B-E5FF944B7F6D}"/>
              </a:ext>
            </a:extLst>
          </p:cNvPr>
          <p:cNvPicPr>
            <a:picLocks noChangeAspect="1"/>
          </p:cNvPicPr>
          <p:nvPr/>
        </p:nvPicPr>
        <p:blipFill>
          <a:blip r:embed="rId11"/>
          <a:stretch>
            <a:fillRect/>
          </a:stretch>
        </p:blipFill>
        <p:spPr>
          <a:xfrm>
            <a:off x="4100954" y="1985618"/>
            <a:ext cx="1582099" cy="877617"/>
          </a:xfrm>
          <a:prstGeom prst="rect">
            <a:avLst/>
          </a:prstGeom>
        </p:spPr>
      </p:pic>
      <p:pic>
        <p:nvPicPr>
          <p:cNvPr id="34" name="Picture 33">
            <a:extLst>
              <a:ext uri="{FF2B5EF4-FFF2-40B4-BE49-F238E27FC236}">
                <a16:creationId xmlns:a16="http://schemas.microsoft.com/office/drawing/2014/main" id="{25AAFA2B-F669-47C4-9DEC-78820E05B462}"/>
              </a:ext>
            </a:extLst>
          </p:cNvPr>
          <p:cNvPicPr>
            <a:picLocks noChangeAspect="1"/>
          </p:cNvPicPr>
          <p:nvPr/>
        </p:nvPicPr>
        <p:blipFill>
          <a:blip r:embed="rId12"/>
          <a:stretch>
            <a:fillRect/>
          </a:stretch>
        </p:blipFill>
        <p:spPr>
          <a:xfrm>
            <a:off x="4504350" y="2331944"/>
            <a:ext cx="1492180" cy="792888"/>
          </a:xfrm>
          <a:prstGeom prst="rect">
            <a:avLst/>
          </a:prstGeom>
        </p:spPr>
      </p:pic>
      <p:pic>
        <p:nvPicPr>
          <p:cNvPr id="38" name="Picture 37">
            <a:extLst>
              <a:ext uri="{FF2B5EF4-FFF2-40B4-BE49-F238E27FC236}">
                <a16:creationId xmlns:a16="http://schemas.microsoft.com/office/drawing/2014/main" id="{0A6DF6B1-CB57-4C51-8407-F85F94B8430C}"/>
              </a:ext>
            </a:extLst>
          </p:cNvPr>
          <p:cNvPicPr>
            <a:picLocks noChangeAspect="1"/>
          </p:cNvPicPr>
          <p:nvPr/>
        </p:nvPicPr>
        <p:blipFill>
          <a:blip r:embed="rId13"/>
          <a:stretch>
            <a:fillRect/>
          </a:stretch>
        </p:blipFill>
        <p:spPr>
          <a:xfrm>
            <a:off x="5955863" y="1912846"/>
            <a:ext cx="1593713" cy="944637"/>
          </a:xfrm>
          <a:prstGeom prst="rect">
            <a:avLst/>
          </a:prstGeom>
        </p:spPr>
      </p:pic>
      <p:sp>
        <p:nvSpPr>
          <p:cNvPr id="45" name="Chevron 9">
            <a:extLst>
              <a:ext uri="{FF2B5EF4-FFF2-40B4-BE49-F238E27FC236}">
                <a16:creationId xmlns:a16="http://schemas.microsoft.com/office/drawing/2014/main" id="{557A975E-56D4-4423-A3DB-0BD72CC587EF}"/>
              </a:ext>
            </a:extLst>
          </p:cNvPr>
          <p:cNvSpPr/>
          <p:nvPr/>
        </p:nvSpPr>
        <p:spPr>
          <a:xfrm>
            <a:off x="7784757" y="1238202"/>
            <a:ext cx="3408844" cy="371385"/>
          </a:xfrm>
          <a:prstGeom prst="chevron">
            <a:avLst/>
          </a:prstGeom>
          <a:solidFill>
            <a:srgbClr val="470A68"/>
          </a:solidFill>
          <a:ln w="635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Aft>
                <a:spcPts val="100"/>
              </a:spcAft>
            </a:pPr>
            <a:r>
              <a:rPr lang="en-US" sz="1000" b="1" dirty="0">
                <a:solidFill>
                  <a:schemeClr val="bg1"/>
                </a:solidFill>
              </a:rPr>
              <a:t>Report and Socialize (4 weeks)</a:t>
            </a:r>
          </a:p>
        </p:txBody>
      </p:sp>
    </p:spTree>
    <p:extLst>
      <p:ext uri="{BB962C8B-B14F-4D97-AF65-F5344CB8AC3E}">
        <p14:creationId xmlns:p14="http://schemas.microsoft.com/office/powerpoint/2010/main" val="1893278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143-E972-4189-8F5B-1A3AB8E5C55E}"/>
              </a:ext>
            </a:extLst>
          </p:cNvPr>
          <p:cNvSpPr>
            <a:spLocks noGrp="1"/>
          </p:cNvSpPr>
          <p:nvPr>
            <p:ph type="ctrTitle"/>
          </p:nvPr>
        </p:nvSpPr>
        <p:spPr/>
        <p:txBody>
          <a:bodyPr/>
          <a:lstStyle/>
          <a:p>
            <a:r>
              <a:rPr lang="en-US" dirty="0"/>
              <a:t>Team and pricing</a:t>
            </a:r>
          </a:p>
        </p:txBody>
      </p:sp>
    </p:spTree>
    <p:extLst>
      <p:ext uri="{BB962C8B-B14F-4D97-AF65-F5344CB8AC3E}">
        <p14:creationId xmlns:p14="http://schemas.microsoft.com/office/powerpoint/2010/main" val="2574110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732224"/>
          </a:xfrm>
        </p:spPr>
        <p:txBody>
          <a:bodyPr/>
          <a:lstStyle/>
          <a:p>
            <a:r>
              <a:rPr lang="en-US" sz="1200"/>
              <a:t>KPMG’s team is committed to Cigna’s success. We recognize that Cigna is executing a complex, multi-year org transformation – this requires a broad set of expertise. KPMG brings a team that collectively has the relevant specializations aligned with Cigna’s business vision.</a:t>
            </a:r>
          </a:p>
        </p:txBody>
      </p:sp>
      <p:sp>
        <p:nvSpPr>
          <p:cNvPr id="6" name="Title 5"/>
          <p:cNvSpPr>
            <a:spLocks noGrp="1"/>
          </p:cNvSpPr>
          <p:nvPr>
            <p:ph type="title"/>
          </p:nvPr>
        </p:nvSpPr>
        <p:spPr/>
        <p:txBody>
          <a:bodyPr/>
          <a:lstStyle/>
          <a:p>
            <a:r>
              <a:rPr lang="en-US"/>
              <a:t>KPMG’s team brings the business and technology expertise needed to ensure success</a:t>
            </a:r>
          </a:p>
        </p:txBody>
      </p:sp>
      <p:sp>
        <p:nvSpPr>
          <p:cNvPr id="29" name="Rectangle 28">
            <a:extLst>
              <a:ext uri="{FF2B5EF4-FFF2-40B4-BE49-F238E27FC236}">
                <a16:creationId xmlns:a16="http://schemas.microsoft.com/office/drawing/2014/main" id="{57488110-D4C4-45C6-A191-37B3859DFE2D}"/>
              </a:ext>
            </a:extLst>
          </p:cNvPr>
          <p:cNvSpPr/>
          <p:nvPr/>
        </p:nvSpPr>
        <p:spPr>
          <a:xfrm>
            <a:off x="998400" y="1853779"/>
            <a:ext cx="10195560" cy="26168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a:ea typeface="+mn-ea"/>
                <a:cs typeface="+mn-cs"/>
              </a:rPr>
              <a:t>KPMG Delivery Team</a:t>
            </a:r>
          </a:p>
        </p:txBody>
      </p:sp>
      <p:sp>
        <p:nvSpPr>
          <p:cNvPr id="31" name="Rectangle 30">
            <a:extLst>
              <a:ext uri="{FF2B5EF4-FFF2-40B4-BE49-F238E27FC236}">
                <a16:creationId xmlns:a16="http://schemas.microsoft.com/office/drawing/2014/main" id="{F1EBEBB2-350A-4DC1-8EE8-C3AB128E98B0}"/>
              </a:ext>
            </a:extLst>
          </p:cNvPr>
          <p:cNvSpPr/>
          <p:nvPr/>
        </p:nvSpPr>
        <p:spPr>
          <a:xfrm>
            <a:off x="998400" y="2165301"/>
            <a:ext cx="3324896" cy="1812721"/>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731520" rIns="54610" bIns="5461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Chetan will be accountable for successful delivery of the engagement. He is the KPMG Solution Leader for Cyber Target Operating Models (design and implementation). He brings proven credentials in executing large scale transformation projects with significant impact on residual cyber risk and business value. </a:t>
            </a:r>
          </a:p>
        </p:txBody>
      </p:sp>
      <p:sp>
        <p:nvSpPr>
          <p:cNvPr id="32" name="Rectangle 31">
            <a:extLst>
              <a:ext uri="{FF2B5EF4-FFF2-40B4-BE49-F238E27FC236}">
                <a16:creationId xmlns:a16="http://schemas.microsoft.com/office/drawing/2014/main" id="{F1EBEBB2-350A-4DC1-8EE8-C3AB128E98B0}"/>
              </a:ext>
            </a:extLst>
          </p:cNvPr>
          <p:cNvSpPr/>
          <p:nvPr/>
        </p:nvSpPr>
        <p:spPr>
          <a:xfrm>
            <a:off x="995635" y="4090247"/>
            <a:ext cx="3324896" cy="1890282"/>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731520" rIns="54610" bIns="5461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Anurag has over 18 years of experience in information security, risk management, compliance, privacy and identity and access management domains and uses his experience to lead large scale cyber transformation efforts. He will bring that to guide the delivery team for Cigna</a:t>
            </a:r>
          </a:p>
        </p:txBody>
      </p:sp>
      <p:sp>
        <p:nvSpPr>
          <p:cNvPr id="36" name="Rectangle 35">
            <a:extLst>
              <a:ext uri="{FF2B5EF4-FFF2-40B4-BE49-F238E27FC236}">
                <a16:creationId xmlns:a16="http://schemas.microsoft.com/office/drawing/2014/main" id="{F1EBEBB2-350A-4DC1-8EE8-C3AB128E98B0}"/>
              </a:ext>
            </a:extLst>
          </p:cNvPr>
          <p:cNvSpPr/>
          <p:nvPr/>
        </p:nvSpPr>
        <p:spPr>
          <a:xfrm>
            <a:off x="7761728" y="4081567"/>
            <a:ext cx="3324896" cy="1898962"/>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731520" rIns="54610" bIns="54610" rtlCol="0" anchor="t" anchorCtr="0"/>
          <a:lstStyle/>
          <a:p>
            <a:pPr>
              <a:defRPr/>
            </a:pPr>
            <a:r>
              <a:rPr lang="en-US" sz="800" dirty="0">
                <a:solidFill>
                  <a:srgbClr val="000000"/>
                </a:solidFill>
                <a:latin typeface="Arial"/>
              </a:rPr>
              <a:t>Rachida</a:t>
            </a:r>
            <a:r>
              <a:rPr kumimoji="0" lang="en-US" sz="800" b="0" i="0" u="none" strike="noStrike" kern="1200" cap="none" spc="0" normalizeH="0" baseline="0" noProof="0" dirty="0">
                <a:ln>
                  <a:noFill/>
                </a:ln>
                <a:solidFill>
                  <a:srgbClr val="000000"/>
                </a:solidFill>
                <a:effectLst/>
                <a:uLnTx/>
                <a:uFillTx/>
                <a:latin typeface="Arial"/>
                <a:ea typeface="+mn-ea"/>
                <a:cs typeface="+mn-cs"/>
              </a:rPr>
              <a:t> will </a:t>
            </a:r>
            <a:r>
              <a:rPr lang="en-US" sz="800" dirty="0">
                <a:solidFill>
                  <a:srgbClr val="000000"/>
                </a:solidFill>
                <a:latin typeface="Arial"/>
              </a:rPr>
              <a:t>perform</a:t>
            </a:r>
            <a:r>
              <a:rPr kumimoji="0" lang="en-US" sz="800" b="0" i="0" u="none" strike="noStrike" kern="1200" cap="none" spc="0" normalizeH="0" baseline="0" noProof="0" dirty="0">
                <a:ln>
                  <a:noFill/>
                </a:ln>
                <a:solidFill>
                  <a:srgbClr val="000000"/>
                </a:solidFill>
                <a:effectLst/>
                <a:uLnTx/>
                <a:uFillTx/>
                <a:latin typeface="Arial"/>
                <a:ea typeface="+mn-ea"/>
                <a:cs typeface="+mn-cs"/>
              </a:rPr>
              <a:t> day-to-day delivery of all elements of the engagement. </a:t>
            </a:r>
            <a:r>
              <a:rPr lang="en-US" sz="800" dirty="0">
                <a:solidFill>
                  <a:srgbClr val="000000"/>
                </a:solidFill>
                <a:ea typeface="+mn-lt"/>
                <a:cs typeface="+mn-lt"/>
              </a:rPr>
              <a:t>Rachida</a:t>
            </a:r>
            <a:r>
              <a:rPr lang="en-US" sz="800" dirty="0">
                <a:solidFill>
                  <a:srgbClr val="000000"/>
                </a:solidFill>
                <a:latin typeface="Arial"/>
              </a:rPr>
              <a:t> has experience supporting and coordinating IT advisory engagements, with a focus on compliance monitoring. Her responsibilities included analyzing current governance model against its current capabilities to develop appropriate security measures to strengthen the IT state of the enterprise. </a:t>
            </a:r>
            <a:endParaRPr lang="en-US" sz="800" b="0" i="0" u="none" strike="noStrike" kern="1200" cap="none" spc="0" normalizeH="0" baseline="0" noProof="0" dirty="0">
              <a:ln>
                <a:noFill/>
              </a:ln>
              <a:effectLst/>
              <a:uLnTx/>
              <a:uFillTx/>
              <a:ea typeface="+mn-lt"/>
              <a:cs typeface="+mn-lt"/>
            </a:endParaRPr>
          </a:p>
        </p:txBody>
      </p:sp>
      <p:sp>
        <p:nvSpPr>
          <p:cNvPr id="40" name="Rectangle 39">
            <a:extLst>
              <a:ext uri="{FF2B5EF4-FFF2-40B4-BE49-F238E27FC236}">
                <a16:creationId xmlns:a16="http://schemas.microsoft.com/office/drawing/2014/main" id="{F1EBEBB2-350A-4DC1-8EE8-C3AB128E98B0}"/>
              </a:ext>
            </a:extLst>
          </p:cNvPr>
          <p:cNvSpPr/>
          <p:nvPr/>
        </p:nvSpPr>
        <p:spPr>
          <a:xfrm>
            <a:off x="4391472" y="2190421"/>
            <a:ext cx="3324896" cy="1787602"/>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731520" rIns="54610" bIns="54610" rtlCol="0" anchor="t" anchorCtr="0"/>
          <a:lstStyle/>
          <a:p>
            <a:pPr>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Shashanko</a:t>
            </a:r>
            <a:r>
              <a:rPr lang="en-US" sz="800" dirty="0">
                <a:solidFill>
                  <a:srgbClr val="000000"/>
                </a:solidFill>
                <a:latin typeface="Arial"/>
              </a:rPr>
              <a:t> </a:t>
            </a:r>
            <a:r>
              <a:rPr kumimoji="0" lang="en-US" sz="800" b="0" i="0" u="none" strike="noStrike" kern="1200" cap="none" spc="0" normalizeH="0" baseline="0" noProof="0" dirty="0">
                <a:ln>
                  <a:noFill/>
                </a:ln>
                <a:solidFill>
                  <a:srgbClr val="000000"/>
                </a:solidFill>
                <a:effectLst/>
                <a:uLnTx/>
                <a:uFillTx/>
                <a:latin typeface="Arial"/>
                <a:ea typeface="+mn-ea"/>
                <a:cs typeface="+mn-cs"/>
              </a:rPr>
              <a:t>brings his years of experience in Strategy and Governance, specializing in cyber risk management, program design and operational strategies. Shashanko will design and lead the engagement.</a:t>
            </a:r>
          </a:p>
        </p:txBody>
      </p:sp>
      <p:sp>
        <p:nvSpPr>
          <p:cNvPr id="42" name="Rectangle 41">
            <a:extLst>
              <a:ext uri="{FF2B5EF4-FFF2-40B4-BE49-F238E27FC236}">
                <a16:creationId xmlns:a16="http://schemas.microsoft.com/office/drawing/2014/main" id="{581E13C6-04B0-451F-8303-F79DEB5557EF}"/>
              </a:ext>
            </a:extLst>
          </p:cNvPr>
          <p:cNvSpPr/>
          <p:nvPr/>
        </p:nvSpPr>
        <p:spPr>
          <a:xfrm>
            <a:off x="1690773" y="2318046"/>
            <a:ext cx="2632523" cy="30264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solidFill>
                  <a:srgbClr val="00338D"/>
                </a:solidFill>
                <a:effectLst/>
                <a:uLnTx/>
                <a:uFillTx/>
                <a:latin typeface="Arial"/>
                <a:ea typeface="+mn-ea"/>
                <a:cs typeface="+mn-cs"/>
              </a:rPr>
              <a:t>Chetan Gavankar</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a:ea typeface="+mn-ea"/>
                <a:cs typeface="+mn-cs"/>
              </a:rPr>
              <a:t>Cyber Target Operating Model Professional</a:t>
            </a:r>
          </a:p>
        </p:txBody>
      </p:sp>
      <p:sp>
        <p:nvSpPr>
          <p:cNvPr id="46" name="Rectangle 45">
            <a:extLst>
              <a:ext uri="{FF2B5EF4-FFF2-40B4-BE49-F238E27FC236}">
                <a16:creationId xmlns:a16="http://schemas.microsoft.com/office/drawing/2014/main" id="{581E13C6-04B0-451F-8303-F79DEB5557EF}"/>
              </a:ext>
            </a:extLst>
          </p:cNvPr>
          <p:cNvSpPr/>
          <p:nvPr/>
        </p:nvSpPr>
        <p:spPr>
          <a:xfrm>
            <a:off x="1688008" y="4242992"/>
            <a:ext cx="2632523" cy="302647"/>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solidFill>
                  <a:srgbClr val="00338D"/>
                </a:solidFill>
                <a:effectLst/>
                <a:uLnTx/>
                <a:uFillTx/>
                <a:latin typeface="Arial"/>
                <a:ea typeface="+mn-ea"/>
                <a:cs typeface="+mn-cs"/>
              </a:rPr>
              <a:t>Anurag Rai</a:t>
            </a:r>
          </a:p>
          <a:p>
            <a:pPr>
              <a:spcAft>
                <a:spcPts val="200"/>
              </a:spcAft>
              <a:defRPr/>
            </a:pPr>
            <a:r>
              <a:rPr lang="en-US" sz="900" b="1" dirty="0">
                <a:solidFill>
                  <a:srgbClr val="000000"/>
                </a:solidFill>
                <a:latin typeface="Arial"/>
                <a:cs typeface="Arial"/>
              </a:rPr>
              <a:t>Cyber Lead Partner</a:t>
            </a:r>
            <a:endParaRPr lang="en-US" sz="900" b="1" i="0" u="none" strike="noStrike" kern="1200" cap="none" spc="0" normalizeH="0" baseline="0" noProof="0" dirty="0">
              <a:ln>
                <a:noFill/>
              </a:ln>
              <a:solidFill>
                <a:srgbClr val="000000"/>
              </a:solidFill>
              <a:effectLst/>
              <a:uLnTx/>
              <a:uFillTx/>
              <a:latin typeface="Arial"/>
              <a:cs typeface="Arial"/>
            </a:endParaRPr>
          </a:p>
        </p:txBody>
      </p:sp>
      <p:sp>
        <p:nvSpPr>
          <p:cNvPr id="54" name="Rectangle 53">
            <a:extLst>
              <a:ext uri="{FF2B5EF4-FFF2-40B4-BE49-F238E27FC236}">
                <a16:creationId xmlns:a16="http://schemas.microsoft.com/office/drawing/2014/main" id="{581E13C6-04B0-451F-8303-F79DEB5557EF}"/>
              </a:ext>
            </a:extLst>
          </p:cNvPr>
          <p:cNvSpPr/>
          <p:nvPr/>
        </p:nvSpPr>
        <p:spPr>
          <a:xfrm>
            <a:off x="8423513" y="4263703"/>
            <a:ext cx="2632523" cy="302647"/>
          </a:xfrm>
          <a:prstGeom prst="rect">
            <a:avLst/>
          </a:prstGeom>
        </p:spPr>
        <p:txBody>
          <a:bodyPr wrap="square" lIns="0" tIns="0" rIns="0" bIns="0" anchor="t">
            <a:spAutoFit/>
          </a:bodyPr>
          <a:lstStyle/>
          <a:p>
            <a:pPr>
              <a:spcAft>
                <a:spcPts val="200"/>
              </a:spcAft>
              <a:defRPr/>
            </a:pPr>
            <a:r>
              <a:rPr lang="en-US" sz="900" b="1" dirty="0">
                <a:solidFill>
                  <a:srgbClr val="00338D"/>
                </a:solidFill>
                <a:latin typeface="Arial"/>
              </a:rPr>
              <a:t>Rachida Kankpe-Kombath</a:t>
            </a:r>
            <a:r>
              <a:rPr lang="en-US" sz="900" dirty="0">
                <a:ea typeface="+mn-lt"/>
                <a:cs typeface="+mn-lt"/>
              </a:rPr>
              <a:t> </a:t>
            </a:r>
            <a:endParaRPr lang="en-US" dirty="0">
              <a:ea typeface="+mn-ea"/>
              <a:cs typeface="+mn-cs"/>
            </a:endParaRPr>
          </a:p>
          <a:p>
            <a:pPr>
              <a:spcAft>
                <a:spcPts val="200"/>
              </a:spcAft>
              <a:defRPr/>
            </a:pPr>
            <a:r>
              <a:rPr kumimoji="0" lang="en-US" sz="900" b="1" i="0" u="none" strike="noStrike" kern="1200" cap="none" spc="0" normalizeH="0" baseline="0" noProof="0" dirty="0">
                <a:ln>
                  <a:noFill/>
                </a:ln>
                <a:solidFill>
                  <a:srgbClr val="000000"/>
                </a:solidFill>
                <a:effectLst/>
                <a:uLnTx/>
                <a:uFillTx/>
                <a:latin typeface="Arial"/>
                <a:ea typeface="+mn-ea"/>
                <a:cs typeface="+mn-cs"/>
              </a:rPr>
              <a:t>Engagement Delivery </a:t>
            </a:r>
            <a:r>
              <a:rPr lang="en-US" sz="900" b="1" dirty="0">
                <a:solidFill>
                  <a:srgbClr val="000000"/>
                </a:solidFill>
                <a:latin typeface="Arial"/>
              </a:rPr>
              <a:t>Team member</a:t>
            </a:r>
            <a:endParaRPr lang="en-US" sz="900" b="1" i="0" u="none" strike="noStrike" kern="1200" cap="none" spc="0" normalizeH="0" baseline="0" noProof="0" dirty="0">
              <a:ln>
                <a:noFill/>
              </a:ln>
              <a:solidFill>
                <a:srgbClr val="000000"/>
              </a:solidFill>
              <a:effectLst/>
              <a:uLnTx/>
              <a:uFillTx/>
              <a:latin typeface="Arial"/>
              <a:cs typeface="Arial"/>
            </a:endParaRPr>
          </a:p>
        </p:txBody>
      </p:sp>
      <p:sp>
        <p:nvSpPr>
          <p:cNvPr id="60" name="Rectangle 59">
            <a:extLst>
              <a:ext uri="{FF2B5EF4-FFF2-40B4-BE49-F238E27FC236}">
                <a16:creationId xmlns:a16="http://schemas.microsoft.com/office/drawing/2014/main" id="{581E13C6-04B0-451F-8303-F79DEB5557EF}"/>
              </a:ext>
            </a:extLst>
          </p:cNvPr>
          <p:cNvSpPr/>
          <p:nvPr/>
        </p:nvSpPr>
        <p:spPr>
          <a:xfrm>
            <a:off x="5083845" y="2353740"/>
            <a:ext cx="2632523" cy="30264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solidFill>
                  <a:srgbClr val="00338D"/>
                </a:solidFill>
                <a:effectLst/>
                <a:uLnTx/>
                <a:uFillTx/>
                <a:latin typeface="Arial"/>
                <a:ea typeface="+mn-ea"/>
                <a:cs typeface="+mn-cs"/>
              </a:rPr>
              <a:t>Shashanko Roy</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Engagement Delivery Co-Lead</a:t>
            </a:r>
          </a:p>
        </p:txBody>
      </p:sp>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760" y="2207227"/>
            <a:ext cx="576072" cy="640080"/>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rcRect/>
          <a:stretch/>
        </p:blipFill>
        <p:spPr>
          <a:xfrm>
            <a:off x="4478911" y="2242921"/>
            <a:ext cx="491913" cy="640080"/>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rcRect/>
          <a:stretch/>
        </p:blipFill>
        <p:spPr>
          <a:xfrm>
            <a:off x="1040995" y="4133858"/>
            <a:ext cx="576072" cy="636710"/>
          </a:xfrm>
          <a:prstGeom prst="rect">
            <a:avLst/>
          </a:prstGeom>
        </p:spPr>
      </p:pic>
      <p:sp>
        <p:nvSpPr>
          <p:cNvPr id="41" name="Rectangle 40">
            <a:extLst>
              <a:ext uri="{FF2B5EF4-FFF2-40B4-BE49-F238E27FC236}">
                <a16:creationId xmlns:a16="http://schemas.microsoft.com/office/drawing/2014/main" id="{4A67313E-1C1E-497B-B9D3-EBECF9C0C895}"/>
              </a:ext>
            </a:extLst>
          </p:cNvPr>
          <p:cNvSpPr/>
          <p:nvPr/>
        </p:nvSpPr>
        <p:spPr>
          <a:xfrm>
            <a:off x="7752849" y="2185487"/>
            <a:ext cx="3324896" cy="1792535"/>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731520" rIns="54610" bIns="5461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Patrick will bring their 8 years of experience across the entire cyber security portfolio across multiple industries with a specialty in implementation and execution of large cyber based products.</a:t>
            </a:r>
          </a:p>
        </p:txBody>
      </p:sp>
      <p:sp>
        <p:nvSpPr>
          <p:cNvPr id="47" name="Rectangle 46">
            <a:extLst>
              <a:ext uri="{FF2B5EF4-FFF2-40B4-BE49-F238E27FC236}">
                <a16:creationId xmlns:a16="http://schemas.microsoft.com/office/drawing/2014/main" id="{52667D73-3245-4A0D-BC6B-F3C893DFCD04}"/>
              </a:ext>
            </a:extLst>
          </p:cNvPr>
          <p:cNvSpPr/>
          <p:nvPr/>
        </p:nvSpPr>
        <p:spPr>
          <a:xfrm>
            <a:off x="8445222" y="2318046"/>
            <a:ext cx="2632523" cy="44114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solidFill>
                  <a:srgbClr val="00338D"/>
                </a:solidFill>
                <a:effectLst/>
                <a:uLnTx/>
                <a:uFillTx/>
                <a:latin typeface="Arial"/>
                <a:ea typeface="+mn-ea"/>
                <a:cs typeface="+mn-cs"/>
              </a:rPr>
              <a:t>Patrick Lloyd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Cyber Security Strategy and Governance Manager</a:t>
            </a:r>
          </a:p>
        </p:txBody>
      </p:sp>
      <p:pic>
        <p:nvPicPr>
          <p:cNvPr id="3074" name="Picture 2">
            <a:extLst>
              <a:ext uri="{FF2B5EF4-FFF2-40B4-BE49-F238E27FC236}">
                <a16:creationId xmlns:a16="http://schemas.microsoft.com/office/drawing/2014/main" id="{6B449A89-6364-436A-A850-C2FBDE458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334" r="6334"/>
          <a:stretch/>
        </p:blipFill>
        <p:spPr bwMode="auto">
          <a:xfrm>
            <a:off x="7798209" y="2216381"/>
            <a:ext cx="576072" cy="60944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D183799E-8544-4410-950F-1ACBB1285FFF}"/>
              </a:ext>
            </a:extLst>
          </p:cNvPr>
          <p:cNvSpPr/>
          <p:nvPr/>
        </p:nvSpPr>
        <p:spPr>
          <a:xfrm>
            <a:off x="4391472" y="4081567"/>
            <a:ext cx="3324896" cy="1898962"/>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731520" rIns="54610" bIns="54610" rtlCol="0" anchor="t" anchorCtr="0"/>
          <a:lstStyle/>
          <a:p>
            <a:r>
              <a:rPr lang="en-US" sz="800">
                <a:solidFill>
                  <a:schemeClr val="tx1"/>
                </a:solidFill>
              </a:rPr>
              <a:t>Karolina will lead the cyber roadmap delivery, coordinating and driving all aspects of cyber requirements implementation. She brings significant experience in supporting organizations with mapping of cybersecurity strategy with aligned initiatives and programs.</a:t>
            </a:r>
          </a:p>
        </p:txBody>
      </p:sp>
      <p:pic>
        <p:nvPicPr>
          <p:cNvPr id="21" name="Picture 20">
            <a:extLst>
              <a:ext uri="{FF2B5EF4-FFF2-40B4-BE49-F238E27FC236}">
                <a16:creationId xmlns:a16="http://schemas.microsoft.com/office/drawing/2014/main" id="{3A5E158B-A197-48FC-BD1F-94B40CF595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6832" y="4123492"/>
            <a:ext cx="576072" cy="647076"/>
          </a:xfrm>
          <a:prstGeom prst="rect">
            <a:avLst/>
          </a:prstGeom>
        </p:spPr>
      </p:pic>
      <p:sp>
        <p:nvSpPr>
          <p:cNvPr id="22" name="Rectangle 21">
            <a:extLst>
              <a:ext uri="{FF2B5EF4-FFF2-40B4-BE49-F238E27FC236}">
                <a16:creationId xmlns:a16="http://schemas.microsoft.com/office/drawing/2014/main" id="{2EBBC962-2776-4956-AE1A-2DB290B7D5B2}"/>
              </a:ext>
            </a:extLst>
          </p:cNvPr>
          <p:cNvSpPr/>
          <p:nvPr/>
        </p:nvSpPr>
        <p:spPr>
          <a:xfrm>
            <a:off x="5195353" y="4239257"/>
            <a:ext cx="2632523" cy="302647"/>
          </a:xfrm>
          <a:prstGeom prst="rect">
            <a:avLst/>
          </a:prstGeom>
        </p:spPr>
        <p:txBody>
          <a:bodyPr wrap="square" lIns="0" tIns="0" rIns="0" bIns="0">
            <a:spAutoFit/>
          </a:bodyPr>
          <a:lstStyle/>
          <a:p>
            <a:pPr>
              <a:spcAft>
                <a:spcPts val="200"/>
              </a:spcAft>
            </a:pPr>
            <a:r>
              <a:rPr lang="en-US" sz="900" b="1">
                <a:solidFill>
                  <a:srgbClr val="00338D"/>
                </a:solidFill>
              </a:rPr>
              <a:t>Karolina </a:t>
            </a:r>
            <a:r>
              <a:rPr lang="en-US" sz="900" b="1" err="1">
                <a:solidFill>
                  <a:srgbClr val="00338D"/>
                </a:solidFill>
              </a:rPr>
              <a:t>Oseckyte</a:t>
            </a:r>
            <a:endParaRPr lang="en-US" sz="900" b="1">
              <a:solidFill>
                <a:srgbClr val="00338D"/>
              </a:solidFill>
            </a:endParaRPr>
          </a:p>
          <a:p>
            <a:pPr>
              <a:spcAft>
                <a:spcPts val="200"/>
              </a:spcAft>
            </a:pPr>
            <a:r>
              <a:rPr lang="en-US" sz="900" b="1"/>
              <a:t>Cyber Transformation Delivery Lead</a:t>
            </a:r>
          </a:p>
        </p:txBody>
      </p:sp>
      <p:pic>
        <p:nvPicPr>
          <p:cNvPr id="2" name="Picture 2">
            <a:extLst>
              <a:ext uri="{FF2B5EF4-FFF2-40B4-BE49-F238E27FC236}">
                <a16:creationId xmlns:a16="http://schemas.microsoft.com/office/drawing/2014/main" id="{000A5BE2-C0EC-6BE2-097E-50D843C99662}"/>
              </a:ext>
            </a:extLst>
          </p:cNvPr>
          <p:cNvPicPr>
            <a:picLocks noChangeAspect="1"/>
          </p:cNvPicPr>
          <p:nvPr/>
        </p:nvPicPr>
        <p:blipFill>
          <a:blip r:embed="rId7"/>
          <a:stretch>
            <a:fillRect/>
          </a:stretch>
        </p:blipFill>
        <p:spPr>
          <a:xfrm>
            <a:off x="7798209" y="4146471"/>
            <a:ext cx="491816" cy="647468"/>
          </a:xfrm>
          <a:prstGeom prst="rect">
            <a:avLst/>
          </a:prstGeom>
        </p:spPr>
      </p:pic>
    </p:spTree>
    <p:extLst>
      <p:ext uri="{BB962C8B-B14F-4D97-AF65-F5344CB8AC3E}">
        <p14:creationId xmlns:p14="http://schemas.microsoft.com/office/powerpoint/2010/main" val="2255393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5" imgW="396" imgH="396" progId="TCLayout.ActiveDocument.1">
                  <p:embed/>
                </p:oleObj>
              </mc:Choice>
              <mc:Fallback>
                <p:oleObj name="think-cell Slide" r:id="rId5" imgW="396" imgH="39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 Placeholder 8"/>
          <p:cNvSpPr>
            <a:spLocks noGrp="1"/>
          </p:cNvSpPr>
          <p:nvPr>
            <p:ph type="body" sz="quarter" idx="10"/>
          </p:nvPr>
        </p:nvSpPr>
        <p:spPr>
          <a:xfrm>
            <a:off x="998400" y="1330126"/>
            <a:ext cx="10195200" cy="4546800"/>
          </a:xfrm>
        </p:spPr>
        <p:txBody>
          <a:bodyPr/>
          <a:lstStyle/>
          <a:p>
            <a:r>
              <a:rPr lang="en-US" sz="1200"/>
              <a:t>KPMG is excited to work with Cigna on this project as we support you in your cyber security transformation.</a:t>
            </a:r>
          </a:p>
        </p:txBody>
      </p:sp>
      <p:sp>
        <p:nvSpPr>
          <p:cNvPr id="8" name="Title 7"/>
          <p:cNvSpPr>
            <a:spLocks noGrp="1"/>
          </p:cNvSpPr>
          <p:nvPr>
            <p:ph type="title"/>
          </p:nvPr>
        </p:nvSpPr>
        <p:spPr/>
        <p:txBody>
          <a:bodyPr/>
          <a:lstStyle/>
          <a:p>
            <a:r>
              <a:rPr lang="en-US"/>
              <a:t>KPMG’s commercial offer to Cigna</a:t>
            </a:r>
          </a:p>
        </p:txBody>
      </p:sp>
      <p:sp>
        <p:nvSpPr>
          <p:cNvPr id="14" name="Rectangle 13"/>
          <p:cNvSpPr/>
          <p:nvPr/>
        </p:nvSpPr>
        <p:spPr>
          <a:xfrm>
            <a:off x="998399" y="2223981"/>
            <a:ext cx="10195199" cy="3313662"/>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nchorCtr="0"/>
          <a:lstStyle/>
          <a:p>
            <a:pPr marL="219456" lvl="2" indent="-219456" fontAlgn="base">
              <a:spcAft>
                <a:spcPts val="300"/>
              </a:spcAft>
              <a:buClr>
                <a:schemeClr val="tx2"/>
              </a:buClr>
              <a:buSzPct val="100000"/>
              <a:buFont typeface="Arial" panose="020B0604020202020204" pitchFamily="34" charset="0"/>
              <a:buChar char="—"/>
              <a:defRPr/>
            </a:pPr>
            <a:r>
              <a:rPr lang="en-US" sz="1000">
                <a:solidFill>
                  <a:srgbClr val="000000"/>
                </a:solidFill>
                <a:cs typeface="Arial" panose="020B0604020202020204" pitchFamily="34" charset="0"/>
              </a:rPr>
              <a:t>Our professional fees for the services outlined in this proposal are as follows:</a:t>
            </a:r>
          </a:p>
        </p:txBody>
      </p:sp>
      <p:sp>
        <p:nvSpPr>
          <p:cNvPr id="16" name="Rectangle 15"/>
          <p:cNvSpPr/>
          <p:nvPr/>
        </p:nvSpPr>
        <p:spPr>
          <a:xfrm>
            <a:off x="998399" y="1814579"/>
            <a:ext cx="10195199" cy="287437"/>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spcAft>
                <a:spcPts val="300"/>
              </a:spcAft>
            </a:pPr>
            <a:r>
              <a:rPr lang="en-US" sz="1000" b="1">
                <a:solidFill>
                  <a:schemeClr val="bg1"/>
                </a:solidFill>
                <a:ea typeface="Arial" charset="0"/>
                <a:cs typeface="Arial" charset="0"/>
              </a:rPr>
              <a:t>Professional services fee</a:t>
            </a:r>
          </a:p>
        </p:txBody>
      </p:sp>
      <p:graphicFrame>
        <p:nvGraphicFramePr>
          <p:cNvPr id="21" name="Table 4">
            <a:extLst>
              <a:ext uri="{FF2B5EF4-FFF2-40B4-BE49-F238E27FC236}">
                <a16:creationId xmlns:a16="http://schemas.microsoft.com/office/drawing/2014/main" id="{FBB3C3F8-4F0D-4922-9B35-C8C18683C105}"/>
              </a:ext>
            </a:extLst>
          </p:cNvPr>
          <p:cNvGraphicFramePr>
            <a:graphicFrameLocks noGrp="1"/>
          </p:cNvGraphicFramePr>
          <p:nvPr>
            <p:extLst>
              <p:ext uri="{D42A27DB-BD31-4B8C-83A1-F6EECF244321}">
                <p14:modId xmlns:p14="http://schemas.microsoft.com/office/powerpoint/2010/main" val="3694861319"/>
              </p:ext>
            </p:extLst>
          </p:nvPr>
        </p:nvGraphicFramePr>
        <p:xfrm>
          <a:off x="1158513" y="2519421"/>
          <a:ext cx="9869371" cy="1200912"/>
        </p:xfrm>
        <a:graphic>
          <a:graphicData uri="http://schemas.openxmlformats.org/drawingml/2006/table">
            <a:tbl>
              <a:tblPr firstRow="1" bandRow="1">
                <a:tableStyleId>{5C22544A-7EE6-4342-B048-85BDC9FD1C3A}</a:tableStyleId>
              </a:tblPr>
              <a:tblGrid>
                <a:gridCol w="5040463">
                  <a:extLst>
                    <a:ext uri="{9D8B030D-6E8A-4147-A177-3AD203B41FA5}">
                      <a16:colId xmlns:a16="http://schemas.microsoft.com/office/drawing/2014/main" val="583989127"/>
                    </a:ext>
                  </a:extLst>
                </a:gridCol>
                <a:gridCol w="4828908">
                  <a:extLst>
                    <a:ext uri="{9D8B030D-6E8A-4147-A177-3AD203B41FA5}">
                      <a16:colId xmlns:a16="http://schemas.microsoft.com/office/drawing/2014/main" val="1486506653"/>
                    </a:ext>
                  </a:extLst>
                </a:gridCol>
              </a:tblGrid>
              <a:tr h="0">
                <a:tc>
                  <a:txBody>
                    <a:bodyPr/>
                    <a:lstStyle/>
                    <a:p>
                      <a:pPr algn="l"/>
                      <a:endParaRPr lang="en-US" sz="1000">
                        <a:latin typeface="Arial" panose="020B0604020202020204" pitchFamily="34" charset="0"/>
                      </a:endParaRPr>
                    </a:p>
                  </a:txBody>
                  <a:tcPr marL="54864" marR="54864" marT="54864" marB="54864" anchor="b">
                    <a:lnL w="6350" cmpd="sng">
                      <a:solidFill>
                        <a:srgbClr val="BFCCE2"/>
                      </a:solidFill>
                    </a:lnL>
                    <a:lnR w="6350" cmpd="sng">
                      <a:solidFill>
                        <a:srgbClr val="FFFFFF"/>
                      </a:solidFill>
                    </a:lnR>
                    <a:lnT w="6350" cmpd="sng">
                      <a:solidFill>
                        <a:srgbClr val="BFCCE2"/>
                      </a:solidFill>
                    </a:lnT>
                    <a:lnB w="6350" cmpd="sng">
                      <a:solidFill>
                        <a:srgbClr val="FFFFFF"/>
                      </a:solidFill>
                    </a:lnB>
                    <a:solidFill>
                      <a:srgbClr val="00338D"/>
                    </a:solidFill>
                  </a:tcPr>
                </a:tc>
                <a:tc>
                  <a:txBody>
                    <a:bodyPr/>
                    <a:lstStyle/>
                    <a:p>
                      <a:pPr algn="ctr"/>
                      <a:endParaRPr lang="en-US" sz="1000">
                        <a:latin typeface="Arial"/>
                      </a:endParaRPr>
                    </a:p>
                    <a:p>
                      <a:pPr algn="ctr"/>
                      <a:r>
                        <a:rPr lang="en-US" sz="1000">
                          <a:latin typeface="Arial"/>
                        </a:rPr>
                        <a:t>15 Weeks</a:t>
                      </a:r>
                    </a:p>
                  </a:txBody>
                  <a:tcPr marL="54864" marR="54864" marT="54864" marB="54864" anchor="b">
                    <a:lnL w="6350" cap="flat" cmpd="sng" algn="ctr">
                      <a:solidFill>
                        <a:srgbClr val="FFFFFF"/>
                      </a:solidFill>
                      <a:prstDash val="solid"/>
                      <a:round/>
                      <a:headEnd type="none" w="med" len="med"/>
                      <a:tailEnd type="none" w="med" len="med"/>
                    </a:lnL>
                    <a:lnR w="6350" cmpd="sng">
                      <a:solidFill>
                        <a:srgbClr val="BFCCE2"/>
                      </a:solidFill>
                    </a:lnR>
                    <a:lnT w="6350" cmpd="sng">
                      <a:solidFill>
                        <a:srgbClr val="BFCCE2"/>
                      </a:solidFill>
                    </a:lnT>
                    <a:lnB w="6350" cap="flat" cmpd="sng" algn="ctr">
                      <a:solidFill>
                        <a:srgbClr val="FFFFFF"/>
                      </a:solidFill>
                      <a:prstDash val="solid"/>
                      <a:round/>
                      <a:headEnd type="none" w="med" len="med"/>
                      <a:tailEnd type="none" w="med" len="med"/>
                    </a:lnB>
                    <a:solidFill>
                      <a:srgbClr val="00338D"/>
                    </a:solidFill>
                  </a:tcPr>
                </a:tc>
                <a:extLst>
                  <a:ext uri="{0D108BD9-81ED-4DB2-BD59-A6C34878D82A}">
                    <a16:rowId xmlns:a16="http://schemas.microsoft.com/office/drawing/2014/main" val="1958498591"/>
                  </a:ext>
                </a:extLst>
              </a:tr>
              <a:tr h="0">
                <a:tc>
                  <a:txBody>
                    <a:bodyPr/>
                    <a:lstStyle/>
                    <a:p>
                      <a:pPr algn="l"/>
                      <a:r>
                        <a:rPr lang="en-US" sz="1000">
                          <a:latin typeface="Arial"/>
                        </a:rPr>
                        <a:t>Professional Fees</a:t>
                      </a:r>
                    </a:p>
                  </a:txBody>
                  <a:tcPr marL="54864" marR="54864" marT="54864" marB="54864">
                    <a:lnL w="6350" cmpd="sng">
                      <a:solidFill>
                        <a:srgbClr val="BFCCE2"/>
                      </a:solidFill>
                    </a:lnL>
                    <a:lnR w="6350" cap="flat" cmpd="sng" algn="ctr">
                      <a:solidFill>
                        <a:srgbClr val="FFFFFF"/>
                      </a:solidFill>
                      <a:prstDash val="solid"/>
                      <a:round/>
                      <a:headEnd type="none" w="med" len="med"/>
                      <a:tailEnd type="none" w="med" len="med"/>
                    </a:lnR>
                    <a:lnT w="6350" cmpd="sng">
                      <a:solidFill>
                        <a:srgbClr val="FFFFFF"/>
                      </a:solidFill>
                    </a:lnT>
                    <a:lnB w="6350" cmpd="sng">
                      <a:solidFill>
                        <a:srgbClr val="FFFFFF"/>
                      </a:solidFill>
                    </a:lnB>
                    <a:solidFill>
                      <a:srgbClr val="FFFFFF"/>
                    </a:solidFill>
                  </a:tcPr>
                </a:tc>
                <a:tc>
                  <a:txBody>
                    <a:bodyPr/>
                    <a:lstStyle/>
                    <a:p>
                      <a:pPr marL="0" algn="r" defTabSz="914400" rtl="0" eaLnBrk="1" latinLnBrk="0" hangingPunct="1"/>
                      <a:r>
                        <a:rPr lang="en-US" sz="1000" kern="1200">
                          <a:solidFill>
                            <a:schemeClr val="dk1"/>
                          </a:solidFill>
                          <a:latin typeface="Arial"/>
                          <a:ea typeface="+mn-ea"/>
                          <a:cs typeface="+mn-cs"/>
                        </a:rPr>
                        <a:t>$560,000</a:t>
                      </a:r>
                    </a:p>
                  </a:txBody>
                  <a:tcPr marL="54864" marR="54864" marT="54864" marB="54864">
                    <a:lnL w="6350" cap="flat" cmpd="sng" algn="ctr">
                      <a:solidFill>
                        <a:srgbClr val="FFFFFF"/>
                      </a:solidFill>
                      <a:prstDash val="solid"/>
                      <a:round/>
                      <a:headEnd type="none" w="med" len="med"/>
                      <a:tailEnd type="none" w="med" len="med"/>
                    </a:lnL>
                    <a:lnR w="6350" cmpd="sng">
                      <a:solidFill>
                        <a:srgbClr val="BFCCE2"/>
                      </a:solid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31967492"/>
                  </a:ext>
                </a:extLst>
              </a:tr>
              <a:tr h="0">
                <a:tc>
                  <a:txBody>
                    <a:bodyPr/>
                    <a:lstStyle/>
                    <a:p>
                      <a:pPr algn="l"/>
                      <a:r>
                        <a:rPr lang="en-US" sz="1000">
                          <a:latin typeface="Arial"/>
                        </a:rPr>
                        <a:t>Less Investments</a:t>
                      </a:r>
                    </a:p>
                  </a:txBody>
                  <a:tcPr marL="54864" marR="54864" marT="54864" marB="54864">
                    <a:lnL w="6350" cmpd="sng">
                      <a:solidFill>
                        <a:srgbClr val="BFCCE2"/>
                      </a:solidFill>
                    </a:lnL>
                    <a:lnR w="6350" cap="flat" cmpd="sng" algn="ctr">
                      <a:solidFill>
                        <a:srgbClr val="FFFFFF"/>
                      </a:solidFill>
                      <a:prstDash val="solid"/>
                      <a:round/>
                      <a:headEnd type="none" w="med" len="med"/>
                      <a:tailEnd type="none" w="med" len="med"/>
                    </a:lnR>
                    <a:lnT w="6350" cmpd="sng">
                      <a:solidFill>
                        <a:srgbClr val="FFFFFF"/>
                      </a:solidFill>
                    </a:lnT>
                    <a:lnB w="6350" cmpd="sng">
                      <a:solidFill>
                        <a:srgbClr val="FFFFFF"/>
                      </a:solidFill>
                    </a:lnB>
                    <a:solidFill>
                      <a:srgbClr val="BFCCE2"/>
                    </a:solidFill>
                  </a:tcPr>
                </a:tc>
                <a:tc>
                  <a:txBody>
                    <a:bodyPr/>
                    <a:lstStyle/>
                    <a:p>
                      <a:pPr marL="0" algn="r" defTabSz="914400" rtl="0" eaLnBrk="1" latinLnBrk="0" hangingPunct="1"/>
                      <a:r>
                        <a:rPr lang="en-US" sz="1000" kern="1200" dirty="0">
                          <a:solidFill>
                            <a:schemeClr val="dk1"/>
                          </a:solidFill>
                          <a:latin typeface="Arial"/>
                          <a:ea typeface="+mn-ea"/>
                          <a:cs typeface="+mn-cs"/>
                        </a:rPr>
                        <a:t>(100,000)</a:t>
                      </a:r>
                    </a:p>
                  </a:txBody>
                  <a:tcPr marL="54864" marR="54864" marT="54864" marB="54864">
                    <a:lnL w="6350" cap="flat" cmpd="sng" algn="ctr">
                      <a:solidFill>
                        <a:srgbClr val="FFFFFF"/>
                      </a:solidFill>
                      <a:prstDash val="solid"/>
                      <a:round/>
                      <a:headEnd type="none" w="med" len="med"/>
                      <a:tailEnd type="none" w="med" len="med"/>
                    </a:lnL>
                    <a:lnR w="6350" cmpd="sng">
                      <a:solidFill>
                        <a:srgbClr val="BFCCE2"/>
                      </a:solid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FCCE2"/>
                    </a:solidFill>
                  </a:tcPr>
                </a:tc>
                <a:extLst>
                  <a:ext uri="{0D108BD9-81ED-4DB2-BD59-A6C34878D82A}">
                    <a16:rowId xmlns:a16="http://schemas.microsoft.com/office/drawing/2014/main" val="4059276315"/>
                  </a:ext>
                </a:extLst>
              </a:tr>
              <a:tr h="0">
                <a:tc>
                  <a:txBody>
                    <a:bodyPr/>
                    <a:lstStyle/>
                    <a:p>
                      <a:pPr algn="l"/>
                      <a:r>
                        <a:rPr lang="en-US" sz="1000" b="1">
                          <a:latin typeface="Arial"/>
                        </a:rPr>
                        <a:t>Total Professional Fees</a:t>
                      </a:r>
                    </a:p>
                  </a:txBody>
                  <a:tcPr marL="54864" marR="54864" marT="54864" marB="54864">
                    <a:lnL w="6350" cmpd="sng">
                      <a:solidFill>
                        <a:srgbClr val="BFCCE2"/>
                      </a:solidFill>
                    </a:lnL>
                    <a:lnR w="6350" cap="flat" cmpd="sng" algn="ctr">
                      <a:solidFill>
                        <a:srgbClr val="FFFFFF"/>
                      </a:solidFill>
                      <a:prstDash val="solid"/>
                      <a:round/>
                      <a:headEnd type="none" w="med" len="med"/>
                      <a:tailEnd type="none" w="med" len="med"/>
                    </a:lnR>
                    <a:lnT w="6350" cmpd="sng">
                      <a:solidFill>
                        <a:srgbClr val="FFFFFF"/>
                      </a:solidFill>
                    </a:lnT>
                    <a:lnB w="6350" cmpd="sng">
                      <a:solidFill>
                        <a:srgbClr val="BFCCE2"/>
                      </a:solidFill>
                    </a:lnB>
                    <a:solidFill>
                      <a:srgbClr val="FFFFFF"/>
                    </a:solidFill>
                  </a:tcPr>
                </a:tc>
                <a:tc>
                  <a:txBody>
                    <a:bodyPr/>
                    <a:lstStyle/>
                    <a:p>
                      <a:pPr marL="0" algn="r" defTabSz="914400" rtl="0" eaLnBrk="1" latinLnBrk="0" hangingPunct="1"/>
                      <a:r>
                        <a:rPr lang="en-US" sz="1000" b="1" kern="1200" dirty="0">
                          <a:solidFill>
                            <a:schemeClr val="dk1"/>
                          </a:solidFill>
                          <a:latin typeface="Arial"/>
                          <a:ea typeface="+mn-ea"/>
                          <a:cs typeface="+mn-cs"/>
                        </a:rPr>
                        <a:t>$460,000</a:t>
                      </a:r>
                    </a:p>
                  </a:txBody>
                  <a:tcPr marL="54864" marR="54864" marT="54864" marB="54864">
                    <a:lnL w="6350" cap="flat" cmpd="sng" algn="ctr">
                      <a:solidFill>
                        <a:srgbClr val="FFFFFF"/>
                      </a:solidFill>
                      <a:prstDash val="solid"/>
                      <a:round/>
                      <a:headEnd type="none" w="med" len="med"/>
                      <a:tailEnd type="none" w="med" len="med"/>
                    </a:lnL>
                    <a:lnR w="6350" cmpd="sng">
                      <a:solidFill>
                        <a:srgbClr val="BFCCE2"/>
                      </a:solidFill>
                    </a:lnR>
                    <a:lnT w="6350" cap="flat" cmpd="sng" algn="ctr">
                      <a:solidFill>
                        <a:srgbClr val="FFFFFF"/>
                      </a:solidFill>
                      <a:prstDash val="solid"/>
                      <a:round/>
                      <a:headEnd type="none" w="med" len="med"/>
                      <a:tailEnd type="none" w="med" len="med"/>
                    </a:lnT>
                    <a:lnB w="6350" cmpd="sng">
                      <a:solidFill>
                        <a:srgbClr val="BFCCE2"/>
                      </a:solidFill>
                    </a:lnB>
                    <a:solidFill>
                      <a:srgbClr val="FFFFFF"/>
                    </a:solidFill>
                  </a:tcPr>
                </a:tc>
                <a:extLst>
                  <a:ext uri="{0D108BD9-81ED-4DB2-BD59-A6C34878D82A}">
                    <a16:rowId xmlns:a16="http://schemas.microsoft.com/office/drawing/2014/main" val="3502254871"/>
                  </a:ext>
                </a:extLst>
              </a:tr>
            </a:tbl>
          </a:graphicData>
        </a:graphic>
      </p:graphicFrame>
      <p:sp>
        <p:nvSpPr>
          <p:cNvPr id="22" name="Rectangle 21"/>
          <p:cNvSpPr/>
          <p:nvPr/>
        </p:nvSpPr>
        <p:spPr>
          <a:xfrm>
            <a:off x="998399" y="3832529"/>
            <a:ext cx="10195199" cy="16953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nchorCtr="0"/>
          <a:lstStyle/>
          <a:p>
            <a:pPr marL="219456" lvl="2" indent="-219456" fontAlgn="base">
              <a:spcAft>
                <a:spcPts val="300"/>
              </a:spcAft>
              <a:buClr>
                <a:schemeClr val="tx2"/>
              </a:buClr>
              <a:buSzPct val="80000"/>
              <a:buFont typeface="Arial" panose="020B0604020202020204" pitchFamily="34" charset="0"/>
              <a:buChar char="—"/>
              <a:defRPr/>
            </a:pPr>
            <a:r>
              <a:rPr lang="en-US" sz="1000">
                <a:solidFill>
                  <a:srgbClr val="000000"/>
                </a:solidFill>
                <a:cs typeface="Arial" panose="020B0604020202020204" pitchFamily="34" charset="0"/>
              </a:rPr>
              <a:t>KPMG will </a:t>
            </a:r>
            <a:r>
              <a:rPr lang="en-US" sz="1000" b="1">
                <a:solidFill>
                  <a:srgbClr val="000000"/>
                </a:solidFill>
                <a:cs typeface="Arial" panose="020B0604020202020204" pitchFamily="34" charset="0"/>
              </a:rPr>
              <a:t>invest $100,000 </a:t>
            </a:r>
            <a:r>
              <a:rPr lang="en-US" sz="1000">
                <a:solidFill>
                  <a:srgbClr val="000000"/>
                </a:solidFill>
                <a:cs typeface="Arial" panose="020B0604020202020204" pitchFamily="34" charset="0"/>
              </a:rPr>
              <a:t>in this project.</a:t>
            </a:r>
          </a:p>
          <a:p>
            <a:pPr marL="219456" lvl="2" indent="-219456" fontAlgn="base">
              <a:spcAft>
                <a:spcPts val="300"/>
              </a:spcAft>
              <a:buClr>
                <a:schemeClr val="tx2"/>
              </a:buClr>
              <a:buSzPct val="80000"/>
              <a:buFont typeface="Arial" panose="020B0604020202020204" pitchFamily="34" charset="0"/>
              <a:buChar char="—"/>
              <a:defRPr/>
            </a:pPr>
            <a:r>
              <a:rPr lang="en-US" sz="1000">
                <a:solidFill>
                  <a:srgbClr val="000000"/>
                </a:solidFill>
                <a:cs typeface="Arial" panose="020B0604020202020204" pitchFamily="34" charset="0"/>
              </a:rPr>
              <a:t>KPMG will invoice Cigna </a:t>
            </a:r>
            <a:r>
              <a:rPr lang="en-US" sz="1000" b="1">
                <a:solidFill>
                  <a:srgbClr val="000000"/>
                </a:solidFill>
                <a:cs typeface="Arial" panose="020B0604020202020204" pitchFamily="34" charset="0"/>
              </a:rPr>
              <a:t>only for delivered work</a:t>
            </a:r>
            <a:r>
              <a:rPr lang="en-US" sz="1000">
                <a:solidFill>
                  <a:srgbClr val="000000"/>
                </a:solidFill>
                <a:cs typeface="Arial" panose="020B0604020202020204" pitchFamily="34" charset="0"/>
              </a:rPr>
              <a:t>.</a:t>
            </a:r>
          </a:p>
          <a:p>
            <a:pPr marL="219456" indent="-219456">
              <a:spcAft>
                <a:spcPts val="300"/>
              </a:spcAft>
              <a:buClr>
                <a:schemeClr val="tx2"/>
              </a:buClr>
              <a:buFont typeface="Arial" panose="020B0604020202020204" pitchFamily="34" charset="0"/>
              <a:buChar char="—"/>
            </a:pPr>
            <a:r>
              <a:rPr lang="en-US" sz="1000">
                <a:solidFill>
                  <a:srgbClr val="000000"/>
                </a:solidFill>
                <a:cs typeface="Arial" panose="020B0604020202020204" pitchFamily="34" charset="0"/>
              </a:rPr>
              <a:t>Our content rich cyber strategy and implementation tools and accelerators will be leveraged during our work and are also </a:t>
            </a:r>
            <a:r>
              <a:rPr lang="en-US" sz="1000" b="1">
                <a:solidFill>
                  <a:srgbClr val="000000"/>
                </a:solidFill>
                <a:cs typeface="Arial" panose="020B0604020202020204" pitchFamily="34" charset="0"/>
              </a:rPr>
              <a:t>included at no charge</a:t>
            </a:r>
            <a:r>
              <a:rPr lang="en-US" sz="1000">
                <a:solidFill>
                  <a:srgbClr val="000000"/>
                </a:solidFill>
                <a:cs typeface="Arial" panose="020B0604020202020204" pitchFamily="34" charset="0"/>
              </a:rPr>
              <a:t>.</a:t>
            </a:r>
          </a:p>
          <a:p>
            <a:pPr marL="219456" lvl="2" indent="-219456" fontAlgn="base">
              <a:spcAft>
                <a:spcPts val="300"/>
              </a:spcAft>
              <a:buClr>
                <a:schemeClr val="tx2"/>
              </a:buClr>
              <a:buSzPct val="80000"/>
              <a:buFont typeface="Arial" panose="020B0604020202020204" pitchFamily="34" charset="0"/>
              <a:buChar char="—"/>
              <a:defRPr/>
            </a:pPr>
            <a:r>
              <a:rPr lang="en-US" sz="1000">
                <a:solidFill>
                  <a:srgbClr val="000000"/>
                </a:solidFill>
                <a:cs typeface="Arial" panose="020B0604020202020204" pitchFamily="34" charset="0"/>
              </a:rPr>
              <a:t>Based on our understanding of your requirements, we expect the engagement </a:t>
            </a:r>
            <a:r>
              <a:rPr lang="en-US" sz="1000" b="1">
                <a:solidFill>
                  <a:srgbClr val="000000"/>
                </a:solidFill>
                <a:cs typeface="Arial" panose="020B0604020202020204" pitchFamily="34" charset="0"/>
              </a:rPr>
              <a:t>within 15 weeks</a:t>
            </a:r>
            <a:r>
              <a:rPr lang="en-US" sz="1000">
                <a:solidFill>
                  <a:srgbClr val="000000"/>
                </a:solidFill>
                <a:cs typeface="Arial" panose="020B0604020202020204" pitchFamily="34" charset="0"/>
              </a:rPr>
              <a:t>.</a:t>
            </a:r>
          </a:p>
          <a:p>
            <a:pPr marL="0" lvl="2" fontAlgn="base">
              <a:spcAft>
                <a:spcPts val="300"/>
              </a:spcAft>
              <a:buClr>
                <a:schemeClr val="tx2"/>
              </a:buClr>
              <a:buSzPct val="80000"/>
              <a:defRPr/>
            </a:pPr>
            <a:endParaRPr lang="en-US" sz="1000">
              <a:solidFill>
                <a:srgbClr val="000000"/>
              </a:solidFill>
              <a:cs typeface="Arial" panose="020B0604020202020204" pitchFamily="34" charset="0"/>
            </a:endParaRPr>
          </a:p>
        </p:txBody>
      </p:sp>
    </p:spTree>
    <p:extLst>
      <p:ext uri="{BB962C8B-B14F-4D97-AF65-F5344CB8AC3E}">
        <p14:creationId xmlns:p14="http://schemas.microsoft.com/office/powerpoint/2010/main" val="170722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 1: </a:t>
            </a:r>
            <a:br>
              <a:rPr lang="en-US" dirty="0"/>
            </a:br>
            <a:r>
              <a:rPr lang="en-US" dirty="0"/>
              <a:t>Key KPMG differentiators</a:t>
            </a:r>
          </a:p>
        </p:txBody>
      </p:sp>
    </p:spTree>
    <p:extLst>
      <p:ext uri="{BB962C8B-B14F-4D97-AF65-F5344CB8AC3E}">
        <p14:creationId xmlns:p14="http://schemas.microsoft.com/office/powerpoint/2010/main" val="368283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8D875F-A769-4CB1-8735-93E854AE8D0C}"/>
              </a:ext>
            </a:extLst>
          </p:cNvPr>
          <p:cNvPicPr>
            <a:picLocks noChangeAspect="1"/>
          </p:cNvPicPr>
          <p:nvPr/>
        </p:nvPicPr>
        <p:blipFill>
          <a:blip r:embed="rId2"/>
          <a:stretch>
            <a:fillRect/>
          </a:stretch>
        </p:blipFill>
        <p:spPr>
          <a:xfrm rot="20935755">
            <a:off x="933193" y="4384563"/>
            <a:ext cx="1497226" cy="500339"/>
          </a:xfrm>
          <a:prstGeom prst="rect">
            <a:avLst/>
          </a:prstGeom>
        </p:spPr>
      </p:pic>
      <p:sp>
        <p:nvSpPr>
          <p:cNvPr id="4" name="Content Placeholder 11">
            <a:extLst>
              <a:ext uri="{FF2B5EF4-FFF2-40B4-BE49-F238E27FC236}">
                <a16:creationId xmlns:a16="http://schemas.microsoft.com/office/drawing/2014/main" id="{DD6A22C1-4864-438D-BB36-77ECCC625878}"/>
              </a:ext>
            </a:extLst>
          </p:cNvPr>
          <p:cNvSpPr txBox="1">
            <a:spLocks/>
          </p:cNvSpPr>
          <p:nvPr/>
        </p:nvSpPr>
        <p:spPr>
          <a:xfrm>
            <a:off x="998400" y="1233840"/>
            <a:ext cx="10639418" cy="3385542"/>
          </a:xfrm>
          <a:prstGeom prst="rect">
            <a:avLst/>
          </a:prstGeom>
        </p:spPr>
        <p:txBody>
          <a:bodyPr vert="horz" wrap="square" lIns="0" tIns="0" rIns="0" bIns="0" numCol="1" spcCol="182880" rtlCol="0" anchor="t" anchorCtr="0">
            <a:spAutoFit/>
          </a:bodyPr>
          <a:lstStyle>
            <a:lvl1pPr marL="0" indent="0" algn="l" defTabSz="914400" rtl="0" eaLnBrk="1" latinLnBrk="0" hangingPunct="1">
              <a:lnSpc>
                <a:spcPct val="100000"/>
              </a:lnSpc>
              <a:spcBef>
                <a:spcPts val="0"/>
              </a:spcBef>
              <a:spcAft>
                <a:spcPts val="600"/>
              </a:spcAft>
              <a:buFontTx/>
              <a:buNone/>
              <a:defRPr sz="1200" b="1" kern="1200">
                <a:solidFill>
                  <a:schemeClr val="tx2"/>
                </a:solidFill>
                <a:latin typeface="Univers 45 Light" pitchFamily="2" charset="0"/>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b="0" dirty="0">
                <a:solidFill>
                  <a:schemeClr val="tx1"/>
                </a:solidFill>
                <a:latin typeface="+mn-lt"/>
              </a:rPr>
              <a:t>Dear Lauren, Dustin, </a:t>
            </a:r>
          </a:p>
          <a:p>
            <a:r>
              <a:rPr lang="en-US" sz="1000" b="0" dirty="0">
                <a:solidFill>
                  <a:schemeClr val="tx1"/>
                </a:solidFill>
                <a:latin typeface="+mn-lt"/>
              </a:rPr>
              <a:t>On behalf of KPMG LLP, we are pleased to present this proposal to provide cyber security advisory services to Cigna. We recognize you are looking for a strategic cyber partner to develop a forward looking and operationally streamlined cyber capability. As you will see from our response and summary noted below, we feel that KPMG is the right strategic partner for you. </a:t>
            </a:r>
          </a:p>
          <a:p>
            <a:pPr marL="285750" indent="-285750">
              <a:buFont typeface="Arial" panose="020B0604020202020204" pitchFamily="34" charset="0"/>
              <a:buChar char="•"/>
            </a:pPr>
            <a:r>
              <a:rPr lang="en-US" sz="1000" dirty="0">
                <a:latin typeface="+mn-lt"/>
              </a:rPr>
              <a:t>KPMG is the leading innovator in Security Target Operating Models. </a:t>
            </a:r>
            <a:r>
              <a:rPr lang="en-US" sz="1000" b="0" dirty="0">
                <a:solidFill>
                  <a:schemeClr val="tx1"/>
                </a:solidFill>
                <a:latin typeface="+mn-lt"/>
              </a:rPr>
              <a:t>Our deep Security Target Operating Model experience enables KPMG to understand key success factors. One key success factor is to deploy a multidisciplinary senior team of cybersecurity, monitoring and detection, incident response, and data security experts.</a:t>
            </a:r>
          </a:p>
          <a:p>
            <a:pPr marL="285750" indent="-285750">
              <a:buFont typeface="Arial" panose="020B0604020202020204" pitchFamily="34" charset="0"/>
              <a:buChar char="•"/>
            </a:pPr>
            <a:r>
              <a:rPr lang="en-US" sz="1000" dirty="0">
                <a:solidFill>
                  <a:srgbClr val="00338D"/>
                </a:solidFill>
                <a:latin typeface="+mn-lt"/>
              </a:rPr>
              <a:t>Cigna and KPMG share a long-standing, valued relationship. </a:t>
            </a:r>
            <a:r>
              <a:rPr lang="en-US" sz="1000" b="0" dirty="0">
                <a:solidFill>
                  <a:schemeClr val="tx1"/>
                </a:solidFill>
                <a:latin typeface="+mn-lt"/>
              </a:rPr>
              <a:t>KPMG has consistently over-delivered value to Cigna on some of the organization’s most important and strategic initiatives, including Project Dawn Transformation, Finance and Accounting Services and Client Service Transformation among various others listed on Slide 30. </a:t>
            </a:r>
          </a:p>
          <a:p>
            <a:pPr marL="285750" indent="-285750">
              <a:buFont typeface="Arial" panose="020B0604020202020204" pitchFamily="34" charset="0"/>
              <a:buChar char="•"/>
            </a:pPr>
            <a:r>
              <a:rPr lang="en-US" sz="1000" dirty="0">
                <a:solidFill>
                  <a:srgbClr val="00338D"/>
                </a:solidFill>
                <a:latin typeface="+mn-lt"/>
              </a:rPr>
              <a:t>Industry leading framework and accelerators. </a:t>
            </a:r>
            <a:r>
              <a:rPr lang="en-US" sz="1000" b="0" dirty="0">
                <a:solidFill>
                  <a:schemeClr val="tx1"/>
                </a:solidFill>
                <a:latin typeface="+mn-lt"/>
              </a:rPr>
              <a:t>KPMG will expedite the delivery of this engagement through our industry leading frameworks for Security Target Operating models. These frameworks will guide not only business value creation through effective risk management, but also provide a comprehensive set of security mandates for operational coverage. </a:t>
            </a:r>
          </a:p>
          <a:p>
            <a:pPr marL="285750" indent="-285750">
              <a:buFont typeface="Arial" panose="020B0604020202020204" pitchFamily="34" charset="0"/>
              <a:buChar char="•"/>
            </a:pPr>
            <a:r>
              <a:rPr lang="en-US" sz="1000" dirty="0">
                <a:solidFill>
                  <a:srgbClr val="00338D"/>
                </a:solidFill>
                <a:latin typeface="+mn-lt"/>
              </a:rPr>
              <a:t>Extensive cyber security transformation implementation experience. </a:t>
            </a:r>
            <a:r>
              <a:rPr lang="en-US" sz="1000" b="0" dirty="0">
                <a:solidFill>
                  <a:schemeClr val="tx1"/>
                </a:solidFill>
                <a:latin typeface="+mn-lt"/>
              </a:rPr>
              <a:t>We have proven credentials at Cigna’s direct peers that cover the same scope of work as proposed herein. We are also executing similar projects at other Fortune 50 organizations.</a:t>
            </a:r>
          </a:p>
          <a:p>
            <a:pPr marL="285750" indent="-285750">
              <a:buFont typeface="Arial" panose="020B0604020202020204" pitchFamily="34" charset="0"/>
              <a:buChar char="•"/>
            </a:pPr>
            <a:r>
              <a:rPr lang="en-US" sz="1000" dirty="0">
                <a:solidFill>
                  <a:srgbClr val="00338D"/>
                </a:solidFill>
                <a:latin typeface="+mn-lt"/>
              </a:rPr>
              <a:t>Our commitment to your success: </a:t>
            </a:r>
            <a:r>
              <a:rPr lang="en-US" sz="1000" b="0" dirty="0">
                <a:solidFill>
                  <a:schemeClr val="tx1"/>
                </a:solidFill>
                <a:latin typeface="+mn-lt"/>
              </a:rPr>
              <a:t>We will invest in this project to drive success and transform your cyber security program. Ultimately, we measure our success by the only perspective that matters: yours.</a:t>
            </a:r>
          </a:p>
          <a:p>
            <a:r>
              <a:rPr lang="en-US" sz="1000" b="0" dirty="0">
                <a:solidFill>
                  <a:schemeClr val="tx1"/>
                </a:solidFill>
                <a:latin typeface="+mn-lt"/>
              </a:rPr>
              <a:t>We trust this proposal demonstrates how your requirements will be exceeded by KPMG. Please do not hesitate to call us with any questions.</a:t>
            </a:r>
          </a:p>
          <a:p>
            <a:r>
              <a:rPr lang="en-US" sz="1000" b="0" dirty="0">
                <a:solidFill>
                  <a:schemeClr val="tx1"/>
                </a:solidFill>
                <a:latin typeface="+mn-lt"/>
              </a:rPr>
              <a:t>Very truly yours,</a:t>
            </a:r>
          </a:p>
          <a:p>
            <a:r>
              <a:rPr lang="en-US" sz="1000" b="0" dirty="0">
                <a:solidFill>
                  <a:schemeClr val="tx1"/>
                </a:solidFill>
                <a:latin typeface="+mn-lt"/>
              </a:rPr>
              <a:t>KPMG LLP </a:t>
            </a:r>
          </a:p>
          <a:p>
            <a:endParaRPr lang="en-US" sz="1000" b="0" dirty="0">
              <a:solidFill>
                <a:schemeClr val="tx1"/>
              </a:solidFill>
              <a:latin typeface="+mn-lt"/>
            </a:endParaRPr>
          </a:p>
        </p:txBody>
      </p:sp>
      <p:sp>
        <p:nvSpPr>
          <p:cNvPr id="5" name="Content Placeholder 11">
            <a:extLst>
              <a:ext uri="{FF2B5EF4-FFF2-40B4-BE49-F238E27FC236}">
                <a16:creationId xmlns:a16="http://schemas.microsoft.com/office/drawing/2014/main" id="{C80E0DD4-CB49-4893-B32E-39EAE3A9A73B}"/>
              </a:ext>
            </a:extLst>
          </p:cNvPr>
          <p:cNvSpPr txBox="1">
            <a:spLocks/>
          </p:cNvSpPr>
          <p:nvPr/>
        </p:nvSpPr>
        <p:spPr>
          <a:xfrm>
            <a:off x="998400" y="146570"/>
            <a:ext cx="10195200" cy="153888"/>
          </a:xfrm>
          <a:prstGeom prst="rect">
            <a:avLst/>
          </a:prstGeom>
        </p:spPr>
        <p:txBody>
          <a:bodyPr vert="horz" lIns="0" tIns="0" rIns="0" bIns="0" numCol="1" spcCol="182880" rtlCol="0" anchor="t" anchorCtr="0">
            <a:spAutoFit/>
          </a:bodyPr>
          <a:lstStyle>
            <a:lvl1pPr marL="0" indent="0" algn="l" defTabSz="914400" rtl="0" eaLnBrk="1" latinLnBrk="0" hangingPunct="1">
              <a:lnSpc>
                <a:spcPct val="100000"/>
              </a:lnSpc>
              <a:spcBef>
                <a:spcPts val="0"/>
              </a:spcBef>
              <a:spcAft>
                <a:spcPts val="600"/>
              </a:spcAft>
              <a:buFontTx/>
              <a:buNone/>
              <a:defRPr sz="1200" b="1" kern="1200">
                <a:solidFill>
                  <a:schemeClr val="tx2"/>
                </a:solidFill>
                <a:latin typeface="Univers 45 Light" pitchFamily="2" charset="0"/>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b="0" dirty="0">
                <a:solidFill>
                  <a:schemeClr val="tx1"/>
                </a:solidFill>
                <a:latin typeface="+mn-lt"/>
              </a:rPr>
              <a:t>July 22, 2022</a:t>
            </a:r>
          </a:p>
        </p:txBody>
      </p:sp>
      <p:sp>
        <p:nvSpPr>
          <p:cNvPr id="6" name="object 8">
            <a:extLst>
              <a:ext uri="{FF2B5EF4-FFF2-40B4-BE49-F238E27FC236}">
                <a16:creationId xmlns:a16="http://schemas.microsoft.com/office/drawing/2014/main" id="{CD41CBD4-55F8-5828-25B4-BDF7ADF0EB19}"/>
              </a:ext>
            </a:extLst>
          </p:cNvPr>
          <p:cNvSpPr/>
          <p:nvPr/>
        </p:nvSpPr>
        <p:spPr>
          <a:xfrm>
            <a:off x="5297094" y="4351123"/>
            <a:ext cx="1668779" cy="467867"/>
          </a:xfrm>
          <a:prstGeom prst="rect">
            <a:avLst/>
          </a:prstGeom>
          <a:blipFill>
            <a:blip r:embed="rId3" cstate="print">
              <a:biLevel thresh="75000"/>
              <a:extLst>
                <a:ext uri="{BEBA8EAE-BF5A-486C-A8C5-ECC9F3942E4B}">
                  <a14:imgProps xmlns:a14="http://schemas.microsoft.com/office/drawing/2010/main">
                    <a14:imgLayer r:embed="rId4">
                      <a14:imgEffect>
                        <a14:sharpenSoften amount="50000"/>
                      </a14:imgEffect>
                    </a14:imgLayer>
                  </a14:imgProps>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Text Placeholder 2">
            <a:extLst>
              <a:ext uri="{FF2B5EF4-FFF2-40B4-BE49-F238E27FC236}">
                <a16:creationId xmlns:a16="http://schemas.microsoft.com/office/drawing/2014/main" id="{A2CA6DD6-C997-3656-51A2-2A9CF3C61E0D}"/>
              </a:ext>
            </a:extLst>
          </p:cNvPr>
          <p:cNvSpPr txBox="1">
            <a:spLocks/>
          </p:cNvSpPr>
          <p:nvPr/>
        </p:nvSpPr>
        <p:spPr>
          <a:xfrm>
            <a:off x="3139061" y="4818990"/>
            <a:ext cx="1938038" cy="733534"/>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409"/>
              </a:spcAft>
              <a:buNone/>
            </a:pPr>
            <a:r>
              <a:rPr lang="en-US" sz="900" b="1" dirty="0">
                <a:solidFill>
                  <a:srgbClr val="00338D"/>
                </a:solidFill>
                <a:latin typeface="Univers 45 Light" pitchFamily="2" charset="0"/>
              </a:rPr>
              <a:t>Anurag Rai</a:t>
            </a:r>
            <a:br>
              <a:rPr lang="en-US" sz="900" dirty="0">
                <a:solidFill>
                  <a:srgbClr val="787878"/>
                </a:solidFill>
                <a:latin typeface="Univers 45 Light" pitchFamily="2" charset="0"/>
                <a:cs typeface="Arial" panose="020B0604020202020204" pitchFamily="34" charset="0"/>
              </a:rPr>
            </a:br>
            <a:r>
              <a:rPr lang="en-US" sz="900" b="1" i="1" dirty="0">
                <a:solidFill>
                  <a:srgbClr val="000000"/>
                </a:solidFill>
                <a:latin typeface="Univers 45 Light" pitchFamily="2" charset="0"/>
              </a:rPr>
              <a:t>Cigna Cyber Lead Partner</a:t>
            </a:r>
          </a:p>
          <a:p>
            <a:pPr marL="0" indent="0">
              <a:lnSpc>
                <a:spcPct val="100000"/>
              </a:lnSpc>
              <a:spcAft>
                <a:spcPts val="409"/>
              </a:spcAft>
              <a:buNone/>
            </a:pPr>
            <a:r>
              <a:rPr lang="en-US" sz="900" dirty="0" err="1">
                <a:latin typeface="Univers 45 Light" pitchFamily="2" charset="0"/>
                <a:cs typeface="Arial" panose="020B0604020202020204" pitchFamily="34" charset="0"/>
              </a:rPr>
              <a:t>anuragrai@kpmg.com</a:t>
            </a:r>
            <a:br>
              <a:rPr lang="en-US" sz="900" dirty="0">
                <a:solidFill>
                  <a:srgbClr val="787878"/>
                </a:solidFill>
                <a:latin typeface="Univers 45 Light" pitchFamily="2" charset="0"/>
                <a:cs typeface="Arial" panose="020B0604020202020204" pitchFamily="34" charset="0"/>
              </a:rPr>
            </a:br>
            <a:r>
              <a:rPr lang="en-US" sz="900" dirty="0">
                <a:solidFill>
                  <a:srgbClr val="000000"/>
                </a:solidFill>
                <a:latin typeface="Univers 45 Light" pitchFamily="2" charset="0"/>
              </a:rPr>
              <a:t>630-346-5092</a:t>
            </a:r>
          </a:p>
        </p:txBody>
      </p:sp>
      <p:sp>
        <p:nvSpPr>
          <p:cNvPr id="8" name="Text Placeholder 2">
            <a:extLst>
              <a:ext uri="{FF2B5EF4-FFF2-40B4-BE49-F238E27FC236}">
                <a16:creationId xmlns:a16="http://schemas.microsoft.com/office/drawing/2014/main" id="{5277898E-7EC8-B6F9-685C-9C0DBDA66AB7}"/>
              </a:ext>
            </a:extLst>
          </p:cNvPr>
          <p:cNvSpPr txBox="1">
            <a:spLocks/>
          </p:cNvSpPr>
          <p:nvPr/>
        </p:nvSpPr>
        <p:spPr>
          <a:xfrm>
            <a:off x="5297094" y="4818990"/>
            <a:ext cx="2251364" cy="692497"/>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900" b="1" dirty="0">
                <a:solidFill>
                  <a:srgbClr val="00338D"/>
                </a:solidFill>
                <a:latin typeface="Univers 45 Light" pitchFamily="2" charset="0"/>
              </a:rPr>
              <a:t>Ashraf Shehata</a:t>
            </a:r>
          </a:p>
          <a:p>
            <a:pPr marL="0" indent="0">
              <a:lnSpc>
                <a:spcPct val="100000"/>
              </a:lnSpc>
              <a:spcBef>
                <a:spcPts val="0"/>
              </a:spcBef>
              <a:buNone/>
            </a:pPr>
            <a:r>
              <a:rPr lang="en-US" sz="900" b="1" i="1" dirty="0">
                <a:solidFill>
                  <a:srgbClr val="000000"/>
                </a:solidFill>
                <a:latin typeface="Univers 45 Light" pitchFamily="2" charset="0"/>
              </a:rPr>
              <a:t>Cigna Global Lead Partner</a:t>
            </a:r>
          </a:p>
          <a:p>
            <a:pPr marL="0" indent="0">
              <a:lnSpc>
                <a:spcPct val="100000"/>
              </a:lnSpc>
              <a:spcBef>
                <a:spcPts val="0"/>
              </a:spcBef>
              <a:buNone/>
            </a:pPr>
            <a:endParaRPr lang="en-US" sz="900" dirty="0">
              <a:solidFill>
                <a:srgbClr val="000000"/>
              </a:solidFill>
              <a:latin typeface="Univers 45 Light" pitchFamily="2" charset="0"/>
            </a:endParaRPr>
          </a:p>
          <a:p>
            <a:pPr marL="0" indent="0">
              <a:lnSpc>
                <a:spcPct val="100000"/>
              </a:lnSpc>
              <a:spcBef>
                <a:spcPts val="0"/>
              </a:spcBef>
              <a:buNone/>
            </a:pPr>
            <a:r>
              <a:rPr lang="en-US" sz="900" dirty="0" err="1">
                <a:solidFill>
                  <a:srgbClr val="000000"/>
                </a:solidFill>
                <a:latin typeface="Univers 45 Light" pitchFamily="2" charset="0"/>
              </a:rPr>
              <a:t>ashehata@kpmg.com</a:t>
            </a:r>
            <a:endParaRPr lang="en-US" sz="900" dirty="0">
              <a:solidFill>
                <a:srgbClr val="000000"/>
              </a:solidFill>
              <a:latin typeface="Univers 45 Light" pitchFamily="2" charset="0"/>
            </a:endParaRPr>
          </a:p>
          <a:p>
            <a:pPr marL="0" indent="0">
              <a:lnSpc>
                <a:spcPct val="100000"/>
              </a:lnSpc>
              <a:spcBef>
                <a:spcPts val="0"/>
              </a:spcBef>
              <a:buNone/>
            </a:pPr>
            <a:r>
              <a:rPr lang="en-US" sz="900" dirty="0">
                <a:solidFill>
                  <a:srgbClr val="000000"/>
                </a:solidFill>
                <a:latin typeface="Univers 45 Light" pitchFamily="2" charset="0"/>
              </a:rPr>
              <a:t>513-763-2428</a:t>
            </a:r>
          </a:p>
        </p:txBody>
      </p:sp>
      <p:pic>
        <p:nvPicPr>
          <p:cNvPr id="9" name="Picture 3">
            <a:extLst>
              <a:ext uri="{FF2B5EF4-FFF2-40B4-BE49-F238E27FC236}">
                <a16:creationId xmlns:a16="http://schemas.microsoft.com/office/drawing/2014/main" id="{004EDEA0-BB60-35B8-559B-4C0B885AFF55}"/>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83355" y="4245469"/>
            <a:ext cx="1142237" cy="629997"/>
          </a:xfrm>
          <a:prstGeom prst="rect">
            <a:avLst/>
          </a:prstGeom>
          <a:ln>
            <a:noFill/>
          </a:ln>
        </p:spPr>
      </p:pic>
      <p:sp>
        <p:nvSpPr>
          <p:cNvPr id="11" name="Text Placeholder 2">
            <a:extLst>
              <a:ext uri="{FF2B5EF4-FFF2-40B4-BE49-F238E27FC236}">
                <a16:creationId xmlns:a16="http://schemas.microsoft.com/office/drawing/2014/main" id="{8416D337-80FD-5190-D3D7-2CBEC1AA335C}"/>
              </a:ext>
            </a:extLst>
          </p:cNvPr>
          <p:cNvSpPr txBox="1">
            <a:spLocks/>
          </p:cNvSpPr>
          <p:nvPr/>
        </p:nvSpPr>
        <p:spPr>
          <a:xfrm>
            <a:off x="1091026" y="4818990"/>
            <a:ext cx="1938038" cy="733534"/>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409"/>
              </a:spcAft>
              <a:buNone/>
            </a:pPr>
            <a:r>
              <a:rPr lang="en-US" sz="900" b="1" dirty="0">
                <a:solidFill>
                  <a:srgbClr val="00338D"/>
                </a:solidFill>
                <a:latin typeface="Univers 45 Light" pitchFamily="2" charset="0"/>
              </a:rPr>
              <a:t>Chetan Gavankar</a:t>
            </a:r>
            <a:br>
              <a:rPr lang="en-US" sz="900" dirty="0">
                <a:solidFill>
                  <a:srgbClr val="787878"/>
                </a:solidFill>
                <a:latin typeface="Univers 45 Light" pitchFamily="2" charset="0"/>
                <a:cs typeface="Arial" panose="020B0604020202020204" pitchFamily="34" charset="0"/>
              </a:rPr>
            </a:br>
            <a:r>
              <a:rPr lang="en-US" sz="900" b="1" i="1" dirty="0">
                <a:solidFill>
                  <a:srgbClr val="000000"/>
                </a:solidFill>
                <a:latin typeface="Univers 45 Light" pitchFamily="2" charset="0"/>
              </a:rPr>
              <a:t>Engagement Partner</a:t>
            </a:r>
          </a:p>
          <a:p>
            <a:pPr marL="0" indent="0">
              <a:lnSpc>
                <a:spcPct val="100000"/>
              </a:lnSpc>
              <a:spcAft>
                <a:spcPts val="409"/>
              </a:spcAft>
              <a:buNone/>
            </a:pPr>
            <a:r>
              <a:rPr lang="en-US" sz="900" dirty="0" err="1">
                <a:latin typeface="Univers 45 Light" pitchFamily="2" charset="0"/>
                <a:cs typeface="Arial" panose="020B0604020202020204" pitchFamily="34" charset="0"/>
              </a:rPr>
              <a:t>cgavankar@kpmg.com</a:t>
            </a:r>
            <a:br>
              <a:rPr lang="en-US" sz="900" dirty="0">
                <a:solidFill>
                  <a:srgbClr val="787878"/>
                </a:solidFill>
                <a:latin typeface="Univers 45 Light" pitchFamily="2" charset="0"/>
                <a:cs typeface="Arial" panose="020B0604020202020204" pitchFamily="34" charset="0"/>
              </a:rPr>
            </a:br>
            <a:r>
              <a:rPr lang="en-US" sz="900" dirty="0">
                <a:solidFill>
                  <a:srgbClr val="000000"/>
                </a:solidFill>
                <a:latin typeface="Univers 45 Light" pitchFamily="2" charset="0"/>
              </a:rPr>
              <a:t>617-650-3010</a:t>
            </a:r>
          </a:p>
        </p:txBody>
      </p:sp>
      <p:sp>
        <p:nvSpPr>
          <p:cNvPr id="13" name="TextBox 12">
            <a:extLst>
              <a:ext uri="{FF2B5EF4-FFF2-40B4-BE49-F238E27FC236}">
                <a16:creationId xmlns:a16="http://schemas.microsoft.com/office/drawing/2014/main" id="{90731EC9-4C39-57E4-79AF-C84E9C5856A9}"/>
              </a:ext>
            </a:extLst>
          </p:cNvPr>
          <p:cNvSpPr txBox="1"/>
          <p:nvPr/>
        </p:nvSpPr>
        <p:spPr>
          <a:xfrm>
            <a:off x="899086" y="428313"/>
            <a:ext cx="6100010" cy="553998"/>
          </a:xfrm>
          <a:prstGeom prst="rect">
            <a:avLst/>
          </a:prstGeom>
          <a:noFill/>
        </p:spPr>
        <p:txBody>
          <a:bodyPr wrap="square">
            <a:spAutoFit/>
          </a:bodyPr>
          <a:lstStyle/>
          <a:p>
            <a:pPr marL="0" marR="0" algn="l">
              <a:spcBef>
                <a:spcPts val="0"/>
              </a:spcBef>
              <a:spcAft>
                <a:spcPts val="0"/>
              </a:spcAft>
            </a:pPr>
            <a:r>
              <a:rPr lang="en-US" sz="1000" dirty="0"/>
              <a:t>Dustin McCain/Lauren Insero</a:t>
            </a:r>
            <a:br>
              <a:rPr lang="en-US" sz="1000" dirty="0"/>
            </a:br>
            <a:r>
              <a:rPr lang="en-US" sz="1000" dirty="0"/>
              <a:t>Category Management Strategic Sourcing</a:t>
            </a:r>
          </a:p>
          <a:p>
            <a:pPr marL="0" marR="0" algn="l">
              <a:spcBef>
                <a:spcPts val="0"/>
              </a:spcBef>
              <a:spcAft>
                <a:spcPts val="0"/>
              </a:spcAft>
            </a:pPr>
            <a:r>
              <a:rPr lang="en-US" sz="1000" dirty="0"/>
              <a:t>Global Procurement | Third Party Management</a:t>
            </a:r>
          </a:p>
        </p:txBody>
      </p:sp>
    </p:spTree>
    <p:extLst>
      <p:ext uri="{BB962C8B-B14F-4D97-AF65-F5344CB8AC3E}">
        <p14:creationId xmlns:p14="http://schemas.microsoft.com/office/powerpoint/2010/main" val="1453334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689A-4FC0-4F01-8FFD-7C2E0826086D}"/>
              </a:ext>
            </a:extLst>
          </p:cNvPr>
          <p:cNvSpPr>
            <a:spLocks noGrp="1"/>
          </p:cNvSpPr>
          <p:nvPr>
            <p:ph type="ctrTitle"/>
          </p:nvPr>
        </p:nvSpPr>
        <p:spPr/>
        <p:txBody>
          <a:bodyPr/>
          <a:lstStyle/>
          <a:p>
            <a:r>
              <a:rPr lang="en-US" dirty="0"/>
              <a:t>Cyber target operating model</a:t>
            </a:r>
          </a:p>
        </p:txBody>
      </p:sp>
    </p:spTree>
    <p:extLst>
      <p:ext uri="{BB962C8B-B14F-4D97-AF65-F5344CB8AC3E}">
        <p14:creationId xmlns:p14="http://schemas.microsoft.com/office/powerpoint/2010/main" val="686214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 name="Straight Connector 162">
            <a:extLst>
              <a:ext uri="{FF2B5EF4-FFF2-40B4-BE49-F238E27FC236}">
                <a16:creationId xmlns:a16="http://schemas.microsoft.com/office/drawing/2014/main" id="{ED99E7F0-F6EE-426E-9079-21E51D096CE2}"/>
              </a:ext>
            </a:extLst>
          </p:cNvPr>
          <p:cNvCxnSpPr>
            <a:cxnSpLocks/>
            <a:endCxn id="160" idx="2"/>
          </p:cNvCxnSpPr>
          <p:nvPr/>
        </p:nvCxnSpPr>
        <p:spPr>
          <a:xfrm flipH="1">
            <a:off x="6324091" y="1728667"/>
            <a:ext cx="6270" cy="218086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E9B9E06-E592-4FB7-8AAD-71569A337701}"/>
              </a:ext>
            </a:extLst>
          </p:cNvPr>
          <p:cNvCxnSpPr>
            <a:cxnSpLocks/>
          </p:cNvCxnSpPr>
          <p:nvPr/>
        </p:nvCxnSpPr>
        <p:spPr>
          <a:xfrm>
            <a:off x="3687828" y="1733426"/>
            <a:ext cx="0" cy="15294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18626BC-15B1-4FD6-A281-299C9F514616}"/>
              </a:ext>
            </a:extLst>
          </p:cNvPr>
          <p:cNvSpPr>
            <a:spLocks noGrp="1"/>
          </p:cNvSpPr>
          <p:nvPr>
            <p:ph type="title"/>
          </p:nvPr>
        </p:nvSpPr>
        <p:spPr/>
        <p:txBody>
          <a:bodyPr/>
          <a:lstStyle/>
          <a:p>
            <a:r>
              <a:rPr lang="en-GB" dirty="0"/>
              <a:t>Cyber security – functional process model</a:t>
            </a:r>
          </a:p>
        </p:txBody>
      </p:sp>
      <p:sp>
        <p:nvSpPr>
          <p:cNvPr id="3" name="Rectangle 2">
            <a:extLst>
              <a:ext uri="{FF2B5EF4-FFF2-40B4-BE49-F238E27FC236}">
                <a16:creationId xmlns:a16="http://schemas.microsoft.com/office/drawing/2014/main" id="{276F5718-9266-41F9-A6BB-3F643EE46E2D}"/>
              </a:ext>
            </a:extLst>
          </p:cNvPr>
          <p:cNvSpPr/>
          <p:nvPr/>
        </p:nvSpPr>
        <p:spPr>
          <a:xfrm>
            <a:off x="1036454" y="1505526"/>
            <a:ext cx="4831712" cy="234000"/>
          </a:xfrm>
          <a:prstGeom prst="rect">
            <a:avLst/>
          </a:prstGeom>
          <a:solidFill>
            <a:schemeClr val="accent1"/>
          </a:solidFill>
          <a:ln w="25400" cap="flat" cmpd="sng" algn="ctr">
            <a:noFill/>
            <a:prstDash val="solid"/>
          </a:ln>
          <a:effectLst/>
        </p:spPr>
        <p:txBody>
          <a:bodyPr lIns="35928" tIns="35928" rIns="35928" bIns="3592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FFFFF"/>
                </a:solidFill>
                <a:effectLst/>
                <a:uLnTx/>
                <a:uFillTx/>
                <a:ea typeface="+mn-ea"/>
                <a:cs typeface="+mn-cs"/>
              </a:rPr>
              <a:t>Strategy, Governance and Policy</a:t>
            </a:r>
          </a:p>
        </p:txBody>
      </p:sp>
      <p:sp>
        <p:nvSpPr>
          <p:cNvPr id="4" name="TextBox 3">
            <a:extLst>
              <a:ext uri="{FF2B5EF4-FFF2-40B4-BE49-F238E27FC236}">
                <a16:creationId xmlns:a16="http://schemas.microsoft.com/office/drawing/2014/main" id="{C6D0FEEF-ED68-4838-9291-36E1433A69CA}"/>
              </a:ext>
            </a:extLst>
          </p:cNvPr>
          <p:cNvSpPr txBox="1"/>
          <p:nvPr/>
        </p:nvSpPr>
        <p:spPr>
          <a:xfrm>
            <a:off x="199315" y="1426667"/>
            <a:ext cx="739233" cy="379209"/>
          </a:xfrm>
          <a:prstGeom prst="rect">
            <a:avLst/>
          </a:prstGeom>
          <a:noFill/>
          <a:ln>
            <a:noFill/>
          </a:ln>
        </p:spPr>
        <p:txBody>
          <a:bodyPr wrap="square" lIns="107761" tIns="107761" rIns="107761" bIns="107761" rtlCol="0" anchor="t" anchorCtr="0">
            <a:spAutoFit/>
          </a:bodyPr>
          <a:lstStyle/>
          <a:p>
            <a:pPr marL="0" marR="0" lvl="0" indent="0"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2</a:t>
            </a:r>
          </a:p>
        </p:txBody>
      </p:sp>
      <p:sp>
        <p:nvSpPr>
          <p:cNvPr id="5" name="Left Brace 4">
            <a:extLst>
              <a:ext uri="{FF2B5EF4-FFF2-40B4-BE49-F238E27FC236}">
                <a16:creationId xmlns:a16="http://schemas.microsoft.com/office/drawing/2014/main" id="{980BD917-BBD7-4AC3-8832-A120A7B5C24F}"/>
              </a:ext>
            </a:extLst>
          </p:cNvPr>
          <p:cNvSpPr/>
          <p:nvPr/>
        </p:nvSpPr>
        <p:spPr>
          <a:xfrm>
            <a:off x="1113548" y="1733426"/>
            <a:ext cx="45719" cy="4278483"/>
          </a:xfrm>
          <a:prstGeom prst="leftBrace">
            <a:avLst/>
          </a:prstGeom>
          <a:solidFill>
            <a:srgbClr val="0091DA"/>
          </a:solidFill>
          <a:ln w="19050" cap="flat" cmpd="sng" algn="ctr">
            <a:solidFill>
              <a:schemeClr val="bg1"/>
            </a:solidFill>
            <a:prstDash val="solid"/>
          </a:ln>
          <a:effectLst/>
        </p:spPr>
        <p:txBody>
          <a:bodyPr lIns="91248" tIns="45624" rIns="91248" bIns="45624" rtlCol="0" anchor="ctr"/>
          <a:lstStyle/>
          <a:p>
            <a:pPr marL="0" marR="0" lvl="0" indent="0" algn="ctr" defTabSz="90873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2778ECFB-1D9A-422D-B5D7-EFD0F9607F6C}"/>
              </a:ext>
            </a:extLst>
          </p:cNvPr>
          <p:cNvSpPr/>
          <p:nvPr/>
        </p:nvSpPr>
        <p:spPr>
          <a:xfrm>
            <a:off x="1275269" y="180406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1.1 Security Strategy</a:t>
            </a:r>
          </a:p>
        </p:txBody>
      </p:sp>
      <p:sp>
        <p:nvSpPr>
          <p:cNvPr id="7" name="Rectangle 6">
            <a:extLst>
              <a:ext uri="{FF2B5EF4-FFF2-40B4-BE49-F238E27FC236}">
                <a16:creationId xmlns:a16="http://schemas.microsoft.com/office/drawing/2014/main" id="{90956E6E-D512-4EAD-8516-2F9AAC1098BA}"/>
              </a:ext>
            </a:extLst>
          </p:cNvPr>
          <p:cNvSpPr/>
          <p:nvPr/>
        </p:nvSpPr>
        <p:spPr>
          <a:xfrm>
            <a:off x="1275269" y="207624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1.2 Policy &amp; Standards Development &amp; Maintenance</a:t>
            </a:r>
          </a:p>
        </p:txBody>
      </p:sp>
      <p:sp>
        <p:nvSpPr>
          <p:cNvPr id="8" name="Rectangle 7">
            <a:extLst>
              <a:ext uri="{FF2B5EF4-FFF2-40B4-BE49-F238E27FC236}">
                <a16:creationId xmlns:a16="http://schemas.microsoft.com/office/drawing/2014/main" id="{5BC26D8D-F39D-4C9D-92E2-460AFF70BB14}"/>
              </a:ext>
            </a:extLst>
          </p:cNvPr>
          <p:cNvSpPr/>
          <p:nvPr/>
        </p:nvSpPr>
        <p:spPr>
          <a:xfrm>
            <a:off x="1275269" y="262060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1.4 Security Governance &amp; Performance Management</a:t>
            </a:r>
          </a:p>
        </p:txBody>
      </p:sp>
      <p:sp>
        <p:nvSpPr>
          <p:cNvPr id="9" name="Rectangle 8">
            <a:extLst>
              <a:ext uri="{FF2B5EF4-FFF2-40B4-BE49-F238E27FC236}">
                <a16:creationId xmlns:a16="http://schemas.microsoft.com/office/drawing/2014/main" id="{66AFF523-1EBB-47F8-BDA9-557C9FDF7497}"/>
              </a:ext>
            </a:extLst>
          </p:cNvPr>
          <p:cNvSpPr/>
          <p:nvPr/>
        </p:nvSpPr>
        <p:spPr>
          <a:xfrm>
            <a:off x="1275269" y="289278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1.5 Security MI Reporting &amp; Metrics</a:t>
            </a:r>
          </a:p>
        </p:txBody>
      </p:sp>
      <p:sp>
        <p:nvSpPr>
          <p:cNvPr id="10" name="Rectangle 9">
            <a:extLst>
              <a:ext uri="{FF2B5EF4-FFF2-40B4-BE49-F238E27FC236}">
                <a16:creationId xmlns:a16="http://schemas.microsoft.com/office/drawing/2014/main" id="{91E84D49-8FD5-4DCD-8FC4-36FFE0E77974}"/>
              </a:ext>
            </a:extLst>
          </p:cNvPr>
          <p:cNvSpPr/>
          <p:nvPr/>
        </p:nvSpPr>
        <p:spPr>
          <a:xfrm>
            <a:off x="1275269" y="234842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1.3 Policy Oversight</a:t>
            </a:r>
          </a:p>
        </p:txBody>
      </p:sp>
      <p:sp>
        <p:nvSpPr>
          <p:cNvPr id="11" name="Rectangle 10">
            <a:extLst>
              <a:ext uri="{FF2B5EF4-FFF2-40B4-BE49-F238E27FC236}">
                <a16:creationId xmlns:a16="http://schemas.microsoft.com/office/drawing/2014/main" id="{3C1E0EC9-8963-4CD5-99D6-993BD76CC5EC}"/>
              </a:ext>
            </a:extLst>
          </p:cNvPr>
          <p:cNvSpPr/>
          <p:nvPr/>
        </p:nvSpPr>
        <p:spPr>
          <a:xfrm>
            <a:off x="1275269" y="316496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1.6 Business Engagement</a:t>
            </a:r>
          </a:p>
        </p:txBody>
      </p:sp>
      <p:sp>
        <p:nvSpPr>
          <p:cNvPr id="12" name="Rectangle 11">
            <a:extLst>
              <a:ext uri="{FF2B5EF4-FFF2-40B4-BE49-F238E27FC236}">
                <a16:creationId xmlns:a16="http://schemas.microsoft.com/office/drawing/2014/main" id="{4FF192D7-FDA1-4A59-B931-F7D795E1B4BB}"/>
              </a:ext>
            </a:extLst>
          </p:cNvPr>
          <p:cNvSpPr/>
          <p:nvPr/>
        </p:nvSpPr>
        <p:spPr>
          <a:xfrm>
            <a:off x="1275269" y="370932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1.8 Regulatory Reporting &amp; Engagement</a:t>
            </a:r>
          </a:p>
        </p:txBody>
      </p:sp>
      <p:sp>
        <p:nvSpPr>
          <p:cNvPr id="13" name="Rectangle 12">
            <a:extLst>
              <a:ext uri="{FF2B5EF4-FFF2-40B4-BE49-F238E27FC236}">
                <a16:creationId xmlns:a16="http://schemas.microsoft.com/office/drawing/2014/main" id="{8A33BE0F-554F-437D-8D25-9DF50997F7EC}"/>
              </a:ext>
            </a:extLst>
          </p:cNvPr>
          <p:cNvSpPr/>
          <p:nvPr/>
        </p:nvSpPr>
        <p:spPr>
          <a:xfrm>
            <a:off x="1275269" y="398150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1.9 Technical Standards Development &amp; Maintenance</a:t>
            </a:r>
          </a:p>
        </p:txBody>
      </p:sp>
      <p:sp>
        <p:nvSpPr>
          <p:cNvPr id="14" name="Rectangle 13">
            <a:extLst>
              <a:ext uri="{FF2B5EF4-FFF2-40B4-BE49-F238E27FC236}">
                <a16:creationId xmlns:a16="http://schemas.microsoft.com/office/drawing/2014/main" id="{79D0E5EC-BF88-411A-AE1C-2FBA87C26871}"/>
              </a:ext>
            </a:extLst>
          </p:cNvPr>
          <p:cNvSpPr/>
          <p:nvPr/>
        </p:nvSpPr>
        <p:spPr>
          <a:xfrm>
            <a:off x="1275269" y="425368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1.10  Security Budgeting &amp;  Planning</a:t>
            </a:r>
          </a:p>
        </p:txBody>
      </p:sp>
      <p:sp>
        <p:nvSpPr>
          <p:cNvPr id="15" name="Rectangle 14">
            <a:extLst>
              <a:ext uri="{FF2B5EF4-FFF2-40B4-BE49-F238E27FC236}">
                <a16:creationId xmlns:a16="http://schemas.microsoft.com/office/drawing/2014/main" id="{0DB357A3-48DE-4E89-B4EF-A7E38EC7A766}"/>
              </a:ext>
            </a:extLst>
          </p:cNvPr>
          <p:cNvSpPr/>
          <p:nvPr/>
        </p:nvSpPr>
        <p:spPr>
          <a:xfrm>
            <a:off x="1275269" y="507022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1.13  Security Reporting &amp; Metrics</a:t>
            </a:r>
          </a:p>
        </p:txBody>
      </p:sp>
      <p:sp>
        <p:nvSpPr>
          <p:cNvPr id="16" name="Rectangle 15">
            <a:extLst>
              <a:ext uri="{FF2B5EF4-FFF2-40B4-BE49-F238E27FC236}">
                <a16:creationId xmlns:a16="http://schemas.microsoft.com/office/drawing/2014/main" id="{76AE014A-5636-452E-99C3-2567BC60D309}"/>
              </a:ext>
            </a:extLst>
          </p:cNvPr>
          <p:cNvSpPr/>
          <p:nvPr/>
        </p:nvSpPr>
        <p:spPr>
          <a:xfrm>
            <a:off x="1275269" y="479804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1.12  Security Governance  Implementation</a:t>
            </a:r>
          </a:p>
        </p:txBody>
      </p:sp>
      <p:sp>
        <p:nvSpPr>
          <p:cNvPr id="17" name="Rectangle 16">
            <a:extLst>
              <a:ext uri="{FF2B5EF4-FFF2-40B4-BE49-F238E27FC236}">
                <a16:creationId xmlns:a16="http://schemas.microsoft.com/office/drawing/2014/main" id="{F2AA4069-A73E-4D85-B527-EF02DDE9DCAB}"/>
              </a:ext>
            </a:extLst>
          </p:cNvPr>
          <p:cNvSpPr/>
          <p:nvPr/>
        </p:nvSpPr>
        <p:spPr>
          <a:xfrm>
            <a:off x="1275269" y="452586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1.11  Security Policy Embedding &amp;  Compliance</a:t>
            </a:r>
          </a:p>
        </p:txBody>
      </p:sp>
      <p:sp>
        <p:nvSpPr>
          <p:cNvPr id="18" name="Oval 17">
            <a:extLst>
              <a:ext uri="{FF2B5EF4-FFF2-40B4-BE49-F238E27FC236}">
                <a16:creationId xmlns:a16="http://schemas.microsoft.com/office/drawing/2014/main" id="{C5C2F180-0F65-4A9C-8585-285FE6C4BF64}"/>
              </a:ext>
            </a:extLst>
          </p:cNvPr>
          <p:cNvSpPr/>
          <p:nvPr/>
        </p:nvSpPr>
        <p:spPr>
          <a:xfrm>
            <a:off x="986713" y="1424494"/>
            <a:ext cx="180000" cy="180000"/>
          </a:xfrm>
          <a:prstGeom prst="ellipse">
            <a:avLst/>
          </a:prstGeom>
          <a:solidFill>
            <a:schemeClr val="accent3"/>
          </a:solidFill>
          <a:ln w="25400" cap="flat" cmpd="sng" algn="ctr">
            <a:no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1</a:t>
            </a:r>
          </a:p>
        </p:txBody>
      </p:sp>
      <p:sp>
        <p:nvSpPr>
          <p:cNvPr id="19" name="TextBox 18">
            <a:extLst>
              <a:ext uri="{FF2B5EF4-FFF2-40B4-BE49-F238E27FC236}">
                <a16:creationId xmlns:a16="http://schemas.microsoft.com/office/drawing/2014/main" id="{0475658C-22DC-4A56-B603-445BF64BF47C}"/>
              </a:ext>
            </a:extLst>
          </p:cNvPr>
          <p:cNvSpPr txBox="1"/>
          <p:nvPr/>
        </p:nvSpPr>
        <p:spPr>
          <a:xfrm rot="16200000">
            <a:off x="312971" y="3431411"/>
            <a:ext cx="736737" cy="379209"/>
          </a:xfrm>
          <a:prstGeom prst="rect">
            <a:avLst/>
          </a:prstGeom>
          <a:noFill/>
        </p:spPr>
        <p:txBody>
          <a:bodyPr wrap="square" lIns="107761" tIns="107761" rIns="107761" bIns="107761" rtlCol="0" anchor="t" anchorCtr="0">
            <a:spAutoFit/>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3 </a:t>
            </a:r>
          </a:p>
        </p:txBody>
      </p:sp>
      <p:sp>
        <p:nvSpPr>
          <p:cNvPr id="20" name="Rectangle 19">
            <a:extLst>
              <a:ext uri="{FF2B5EF4-FFF2-40B4-BE49-F238E27FC236}">
                <a16:creationId xmlns:a16="http://schemas.microsoft.com/office/drawing/2014/main" id="{E67B47FD-84D0-4780-AA8B-1A43DD54CABC}"/>
              </a:ext>
            </a:extLst>
          </p:cNvPr>
          <p:cNvSpPr/>
          <p:nvPr/>
        </p:nvSpPr>
        <p:spPr>
          <a:xfrm>
            <a:off x="1275269" y="534240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1.14  Data Governance</a:t>
            </a:r>
          </a:p>
        </p:txBody>
      </p:sp>
      <p:sp>
        <p:nvSpPr>
          <p:cNvPr id="21" name="Rectangle 20">
            <a:extLst>
              <a:ext uri="{FF2B5EF4-FFF2-40B4-BE49-F238E27FC236}">
                <a16:creationId xmlns:a16="http://schemas.microsoft.com/office/drawing/2014/main" id="{66961312-5312-4B87-91C0-E132C54F5340}"/>
              </a:ext>
            </a:extLst>
          </p:cNvPr>
          <p:cNvSpPr/>
          <p:nvPr/>
        </p:nvSpPr>
        <p:spPr>
          <a:xfrm>
            <a:off x="1275269" y="561458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1.15  Data Privacy </a:t>
            </a:r>
          </a:p>
        </p:txBody>
      </p:sp>
      <p:sp>
        <p:nvSpPr>
          <p:cNvPr id="22" name="Rectangle 21">
            <a:extLst>
              <a:ext uri="{FF2B5EF4-FFF2-40B4-BE49-F238E27FC236}">
                <a16:creationId xmlns:a16="http://schemas.microsoft.com/office/drawing/2014/main" id="{E69B456E-81FB-4FD2-9EFE-85B9BC5D6AF0}"/>
              </a:ext>
            </a:extLst>
          </p:cNvPr>
          <p:cNvSpPr/>
          <p:nvPr/>
        </p:nvSpPr>
        <p:spPr>
          <a:xfrm>
            <a:off x="1275269" y="343714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1.7 Regulatory Horizon Scanning &amp; Impact Analyses</a:t>
            </a:r>
          </a:p>
        </p:txBody>
      </p:sp>
      <p:sp>
        <p:nvSpPr>
          <p:cNvPr id="23" name="Rectangle 22">
            <a:extLst>
              <a:ext uri="{FF2B5EF4-FFF2-40B4-BE49-F238E27FC236}">
                <a16:creationId xmlns:a16="http://schemas.microsoft.com/office/drawing/2014/main" id="{092EF44F-3CEA-4AC5-AC44-B5CF822A0EAC}"/>
              </a:ext>
            </a:extLst>
          </p:cNvPr>
          <p:cNvSpPr/>
          <p:nvPr/>
        </p:nvSpPr>
        <p:spPr>
          <a:xfrm>
            <a:off x="1275269" y="5886756"/>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1.16  Secure Integration / Separation (supporting M&amp;A)</a:t>
            </a:r>
          </a:p>
        </p:txBody>
      </p:sp>
      <p:sp>
        <p:nvSpPr>
          <p:cNvPr id="24" name="Rectangle 23">
            <a:extLst>
              <a:ext uri="{FF2B5EF4-FFF2-40B4-BE49-F238E27FC236}">
                <a16:creationId xmlns:a16="http://schemas.microsoft.com/office/drawing/2014/main" id="{E9E940FA-6445-4962-94EC-598874A42058}"/>
              </a:ext>
            </a:extLst>
          </p:cNvPr>
          <p:cNvSpPr/>
          <p:nvPr/>
        </p:nvSpPr>
        <p:spPr>
          <a:xfrm>
            <a:off x="3831916" y="181965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1.17 Cyber Insurance</a:t>
            </a:r>
          </a:p>
        </p:txBody>
      </p:sp>
      <p:sp>
        <p:nvSpPr>
          <p:cNvPr id="25" name="Rectangle 24">
            <a:extLst>
              <a:ext uri="{FF2B5EF4-FFF2-40B4-BE49-F238E27FC236}">
                <a16:creationId xmlns:a16="http://schemas.microsoft.com/office/drawing/2014/main" id="{2F754DA2-07BC-48F8-8885-6904CFBC2C5C}"/>
              </a:ext>
            </a:extLst>
          </p:cNvPr>
          <p:cNvSpPr/>
          <p:nvPr/>
        </p:nvSpPr>
        <p:spPr>
          <a:xfrm>
            <a:off x="3831916" y="208792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1.18 BISO &amp; Business Unit Engagement</a:t>
            </a:r>
          </a:p>
        </p:txBody>
      </p:sp>
      <p:sp>
        <p:nvSpPr>
          <p:cNvPr id="26" name="Rectangle 25">
            <a:extLst>
              <a:ext uri="{FF2B5EF4-FFF2-40B4-BE49-F238E27FC236}">
                <a16:creationId xmlns:a16="http://schemas.microsoft.com/office/drawing/2014/main" id="{AFC98025-DE5D-40FE-A6F1-C764A144CFBD}"/>
              </a:ext>
            </a:extLst>
          </p:cNvPr>
          <p:cNvSpPr/>
          <p:nvPr/>
        </p:nvSpPr>
        <p:spPr>
          <a:xfrm>
            <a:off x="3831916" y="262447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1.20 Engagement with Second Line of Defence</a:t>
            </a:r>
          </a:p>
        </p:txBody>
      </p:sp>
      <p:sp>
        <p:nvSpPr>
          <p:cNvPr id="27" name="Rectangle 26">
            <a:extLst>
              <a:ext uri="{FF2B5EF4-FFF2-40B4-BE49-F238E27FC236}">
                <a16:creationId xmlns:a16="http://schemas.microsoft.com/office/drawing/2014/main" id="{26C96059-730F-4B0C-B3B7-2586D0F4E563}"/>
              </a:ext>
            </a:extLst>
          </p:cNvPr>
          <p:cNvSpPr/>
          <p:nvPr/>
        </p:nvSpPr>
        <p:spPr>
          <a:xfrm>
            <a:off x="3831916" y="2892747"/>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1.21 Engagement with Third Line of </a:t>
            </a:r>
            <a:r>
              <a:rPr lang="en-GB" sz="800" kern="0" dirty="0" err="1">
                <a:solidFill>
                  <a:srgbClr val="FFFFFF"/>
                </a:solidFill>
              </a:rPr>
              <a:t>Defense</a:t>
            </a:r>
            <a:endParaRPr lang="en-GB" sz="800" kern="0" dirty="0">
              <a:solidFill>
                <a:srgbClr val="FFFFFF"/>
              </a:solidFill>
            </a:endParaRPr>
          </a:p>
        </p:txBody>
      </p:sp>
      <p:sp>
        <p:nvSpPr>
          <p:cNvPr id="28" name="Rectangle 27">
            <a:extLst>
              <a:ext uri="{FF2B5EF4-FFF2-40B4-BE49-F238E27FC236}">
                <a16:creationId xmlns:a16="http://schemas.microsoft.com/office/drawing/2014/main" id="{CC17FF58-CBB3-4F2F-979D-A57B7F57B338}"/>
              </a:ext>
            </a:extLst>
          </p:cNvPr>
          <p:cNvSpPr/>
          <p:nvPr/>
        </p:nvSpPr>
        <p:spPr>
          <a:xfrm>
            <a:off x="3831916" y="2356201"/>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1.19 RISO &amp; Regional Jurisdiction Engagement</a:t>
            </a:r>
          </a:p>
        </p:txBody>
      </p:sp>
      <p:sp>
        <p:nvSpPr>
          <p:cNvPr id="29" name="Rectangle 28">
            <a:extLst>
              <a:ext uri="{FF2B5EF4-FFF2-40B4-BE49-F238E27FC236}">
                <a16:creationId xmlns:a16="http://schemas.microsoft.com/office/drawing/2014/main" id="{D0623374-98B8-4787-9CC2-0C6873B7C6DF}"/>
              </a:ext>
            </a:extLst>
          </p:cNvPr>
          <p:cNvSpPr/>
          <p:nvPr/>
        </p:nvSpPr>
        <p:spPr>
          <a:xfrm>
            <a:off x="3831916" y="3161019"/>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1.22 External Communications</a:t>
            </a:r>
          </a:p>
        </p:txBody>
      </p:sp>
      <p:sp>
        <p:nvSpPr>
          <p:cNvPr id="30" name="TextBox 29">
            <a:extLst>
              <a:ext uri="{FF2B5EF4-FFF2-40B4-BE49-F238E27FC236}">
                <a16:creationId xmlns:a16="http://schemas.microsoft.com/office/drawing/2014/main" id="{206BA16A-299A-4959-91B8-D877C4E3B306}"/>
              </a:ext>
            </a:extLst>
          </p:cNvPr>
          <p:cNvSpPr txBox="1"/>
          <p:nvPr/>
        </p:nvSpPr>
        <p:spPr>
          <a:xfrm>
            <a:off x="1036454" y="1099965"/>
            <a:ext cx="10201413" cy="234000"/>
          </a:xfrm>
          <a:prstGeom prst="rect">
            <a:avLst/>
          </a:prstGeom>
          <a:solidFill>
            <a:schemeClr val="bg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Security Operating Model</a:t>
            </a:r>
          </a:p>
        </p:txBody>
      </p:sp>
      <p:sp>
        <p:nvSpPr>
          <p:cNvPr id="31" name="TextBox 30">
            <a:extLst>
              <a:ext uri="{FF2B5EF4-FFF2-40B4-BE49-F238E27FC236}">
                <a16:creationId xmlns:a16="http://schemas.microsoft.com/office/drawing/2014/main" id="{7BE76480-6897-40FB-AB3D-93475C0E8924}"/>
              </a:ext>
            </a:extLst>
          </p:cNvPr>
          <p:cNvSpPr txBox="1"/>
          <p:nvPr/>
        </p:nvSpPr>
        <p:spPr>
          <a:xfrm>
            <a:off x="199315" y="1103256"/>
            <a:ext cx="739233" cy="379209"/>
          </a:xfrm>
          <a:prstGeom prst="rect">
            <a:avLst/>
          </a:prstGeom>
          <a:noFill/>
          <a:ln>
            <a:noFill/>
          </a:ln>
        </p:spPr>
        <p:txBody>
          <a:bodyPr wrap="square" lIns="107761" tIns="107761" rIns="107761" bIns="107761" rtlCol="0" anchor="t" anchorCtr="0">
            <a:spAutoFit/>
          </a:bodyPr>
          <a:lstStyle/>
          <a:p>
            <a:pPr marL="0" marR="0" lvl="0" indent="0"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1</a:t>
            </a:r>
          </a:p>
        </p:txBody>
      </p:sp>
      <p:grpSp>
        <p:nvGrpSpPr>
          <p:cNvPr id="32" name="Group 31">
            <a:extLst>
              <a:ext uri="{FF2B5EF4-FFF2-40B4-BE49-F238E27FC236}">
                <a16:creationId xmlns:a16="http://schemas.microsoft.com/office/drawing/2014/main" id="{AD3395EE-5232-4778-BC03-CF38341D94E5}"/>
              </a:ext>
            </a:extLst>
          </p:cNvPr>
          <p:cNvGrpSpPr/>
          <p:nvPr/>
        </p:nvGrpSpPr>
        <p:grpSpPr>
          <a:xfrm>
            <a:off x="1036454" y="1821615"/>
            <a:ext cx="200208" cy="200208"/>
            <a:chOff x="9839344" y="3530945"/>
            <a:chExt cx="200208" cy="200208"/>
          </a:xfrm>
          <a:solidFill>
            <a:srgbClr val="0091DA"/>
          </a:solidFill>
        </p:grpSpPr>
        <p:sp>
          <p:nvSpPr>
            <p:cNvPr id="33" name="Rectangle 32">
              <a:extLst>
                <a:ext uri="{FF2B5EF4-FFF2-40B4-BE49-F238E27FC236}">
                  <a16:creationId xmlns:a16="http://schemas.microsoft.com/office/drawing/2014/main" id="{C0E7192A-F980-4612-B7D1-0300CA693AD8}"/>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4" name="Graphic 38">
              <a:extLst>
                <a:ext uri="{FF2B5EF4-FFF2-40B4-BE49-F238E27FC236}">
                  <a16:creationId xmlns:a16="http://schemas.microsoft.com/office/drawing/2014/main" id="{F7295986-251F-47F9-8534-3699D24D25F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5" name="Group 34">
            <a:extLst>
              <a:ext uri="{FF2B5EF4-FFF2-40B4-BE49-F238E27FC236}">
                <a16:creationId xmlns:a16="http://schemas.microsoft.com/office/drawing/2014/main" id="{F83FFC0F-6327-4F58-A91B-93D6B9E32EEA}"/>
              </a:ext>
            </a:extLst>
          </p:cNvPr>
          <p:cNvGrpSpPr/>
          <p:nvPr/>
        </p:nvGrpSpPr>
        <p:grpSpPr>
          <a:xfrm>
            <a:off x="1036454" y="2093751"/>
            <a:ext cx="200208" cy="200208"/>
            <a:chOff x="9839344" y="3530945"/>
            <a:chExt cx="200208" cy="200208"/>
          </a:xfrm>
          <a:solidFill>
            <a:srgbClr val="0091DA"/>
          </a:solidFill>
        </p:grpSpPr>
        <p:sp>
          <p:nvSpPr>
            <p:cNvPr id="36" name="Rectangle 35">
              <a:extLst>
                <a:ext uri="{FF2B5EF4-FFF2-40B4-BE49-F238E27FC236}">
                  <a16:creationId xmlns:a16="http://schemas.microsoft.com/office/drawing/2014/main" id="{D0872E4B-4F8C-41C6-916D-EC973E18CA2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7" name="Graphic 38">
              <a:extLst>
                <a:ext uri="{FF2B5EF4-FFF2-40B4-BE49-F238E27FC236}">
                  <a16:creationId xmlns:a16="http://schemas.microsoft.com/office/drawing/2014/main" id="{11EAD43A-8D34-4333-AD7A-FFD0FC2CC792}"/>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8" name="Group 37">
            <a:extLst>
              <a:ext uri="{FF2B5EF4-FFF2-40B4-BE49-F238E27FC236}">
                <a16:creationId xmlns:a16="http://schemas.microsoft.com/office/drawing/2014/main" id="{30C2EAA8-179C-43BE-A184-98DF577F0725}"/>
              </a:ext>
            </a:extLst>
          </p:cNvPr>
          <p:cNvGrpSpPr/>
          <p:nvPr/>
        </p:nvGrpSpPr>
        <p:grpSpPr>
          <a:xfrm>
            <a:off x="1036454" y="2365887"/>
            <a:ext cx="200208" cy="200208"/>
            <a:chOff x="9839344" y="3530945"/>
            <a:chExt cx="200208" cy="200208"/>
          </a:xfrm>
          <a:solidFill>
            <a:srgbClr val="0091DA"/>
          </a:solidFill>
        </p:grpSpPr>
        <p:sp>
          <p:nvSpPr>
            <p:cNvPr id="39" name="Rectangle 38">
              <a:extLst>
                <a:ext uri="{FF2B5EF4-FFF2-40B4-BE49-F238E27FC236}">
                  <a16:creationId xmlns:a16="http://schemas.microsoft.com/office/drawing/2014/main" id="{9529B7F2-23E5-43AC-92B4-C4417827F3B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0" name="Graphic 38">
              <a:extLst>
                <a:ext uri="{FF2B5EF4-FFF2-40B4-BE49-F238E27FC236}">
                  <a16:creationId xmlns:a16="http://schemas.microsoft.com/office/drawing/2014/main" id="{AB0398A1-D1BE-47A6-9EF9-C7B654A21275}"/>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41" name="Group 40">
            <a:extLst>
              <a:ext uri="{FF2B5EF4-FFF2-40B4-BE49-F238E27FC236}">
                <a16:creationId xmlns:a16="http://schemas.microsoft.com/office/drawing/2014/main" id="{57DEA0C1-108A-4A2C-A7E6-75D511BBF3B4}"/>
              </a:ext>
            </a:extLst>
          </p:cNvPr>
          <p:cNvGrpSpPr/>
          <p:nvPr/>
        </p:nvGrpSpPr>
        <p:grpSpPr>
          <a:xfrm>
            <a:off x="1036454" y="2638023"/>
            <a:ext cx="200208" cy="200208"/>
            <a:chOff x="9839344" y="3530945"/>
            <a:chExt cx="200208" cy="200208"/>
          </a:xfrm>
          <a:solidFill>
            <a:srgbClr val="0091DA"/>
          </a:solidFill>
        </p:grpSpPr>
        <p:sp>
          <p:nvSpPr>
            <p:cNvPr id="42" name="Rectangle 41">
              <a:extLst>
                <a:ext uri="{FF2B5EF4-FFF2-40B4-BE49-F238E27FC236}">
                  <a16:creationId xmlns:a16="http://schemas.microsoft.com/office/drawing/2014/main" id="{D9A7AF64-BFCA-4303-B4CC-07709FCA5B8A}"/>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3" name="Graphic 38">
              <a:extLst>
                <a:ext uri="{FF2B5EF4-FFF2-40B4-BE49-F238E27FC236}">
                  <a16:creationId xmlns:a16="http://schemas.microsoft.com/office/drawing/2014/main" id="{74096D00-4472-4250-BA37-1AA42B03CBB0}"/>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44" name="Group 43">
            <a:extLst>
              <a:ext uri="{FF2B5EF4-FFF2-40B4-BE49-F238E27FC236}">
                <a16:creationId xmlns:a16="http://schemas.microsoft.com/office/drawing/2014/main" id="{D6D3B0E1-51E7-4CD5-BA4B-EAF18494C6A6}"/>
              </a:ext>
            </a:extLst>
          </p:cNvPr>
          <p:cNvGrpSpPr/>
          <p:nvPr/>
        </p:nvGrpSpPr>
        <p:grpSpPr>
          <a:xfrm>
            <a:off x="1036454" y="2910159"/>
            <a:ext cx="200208" cy="200208"/>
            <a:chOff x="9839344" y="3530945"/>
            <a:chExt cx="200208" cy="200208"/>
          </a:xfrm>
          <a:solidFill>
            <a:srgbClr val="0091DA"/>
          </a:solidFill>
        </p:grpSpPr>
        <p:sp>
          <p:nvSpPr>
            <p:cNvPr id="45" name="Rectangle 44">
              <a:extLst>
                <a:ext uri="{FF2B5EF4-FFF2-40B4-BE49-F238E27FC236}">
                  <a16:creationId xmlns:a16="http://schemas.microsoft.com/office/drawing/2014/main" id="{5E5D4719-1A04-4A65-80F8-1AC190C9E45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6" name="Graphic 38">
              <a:extLst>
                <a:ext uri="{FF2B5EF4-FFF2-40B4-BE49-F238E27FC236}">
                  <a16:creationId xmlns:a16="http://schemas.microsoft.com/office/drawing/2014/main" id="{72B39B39-FA0E-4D56-B8F8-0B5F8AD0C7E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47" name="Group 46">
            <a:extLst>
              <a:ext uri="{FF2B5EF4-FFF2-40B4-BE49-F238E27FC236}">
                <a16:creationId xmlns:a16="http://schemas.microsoft.com/office/drawing/2014/main" id="{9A93BD16-93A1-418A-B3CB-C63B6B42F6F5}"/>
              </a:ext>
            </a:extLst>
          </p:cNvPr>
          <p:cNvGrpSpPr/>
          <p:nvPr/>
        </p:nvGrpSpPr>
        <p:grpSpPr>
          <a:xfrm>
            <a:off x="1036454" y="3182295"/>
            <a:ext cx="200208" cy="200208"/>
            <a:chOff x="9839344" y="3530945"/>
            <a:chExt cx="200208" cy="200208"/>
          </a:xfrm>
          <a:solidFill>
            <a:srgbClr val="0091DA"/>
          </a:solidFill>
        </p:grpSpPr>
        <p:sp>
          <p:nvSpPr>
            <p:cNvPr id="48" name="Rectangle 47">
              <a:extLst>
                <a:ext uri="{FF2B5EF4-FFF2-40B4-BE49-F238E27FC236}">
                  <a16:creationId xmlns:a16="http://schemas.microsoft.com/office/drawing/2014/main" id="{C9268C83-B904-412A-8363-190F967B9411}"/>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9" name="Graphic 38">
              <a:extLst>
                <a:ext uri="{FF2B5EF4-FFF2-40B4-BE49-F238E27FC236}">
                  <a16:creationId xmlns:a16="http://schemas.microsoft.com/office/drawing/2014/main" id="{288E6D94-6188-4F41-ACBA-8088ADE9E290}"/>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0" name="Group 49">
            <a:extLst>
              <a:ext uri="{FF2B5EF4-FFF2-40B4-BE49-F238E27FC236}">
                <a16:creationId xmlns:a16="http://schemas.microsoft.com/office/drawing/2014/main" id="{098714D5-209A-4DF7-8416-699EDC813F00}"/>
              </a:ext>
            </a:extLst>
          </p:cNvPr>
          <p:cNvGrpSpPr/>
          <p:nvPr/>
        </p:nvGrpSpPr>
        <p:grpSpPr>
          <a:xfrm>
            <a:off x="1036454" y="3454431"/>
            <a:ext cx="200208" cy="200208"/>
            <a:chOff x="9839344" y="3530945"/>
            <a:chExt cx="200208" cy="200208"/>
          </a:xfrm>
          <a:solidFill>
            <a:srgbClr val="0091DA"/>
          </a:solidFill>
        </p:grpSpPr>
        <p:sp>
          <p:nvSpPr>
            <p:cNvPr id="51" name="Rectangle 50">
              <a:extLst>
                <a:ext uri="{FF2B5EF4-FFF2-40B4-BE49-F238E27FC236}">
                  <a16:creationId xmlns:a16="http://schemas.microsoft.com/office/drawing/2014/main" id="{481A1339-5E20-4427-BDFC-C6D605F96C7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52" name="Graphic 38">
              <a:extLst>
                <a:ext uri="{FF2B5EF4-FFF2-40B4-BE49-F238E27FC236}">
                  <a16:creationId xmlns:a16="http://schemas.microsoft.com/office/drawing/2014/main" id="{33B02D8A-83D9-44EC-A667-5C5BB84988E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3" name="Group 52">
            <a:extLst>
              <a:ext uri="{FF2B5EF4-FFF2-40B4-BE49-F238E27FC236}">
                <a16:creationId xmlns:a16="http://schemas.microsoft.com/office/drawing/2014/main" id="{1C39F2E4-ADA5-41FD-8BDB-69E463F15F11}"/>
              </a:ext>
            </a:extLst>
          </p:cNvPr>
          <p:cNvGrpSpPr/>
          <p:nvPr/>
        </p:nvGrpSpPr>
        <p:grpSpPr>
          <a:xfrm>
            <a:off x="1036454" y="3726567"/>
            <a:ext cx="200208" cy="200208"/>
            <a:chOff x="9839344" y="3530945"/>
            <a:chExt cx="200208" cy="200208"/>
          </a:xfrm>
          <a:solidFill>
            <a:srgbClr val="0091DA"/>
          </a:solidFill>
        </p:grpSpPr>
        <p:sp>
          <p:nvSpPr>
            <p:cNvPr id="54" name="Rectangle 53">
              <a:extLst>
                <a:ext uri="{FF2B5EF4-FFF2-40B4-BE49-F238E27FC236}">
                  <a16:creationId xmlns:a16="http://schemas.microsoft.com/office/drawing/2014/main" id="{BF9D549C-B5E8-4E27-96CB-6C12FDC70221}"/>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55" name="Graphic 38">
              <a:extLst>
                <a:ext uri="{FF2B5EF4-FFF2-40B4-BE49-F238E27FC236}">
                  <a16:creationId xmlns:a16="http://schemas.microsoft.com/office/drawing/2014/main" id="{869C6AA4-3521-4A14-A076-C394643ECF7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6" name="Group 55">
            <a:extLst>
              <a:ext uri="{FF2B5EF4-FFF2-40B4-BE49-F238E27FC236}">
                <a16:creationId xmlns:a16="http://schemas.microsoft.com/office/drawing/2014/main" id="{B3195846-EA29-42DA-9F4B-406226EE5B32}"/>
              </a:ext>
            </a:extLst>
          </p:cNvPr>
          <p:cNvGrpSpPr/>
          <p:nvPr/>
        </p:nvGrpSpPr>
        <p:grpSpPr>
          <a:xfrm>
            <a:off x="1036454" y="3998703"/>
            <a:ext cx="200208" cy="200208"/>
            <a:chOff x="9839344" y="3530945"/>
            <a:chExt cx="200208" cy="200208"/>
          </a:xfrm>
          <a:solidFill>
            <a:srgbClr val="0091DA"/>
          </a:solidFill>
        </p:grpSpPr>
        <p:sp>
          <p:nvSpPr>
            <p:cNvPr id="57" name="Rectangle 56">
              <a:extLst>
                <a:ext uri="{FF2B5EF4-FFF2-40B4-BE49-F238E27FC236}">
                  <a16:creationId xmlns:a16="http://schemas.microsoft.com/office/drawing/2014/main" id="{5DBC4C47-6F95-4FBB-A5B5-5E53AF4D714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58" name="Graphic 38">
              <a:extLst>
                <a:ext uri="{FF2B5EF4-FFF2-40B4-BE49-F238E27FC236}">
                  <a16:creationId xmlns:a16="http://schemas.microsoft.com/office/drawing/2014/main" id="{B774AD8E-9946-4181-B25A-CA47B334BE0F}"/>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9" name="Group 58">
            <a:extLst>
              <a:ext uri="{FF2B5EF4-FFF2-40B4-BE49-F238E27FC236}">
                <a16:creationId xmlns:a16="http://schemas.microsoft.com/office/drawing/2014/main" id="{B164B9FD-A2BB-494C-A020-03FEAAB63563}"/>
              </a:ext>
            </a:extLst>
          </p:cNvPr>
          <p:cNvGrpSpPr/>
          <p:nvPr/>
        </p:nvGrpSpPr>
        <p:grpSpPr>
          <a:xfrm>
            <a:off x="1036454" y="4270839"/>
            <a:ext cx="200208" cy="200208"/>
            <a:chOff x="9839344" y="3530945"/>
            <a:chExt cx="200208" cy="200208"/>
          </a:xfrm>
          <a:solidFill>
            <a:srgbClr val="0091DA"/>
          </a:solidFill>
        </p:grpSpPr>
        <p:sp>
          <p:nvSpPr>
            <p:cNvPr id="60" name="Rectangle 59">
              <a:extLst>
                <a:ext uri="{FF2B5EF4-FFF2-40B4-BE49-F238E27FC236}">
                  <a16:creationId xmlns:a16="http://schemas.microsoft.com/office/drawing/2014/main" id="{988BF8AC-A01C-435B-A1E8-EBAE369EBDC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61" name="Graphic 38">
              <a:extLst>
                <a:ext uri="{FF2B5EF4-FFF2-40B4-BE49-F238E27FC236}">
                  <a16:creationId xmlns:a16="http://schemas.microsoft.com/office/drawing/2014/main" id="{B7C0101D-1C93-48DC-9C7D-1BAF15C2971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62" name="Group 61">
            <a:extLst>
              <a:ext uri="{FF2B5EF4-FFF2-40B4-BE49-F238E27FC236}">
                <a16:creationId xmlns:a16="http://schemas.microsoft.com/office/drawing/2014/main" id="{CBD12824-A300-48FA-B528-2E6CD5D59B29}"/>
              </a:ext>
            </a:extLst>
          </p:cNvPr>
          <p:cNvGrpSpPr/>
          <p:nvPr/>
        </p:nvGrpSpPr>
        <p:grpSpPr>
          <a:xfrm>
            <a:off x="1036454" y="4542975"/>
            <a:ext cx="200208" cy="200208"/>
            <a:chOff x="9839344" y="3530945"/>
            <a:chExt cx="200208" cy="200208"/>
          </a:xfrm>
          <a:solidFill>
            <a:srgbClr val="0091DA"/>
          </a:solidFill>
        </p:grpSpPr>
        <p:sp>
          <p:nvSpPr>
            <p:cNvPr id="63" name="Rectangle 62">
              <a:extLst>
                <a:ext uri="{FF2B5EF4-FFF2-40B4-BE49-F238E27FC236}">
                  <a16:creationId xmlns:a16="http://schemas.microsoft.com/office/drawing/2014/main" id="{4D35F3B3-08A3-470E-9C49-E42AC679091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64" name="Graphic 38">
              <a:extLst>
                <a:ext uri="{FF2B5EF4-FFF2-40B4-BE49-F238E27FC236}">
                  <a16:creationId xmlns:a16="http://schemas.microsoft.com/office/drawing/2014/main" id="{E3EE41D2-DC91-42AC-B78E-6F487F3686D1}"/>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65" name="Group 64">
            <a:extLst>
              <a:ext uri="{FF2B5EF4-FFF2-40B4-BE49-F238E27FC236}">
                <a16:creationId xmlns:a16="http://schemas.microsoft.com/office/drawing/2014/main" id="{0DFC0B6A-2BFF-4E4F-A9C3-0EA868AE2CDA}"/>
              </a:ext>
            </a:extLst>
          </p:cNvPr>
          <p:cNvGrpSpPr/>
          <p:nvPr/>
        </p:nvGrpSpPr>
        <p:grpSpPr>
          <a:xfrm>
            <a:off x="1036454" y="4815111"/>
            <a:ext cx="200208" cy="200208"/>
            <a:chOff x="9839344" y="3530945"/>
            <a:chExt cx="200208" cy="200208"/>
          </a:xfrm>
          <a:solidFill>
            <a:srgbClr val="0091DA"/>
          </a:solidFill>
        </p:grpSpPr>
        <p:sp>
          <p:nvSpPr>
            <p:cNvPr id="66" name="Rectangle 65">
              <a:extLst>
                <a:ext uri="{FF2B5EF4-FFF2-40B4-BE49-F238E27FC236}">
                  <a16:creationId xmlns:a16="http://schemas.microsoft.com/office/drawing/2014/main" id="{35AB8EFB-959D-483D-982F-774B10D0FE4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67" name="Graphic 38">
              <a:extLst>
                <a:ext uri="{FF2B5EF4-FFF2-40B4-BE49-F238E27FC236}">
                  <a16:creationId xmlns:a16="http://schemas.microsoft.com/office/drawing/2014/main" id="{230B4D1D-CDC2-4632-BF79-1AF51A8C610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68" name="Group 67">
            <a:extLst>
              <a:ext uri="{FF2B5EF4-FFF2-40B4-BE49-F238E27FC236}">
                <a16:creationId xmlns:a16="http://schemas.microsoft.com/office/drawing/2014/main" id="{BA686C61-91D0-4041-BEAE-0D87B993244E}"/>
              </a:ext>
            </a:extLst>
          </p:cNvPr>
          <p:cNvGrpSpPr/>
          <p:nvPr/>
        </p:nvGrpSpPr>
        <p:grpSpPr>
          <a:xfrm>
            <a:off x="1036454" y="5087247"/>
            <a:ext cx="200208" cy="200208"/>
            <a:chOff x="9839344" y="3530945"/>
            <a:chExt cx="200208" cy="200208"/>
          </a:xfrm>
          <a:solidFill>
            <a:srgbClr val="0091DA"/>
          </a:solidFill>
        </p:grpSpPr>
        <p:sp>
          <p:nvSpPr>
            <p:cNvPr id="69" name="Rectangle 68">
              <a:extLst>
                <a:ext uri="{FF2B5EF4-FFF2-40B4-BE49-F238E27FC236}">
                  <a16:creationId xmlns:a16="http://schemas.microsoft.com/office/drawing/2014/main" id="{2E6F3BBA-227A-4FCC-A0A1-7180B930A55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0" name="Graphic 38">
              <a:extLst>
                <a:ext uri="{FF2B5EF4-FFF2-40B4-BE49-F238E27FC236}">
                  <a16:creationId xmlns:a16="http://schemas.microsoft.com/office/drawing/2014/main" id="{E78FCFE8-E4CC-4D89-A27D-3A6FFC9BD767}"/>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71" name="Group 70">
            <a:extLst>
              <a:ext uri="{FF2B5EF4-FFF2-40B4-BE49-F238E27FC236}">
                <a16:creationId xmlns:a16="http://schemas.microsoft.com/office/drawing/2014/main" id="{28DE2175-9E1F-4D6D-A620-6B964CE4DF7C}"/>
              </a:ext>
            </a:extLst>
          </p:cNvPr>
          <p:cNvGrpSpPr/>
          <p:nvPr/>
        </p:nvGrpSpPr>
        <p:grpSpPr>
          <a:xfrm>
            <a:off x="1036454" y="5359383"/>
            <a:ext cx="200208" cy="200208"/>
            <a:chOff x="9839344" y="3530945"/>
            <a:chExt cx="200208" cy="200208"/>
          </a:xfrm>
          <a:solidFill>
            <a:srgbClr val="0091DA"/>
          </a:solidFill>
        </p:grpSpPr>
        <p:sp>
          <p:nvSpPr>
            <p:cNvPr id="72" name="Rectangle 71">
              <a:extLst>
                <a:ext uri="{FF2B5EF4-FFF2-40B4-BE49-F238E27FC236}">
                  <a16:creationId xmlns:a16="http://schemas.microsoft.com/office/drawing/2014/main" id="{1F769D0F-4AB9-4F71-9B06-48696E88CAE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3" name="Graphic 38">
              <a:extLst>
                <a:ext uri="{FF2B5EF4-FFF2-40B4-BE49-F238E27FC236}">
                  <a16:creationId xmlns:a16="http://schemas.microsoft.com/office/drawing/2014/main" id="{217976BD-55A2-40F8-95CF-684371B6789F}"/>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74" name="Group 73">
            <a:extLst>
              <a:ext uri="{FF2B5EF4-FFF2-40B4-BE49-F238E27FC236}">
                <a16:creationId xmlns:a16="http://schemas.microsoft.com/office/drawing/2014/main" id="{21FA91A7-2116-4985-A308-8AE69941C04B}"/>
              </a:ext>
            </a:extLst>
          </p:cNvPr>
          <p:cNvGrpSpPr/>
          <p:nvPr/>
        </p:nvGrpSpPr>
        <p:grpSpPr>
          <a:xfrm>
            <a:off x="1036454" y="5631519"/>
            <a:ext cx="200208" cy="200208"/>
            <a:chOff x="9839344" y="3530945"/>
            <a:chExt cx="200208" cy="200208"/>
          </a:xfrm>
          <a:solidFill>
            <a:srgbClr val="0091DA"/>
          </a:solidFill>
        </p:grpSpPr>
        <p:sp>
          <p:nvSpPr>
            <p:cNvPr id="75" name="Rectangle 74">
              <a:extLst>
                <a:ext uri="{FF2B5EF4-FFF2-40B4-BE49-F238E27FC236}">
                  <a16:creationId xmlns:a16="http://schemas.microsoft.com/office/drawing/2014/main" id="{1A938F8E-7FB4-4415-94AA-C9EDA83F1746}"/>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6" name="Graphic 38">
              <a:extLst>
                <a:ext uri="{FF2B5EF4-FFF2-40B4-BE49-F238E27FC236}">
                  <a16:creationId xmlns:a16="http://schemas.microsoft.com/office/drawing/2014/main" id="{4FACC7E7-5A69-42C5-8EC4-5486182EA4E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77" name="Group 76">
            <a:extLst>
              <a:ext uri="{FF2B5EF4-FFF2-40B4-BE49-F238E27FC236}">
                <a16:creationId xmlns:a16="http://schemas.microsoft.com/office/drawing/2014/main" id="{A12EFAB3-7C1E-4D5B-B968-C81F21DE3CBC}"/>
              </a:ext>
            </a:extLst>
          </p:cNvPr>
          <p:cNvGrpSpPr/>
          <p:nvPr/>
        </p:nvGrpSpPr>
        <p:grpSpPr>
          <a:xfrm>
            <a:off x="1036454" y="5903652"/>
            <a:ext cx="200208" cy="200208"/>
            <a:chOff x="9839344" y="3530945"/>
            <a:chExt cx="200208" cy="200208"/>
          </a:xfrm>
          <a:solidFill>
            <a:srgbClr val="0091DA"/>
          </a:solidFill>
        </p:grpSpPr>
        <p:sp>
          <p:nvSpPr>
            <p:cNvPr id="78" name="Rectangle 77">
              <a:extLst>
                <a:ext uri="{FF2B5EF4-FFF2-40B4-BE49-F238E27FC236}">
                  <a16:creationId xmlns:a16="http://schemas.microsoft.com/office/drawing/2014/main" id="{AE9C7B1F-2B61-4875-A2FF-54C64681DB4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9" name="Graphic 38">
              <a:extLst>
                <a:ext uri="{FF2B5EF4-FFF2-40B4-BE49-F238E27FC236}">
                  <a16:creationId xmlns:a16="http://schemas.microsoft.com/office/drawing/2014/main" id="{E282B8B9-95B4-463E-93C5-36E70D84ADBD}"/>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98" name="Group 97">
            <a:extLst>
              <a:ext uri="{FF2B5EF4-FFF2-40B4-BE49-F238E27FC236}">
                <a16:creationId xmlns:a16="http://schemas.microsoft.com/office/drawing/2014/main" id="{E6C1626F-AF0C-4C91-A878-2AA354AFE438}"/>
              </a:ext>
            </a:extLst>
          </p:cNvPr>
          <p:cNvGrpSpPr/>
          <p:nvPr/>
        </p:nvGrpSpPr>
        <p:grpSpPr>
          <a:xfrm>
            <a:off x="3591990" y="1820424"/>
            <a:ext cx="200208" cy="200208"/>
            <a:chOff x="9839344" y="3530945"/>
            <a:chExt cx="200208" cy="200208"/>
          </a:xfrm>
          <a:solidFill>
            <a:srgbClr val="0091DA"/>
          </a:solidFill>
        </p:grpSpPr>
        <p:sp>
          <p:nvSpPr>
            <p:cNvPr id="99" name="Rectangle 98">
              <a:extLst>
                <a:ext uri="{FF2B5EF4-FFF2-40B4-BE49-F238E27FC236}">
                  <a16:creationId xmlns:a16="http://schemas.microsoft.com/office/drawing/2014/main" id="{E951634A-D3A1-433E-8497-67C44E8933E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0" name="Graphic 38">
              <a:extLst>
                <a:ext uri="{FF2B5EF4-FFF2-40B4-BE49-F238E27FC236}">
                  <a16:creationId xmlns:a16="http://schemas.microsoft.com/office/drawing/2014/main" id="{89536B89-A9B3-46D5-AEEB-37D3AA239A7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01" name="Group 100">
            <a:extLst>
              <a:ext uri="{FF2B5EF4-FFF2-40B4-BE49-F238E27FC236}">
                <a16:creationId xmlns:a16="http://schemas.microsoft.com/office/drawing/2014/main" id="{AFB35DE4-3F6F-448F-9EC7-8062D1677884}"/>
              </a:ext>
            </a:extLst>
          </p:cNvPr>
          <p:cNvGrpSpPr/>
          <p:nvPr/>
        </p:nvGrpSpPr>
        <p:grpSpPr>
          <a:xfrm>
            <a:off x="3591990" y="2092560"/>
            <a:ext cx="200208" cy="200208"/>
            <a:chOff x="9839344" y="3530945"/>
            <a:chExt cx="200208" cy="200208"/>
          </a:xfrm>
          <a:solidFill>
            <a:srgbClr val="0091DA"/>
          </a:solidFill>
        </p:grpSpPr>
        <p:sp>
          <p:nvSpPr>
            <p:cNvPr id="102" name="Rectangle 101">
              <a:extLst>
                <a:ext uri="{FF2B5EF4-FFF2-40B4-BE49-F238E27FC236}">
                  <a16:creationId xmlns:a16="http://schemas.microsoft.com/office/drawing/2014/main" id="{B8389AB8-AA8B-43A9-B3F4-C61C631E9A5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3" name="Graphic 38">
              <a:extLst>
                <a:ext uri="{FF2B5EF4-FFF2-40B4-BE49-F238E27FC236}">
                  <a16:creationId xmlns:a16="http://schemas.microsoft.com/office/drawing/2014/main" id="{DF521DA7-7FEB-4274-924D-403C09BF349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04" name="Group 103">
            <a:extLst>
              <a:ext uri="{FF2B5EF4-FFF2-40B4-BE49-F238E27FC236}">
                <a16:creationId xmlns:a16="http://schemas.microsoft.com/office/drawing/2014/main" id="{084C1A62-97E8-40AB-9DF7-E5D962D205F8}"/>
              </a:ext>
            </a:extLst>
          </p:cNvPr>
          <p:cNvGrpSpPr/>
          <p:nvPr/>
        </p:nvGrpSpPr>
        <p:grpSpPr>
          <a:xfrm>
            <a:off x="3591990" y="2364696"/>
            <a:ext cx="200208" cy="200208"/>
            <a:chOff x="9839344" y="3530945"/>
            <a:chExt cx="200208" cy="200208"/>
          </a:xfrm>
          <a:solidFill>
            <a:srgbClr val="0091DA"/>
          </a:solidFill>
        </p:grpSpPr>
        <p:sp>
          <p:nvSpPr>
            <p:cNvPr id="105" name="Rectangle 104">
              <a:extLst>
                <a:ext uri="{FF2B5EF4-FFF2-40B4-BE49-F238E27FC236}">
                  <a16:creationId xmlns:a16="http://schemas.microsoft.com/office/drawing/2014/main" id="{7FE104A6-482B-446D-BAB5-A0A75486E5F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6" name="Graphic 38">
              <a:extLst>
                <a:ext uri="{FF2B5EF4-FFF2-40B4-BE49-F238E27FC236}">
                  <a16:creationId xmlns:a16="http://schemas.microsoft.com/office/drawing/2014/main" id="{AD84B8CB-6282-47C4-965F-4EE2E69E1D3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07" name="Group 106">
            <a:extLst>
              <a:ext uri="{FF2B5EF4-FFF2-40B4-BE49-F238E27FC236}">
                <a16:creationId xmlns:a16="http://schemas.microsoft.com/office/drawing/2014/main" id="{EED65136-56BE-49C4-BCED-77FFB79FEDD3}"/>
              </a:ext>
            </a:extLst>
          </p:cNvPr>
          <p:cNvGrpSpPr/>
          <p:nvPr/>
        </p:nvGrpSpPr>
        <p:grpSpPr>
          <a:xfrm>
            <a:off x="3591990" y="2636832"/>
            <a:ext cx="200208" cy="200208"/>
            <a:chOff x="9839344" y="3530945"/>
            <a:chExt cx="200208" cy="200208"/>
          </a:xfrm>
          <a:solidFill>
            <a:srgbClr val="0091DA"/>
          </a:solidFill>
        </p:grpSpPr>
        <p:sp>
          <p:nvSpPr>
            <p:cNvPr id="108" name="Rectangle 107">
              <a:extLst>
                <a:ext uri="{FF2B5EF4-FFF2-40B4-BE49-F238E27FC236}">
                  <a16:creationId xmlns:a16="http://schemas.microsoft.com/office/drawing/2014/main" id="{B68ACAAF-8BD0-4C6E-B317-1B169750F90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9" name="Graphic 38">
              <a:extLst>
                <a:ext uri="{FF2B5EF4-FFF2-40B4-BE49-F238E27FC236}">
                  <a16:creationId xmlns:a16="http://schemas.microsoft.com/office/drawing/2014/main" id="{A78A5BAD-55BF-4353-9535-5112C12C5AA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10" name="Group 109">
            <a:extLst>
              <a:ext uri="{FF2B5EF4-FFF2-40B4-BE49-F238E27FC236}">
                <a16:creationId xmlns:a16="http://schemas.microsoft.com/office/drawing/2014/main" id="{B61B8DBB-E990-4CB3-BEB0-A15BD69864A0}"/>
              </a:ext>
            </a:extLst>
          </p:cNvPr>
          <p:cNvGrpSpPr/>
          <p:nvPr/>
        </p:nvGrpSpPr>
        <p:grpSpPr>
          <a:xfrm>
            <a:off x="3591990" y="2908968"/>
            <a:ext cx="200208" cy="200208"/>
            <a:chOff x="9839344" y="3530945"/>
            <a:chExt cx="200208" cy="200208"/>
          </a:xfrm>
          <a:solidFill>
            <a:srgbClr val="0091DA"/>
          </a:solidFill>
        </p:grpSpPr>
        <p:sp>
          <p:nvSpPr>
            <p:cNvPr id="111" name="Rectangle 110">
              <a:extLst>
                <a:ext uri="{FF2B5EF4-FFF2-40B4-BE49-F238E27FC236}">
                  <a16:creationId xmlns:a16="http://schemas.microsoft.com/office/drawing/2014/main" id="{DE5D7DA8-9D2F-4D90-BE0A-613A5E70ABE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12" name="Graphic 38">
              <a:extLst>
                <a:ext uri="{FF2B5EF4-FFF2-40B4-BE49-F238E27FC236}">
                  <a16:creationId xmlns:a16="http://schemas.microsoft.com/office/drawing/2014/main" id="{16500807-6E1C-4DFE-AA88-C91280DE32D9}"/>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13" name="Group 112">
            <a:extLst>
              <a:ext uri="{FF2B5EF4-FFF2-40B4-BE49-F238E27FC236}">
                <a16:creationId xmlns:a16="http://schemas.microsoft.com/office/drawing/2014/main" id="{7623B1C7-E5AB-4CE9-B925-4A7CA3C9E4AF}"/>
              </a:ext>
            </a:extLst>
          </p:cNvPr>
          <p:cNvGrpSpPr/>
          <p:nvPr/>
        </p:nvGrpSpPr>
        <p:grpSpPr>
          <a:xfrm>
            <a:off x="3591990" y="3181104"/>
            <a:ext cx="200208" cy="200208"/>
            <a:chOff x="9839344" y="3530945"/>
            <a:chExt cx="200208" cy="200208"/>
          </a:xfrm>
          <a:solidFill>
            <a:srgbClr val="0091DA"/>
          </a:solidFill>
        </p:grpSpPr>
        <p:sp>
          <p:nvSpPr>
            <p:cNvPr id="114" name="Rectangle 113">
              <a:extLst>
                <a:ext uri="{FF2B5EF4-FFF2-40B4-BE49-F238E27FC236}">
                  <a16:creationId xmlns:a16="http://schemas.microsoft.com/office/drawing/2014/main" id="{023208D9-94BA-48EE-BB80-D5DCF4F10B5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15" name="Graphic 38">
              <a:extLst>
                <a:ext uri="{FF2B5EF4-FFF2-40B4-BE49-F238E27FC236}">
                  <a16:creationId xmlns:a16="http://schemas.microsoft.com/office/drawing/2014/main" id="{1DAA4063-7F75-4BE7-B7B0-840301312CC2}"/>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28" name="Rectangle 127">
            <a:extLst>
              <a:ext uri="{FF2B5EF4-FFF2-40B4-BE49-F238E27FC236}">
                <a16:creationId xmlns:a16="http://schemas.microsoft.com/office/drawing/2014/main" id="{16C3B3A8-5A55-4121-BE8F-E53ECD860401}"/>
              </a:ext>
            </a:extLst>
          </p:cNvPr>
          <p:cNvSpPr/>
          <p:nvPr/>
        </p:nvSpPr>
        <p:spPr>
          <a:xfrm>
            <a:off x="6212191" y="1505526"/>
            <a:ext cx="2334593" cy="234000"/>
          </a:xfrm>
          <a:prstGeom prst="rect">
            <a:avLst/>
          </a:prstGeom>
          <a:solidFill>
            <a:schemeClr val="accent1"/>
          </a:solidFill>
          <a:ln w="25400" cap="flat" cmpd="sng" algn="ctr">
            <a:noFill/>
            <a:prstDash val="solid"/>
          </a:ln>
          <a:effectLst/>
        </p:spPr>
        <p:txBody>
          <a:bodyPr lIns="35928" tIns="35928" rIns="35928" bIns="3592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FFFFF"/>
                </a:solidFill>
                <a:effectLst/>
                <a:uLnTx/>
                <a:uFillTx/>
                <a:ea typeface="+mn-ea"/>
                <a:cs typeface="+mn-cs"/>
              </a:rPr>
              <a:t>Culture, People and Skills</a:t>
            </a:r>
          </a:p>
        </p:txBody>
      </p:sp>
      <p:sp>
        <p:nvSpPr>
          <p:cNvPr id="129" name="Rectangle 128">
            <a:extLst>
              <a:ext uri="{FF2B5EF4-FFF2-40B4-BE49-F238E27FC236}">
                <a16:creationId xmlns:a16="http://schemas.microsoft.com/office/drawing/2014/main" id="{42EDD2AD-6DC9-41C6-8D7E-FC471A88D4F2}"/>
              </a:ext>
            </a:extLst>
          </p:cNvPr>
          <p:cNvSpPr/>
          <p:nvPr/>
        </p:nvSpPr>
        <p:spPr>
          <a:xfrm>
            <a:off x="6504761" y="181541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2.1 Approach to Embedding Security Culture</a:t>
            </a:r>
          </a:p>
        </p:txBody>
      </p:sp>
      <p:sp>
        <p:nvSpPr>
          <p:cNvPr id="130" name="Rectangle 129">
            <a:extLst>
              <a:ext uri="{FF2B5EF4-FFF2-40B4-BE49-F238E27FC236}">
                <a16:creationId xmlns:a16="http://schemas.microsoft.com/office/drawing/2014/main" id="{0236C8B8-E2AB-4727-AB2C-49135F7B57A9}"/>
              </a:ext>
            </a:extLst>
          </p:cNvPr>
          <p:cNvSpPr/>
          <p:nvPr/>
        </p:nvSpPr>
        <p:spPr>
          <a:xfrm>
            <a:off x="6504761" y="208150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2.2 Enterprise Security Education &amp; Awareness</a:t>
            </a:r>
          </a:p>
        </p:txBody>
      </p:sp>
      <p:sp>
        <p:nvSpPr>
          <p:cNvPr id="132" name="Rectangle 131">
            <a:extLst>
              <a:ext uri="{FF2B5EF4-FFF2-40B4-BE49-F238E27FC236}">
                <a16:creationId xmlns:a16="http://schemas.microsoft.com/office/drawing/2014/main" id="{0B1B525C-DAB3-4A13-9CF1-7FD5F0AD4C3B}"/>
              </a:ext>
            </a:extLst>
          </p:cNvPr>
          <p:cNvSpPr/>
          <p:nvPr/>
        </p:nvSpPr>
        <p:spPr>
          <a:xfrm>
            <a:off x="6504761" y="234760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2.3 Mandatory Security Training Execution</a:t>
            </a:r>
          </a:p>
        </p:txBody>
      </p:sp>
      <p:sp>
        <p:nvSpPr>
          <p:cNvPr id="133" name="Rectangle 132">
            <a:extLst>
              <a:ext uri="{FF2B5EF4-FFF2-40B4-BE49-F238E27FC236}">
                <a16:creationId xmlns:a16="http://schemas.microsoft.com/office/drawing/2014/main" id="{BE954F0D-10CE-474F-A6B5-1F1E5D357E16}"/>
              </a:ext>
            </a:extLst>
          </p:cNvPr>
          <p:cNvSpPr/>
          <p:nvPr/>
        </p:nvSpPr>
        <p:spPr>
          <a:xfrm>
            <a:off x="6504761" y="261369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2.4 Specialist Targeted Training &amp; Awareness</a:t>
            </a:r>
          </a:p>
        </p:txBody>
      </p:sp>
      <p:sp>
        <p:nvSpPr>
          <p:cNvPr id="134" name="Rectangle 133">
            <a:extLst>
              <a:ext uri="{FF2B5EF4-FFF2-40B4-BE49-F238E27FC236}">
                <a16:creationId xmlns:a16="http://schemas.microsoft.com/office/drawing/2014/main" id="{E17DEB3A-3E48-4B26-93F1-6404F43D96DF}"/>
              </a:ext>
            </a:extLst>
          </p:cNvPr>
          <p:cNvSpPr/>
          <p:nvPr/>
        </p:nvSpPr>
        <p:spPr>
          <a:xfrm>
            <a:off x="6504761" y="314588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2.6  Security Training Curriculum</a:t>
            </a:r>
          </a:p>
        </p:txBody>
      </p:sp>
      <p:sp>
        <p:nvSpPr>
          <p:cNvPr id="135" name="Rectangle 134">
            <a:extLst>
              <a:ext uri="{FF2B5EF4-FFF2-40B4-BE49-F238E27FC236}">
                <a16:creationId xmlns:a16="http://schemas.microsoft.com/office/drawing/2014/main" id="{E8C31765-E935-43C4-8588-B6AB46E83991}"/>
              </a:ext>
            </a:extLst>
          </p:cNvPr>
          <p:cNvSpPr/>
          <p:nvPr/>
        </p:nvSpPr>
        <p:spPr>
          <a:xfrm>
            <a:off x="6504761" y="341198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2.7  Security Education &amp; Awareness Programmes</a:t>
            </a:r>
          </a:p>
        </p:txBody>
      </p:sp>
      <p:sp>
        <p:nvSpPr>
          <p:cNvPr id="136" name="Rectangle 135">
            <a:extLst>
              <a:ext uri="{FF2B5EF4-FFF2-40B4-BE49-F238E27FC236}">
                <a16:creationId xmlns:a16="http://schemas.microsoft.com/office/drawing/2014/main" id="{AE15B60F-BF50-45EE-B5AB-FC9E8DFD21ED}"/>
              </a:ext>
            </a:extLst>
          </p:cNvPr>
          <p:cNvSpPr/>
          <p:nvPr/>
        </p:nvSpPr>
        <p:spPr>
          <a:xfrm>
            <a:off x="6504761" y="287979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2.5 Physical Security Training</a:t>
            </a:r>
          </a:p>
        </p:txBody>
      </p:sp>
      <p:sp>
        <p:nvSpPr>
          <p:cNvPr id="137" name="Rectangle 136">
            <a:extLst>
              <a:ext uri="{FF2B5EF4-FFF2-40B4-BE49-F238E27FC236}">
                <a16:creationId xmlns:a16="http://schemas.microsoft.com/office/drawing/2014/main" id="{0F747CA2-637D-45BE-836B-726D3F8B4E38}"/>
              </a:ext>
            </a:extLst>
          </p:cNvPr>
          <p:cNvSpPr/>
          <p:nvPr/>
        </p:nvSpPr>
        <p:spPr>
          <a:xfrm>
            <a:off x="6504761" y="367807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2.8 Customer Security Education &amp; Awareness</a:t>
            </a:r>
          </a:p>
        </p:txBody>
      </p:sp>
      <p:grpSp>
        <p:nvGrpSpPr>
          <p:cNvPr id="138" name="Group 137">
            <a:extLst>
              <a:ext uri="{FF2B5EF4-FFF2-40B4-BE49-F238E27FC236}">
                <a16:creationId xmlns:a16="http://schemas.microsoft.com/office/drawing/2014/main" id="{7B093689-1999-42D3-9ABD-F24D7EBE0ECC}"/>
              </a:ext>
            </a:extLst>
          </p:cNvPr>
          <p:cNvGrpSpPr/>
          <p:nvPr/>
        </p:nvGrpSpPr>
        <p:grpSpPr>
          <a:xfrm>
            <a:off x="6223987" y="1804371"/>
            <a:ext cx="200208" cy="200208"/>
            <a:chOff x="9839344" y="3530945"/>
            <a:chExt cx="200208" cy="200208"/>
          </a:xfrm>
          <a:solidFill>
            <a:srgbClr val="0091DA"/>
          </a:solidFill>
        </p:grpSpPr>
        <p:sp>
          <p:nvSpPr>
            <p:cNvPr id="139" name="Rectangle 138">
              <a:extLst>
                <a:ext uri="{FF2B5EF4-FFF2-40B4-BE49-F238E27FC236}">
                  <a16:creationId xmlns:a16="http://schemas.microsoft.com/office/drawing/2014/main" id="{29F7BAAD-CFC6-4390-9852-D2032FFCBD0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40" name="Graphic 38">
              <a:extLst>
                <a:ext uri="{FF2B5EF4-FFF2-40B4-BE49-F238E27FC236}">
                  <a16:creationId xmlns:a16="http://schemas.microsoft.com/office/drawing/2014/main" id="{4EB5FF60-E8E7-4D05-9B72-6C271CEEF959}"/>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41" name="Group 140">
            <a:extLst>
              <a:ext uri="{FF2B5EF4-FFF2-40B4-BE49-F238E27FC236}">
                <a16:creationId xmlns:a16="http://schemas.microsoft.com/office/drawing/2014/main" id="{10BE4861-2BFD-4ACD-84B7-A8F44918EDB5}"/>
              </a:ext>
            </a:extLst>
          </p:cNvPr>
          <p:cNvGrpSpPr/>
          <p:nvPr/>
        </p:nvGrpSpPr>
        <p:grpSpPr>
          <a:xfrm>
            <a:off x="6223987" y="2076507"/>
            <a:ext cx="200208" cy="200208"/>
            <a:chOff x="9839344" y="3530945"/>
            <a:chExt cx="200208" cy="200208"/>
          </a:xfrm>
          <a:solidFill>
            <a:srgbClr val="0091DA"/>
          </a:solidFill>
        </p:grpSpPr>
        <p:sp>
          <p:nvSpPr>
            <p:cNvPr id="142" name="Rectangle 141">
              <a:extLst>
                <a:ext uri="{FF2B5EF4-FFF2-40B4-BE49-F238E27FC236}">
                  <a16:creationId xmlns:a16="http://schemas.microsoft.com/office/drawing/2014/main" id="{FA2F0D55-529E-4705-B4E2-6E787AC7128B}"/>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43" name="Graphic 38">
              <a:extLst>
                <a:ext uri="{FF2B5EF4-FFF2-40B4-BE49-F238E27FC236}">
                  <a16:creationId xmlns:a16="http://schemas.microsoft.com/office/drawing/2014/main" id="{3329FF9B-EEB9-4407-B788-CBD3E4B2D187}"/>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44" name="Group 143">
            <a:extLst>
              <a:ext uri="{FF2B5EF4-FFF2-40B4-BE49-F238E27FC236}">
                <a16:creationId xmlns:a16="http://schemas.microsoft.com/office/drawing/2014/main" id="{17E12406-0E86-4149-8960-2FB50E1D3D85}"/>
              </a:ext>
            </a:extLst>
          </p:cNvPr>
          <p:cNvGrpSpPr/>
          <p:nvPr/>
        </p:nvGrpSpPr>
        <p:grpSpPr>
          <a:xfrm>
            <a:off x="6223987" y="2348643"/>
            <a:ext cx="200208" cy="200208"/>
            <a:chOff x="9839344" y="3530945"/>
            <a:chExt cx="200208" cy="200208"/>
          </a:xfrm>
          <a:solidFill>
            <a:srgbClr val="0091DA"/>
          </a:solidFill>
        </p:grpSpPr>
        <p:sp>
          <p:nvSpPr>
            <p:cNvPr id="145" name="Rectangle 144">
              <a:extLst>
                <a:ext uri="{FF2B5EF4-FFF2-40B4-BE49-F238E27FC236}">
                  <a16:creationId xmlns:a16="http://schemas.microsoft.com/office/drawing/2014/main" id="{E7D58B60-31B8-4E37-8FD5-0D8754B615C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46" name="Graphic 38">
              <a:extLst>
                <a:ext uri="{FF2B5EF4-FFF2-40B4-BE49-F238E27FC236}">
                  <a16:creationId xmlns:a16="http://schemas.microsoft.com/office/drawing/2014/main" id="{247E184E-94F7-4903-892D-579731C1FCAA}"/>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47" name="Group 146">
            <a:extLst>
              <a:ext uri="{FF2B5EF4-FFF2-40B4-BE49-F238E27FC236}">
                <a16:creationId xmlns:a16="http://schemas.microsoft.com/office/drawing/2014/main" id="{9498EC54-6EEB-4D25-B9C0-4F752EDB50F6}"/>
              </a:ext>
            </a:extLst>
          </p:cNvPr>
          <p:cNvGrpSpPr/>
          <p:nvPr/>
        </p:nvGrpSpPr>
        <p:grpSpPr>
          <a:xfrm>
            <a:off x="6223987" y="2620779"/>
            <a:ext cx="200208" cy="200208"/>
            <a:chOff x="9839344" y="3530945"/>
            <a:chExt cx="200208" cy="200208"/>
          </a:xfrm>
          <a:solidFill>
            <a:srgbClr val="0091DA"/>
          </a:solidFill>
        </p:grpSpPr>
        <p:sp>
          <p:nvSpPr>
            <p:cNvPr id="148" name="Rectangle 147">
              <a:extLst>
                <a:ext uri="{FF2B5EF4-FFF2-40B4-BE49-F238E27FC236}">
                  <a16:creationId xmlns:a16="http://schemas.microsoft.com/office/drawing/2014/main" id="{7DF9292B-D1DC-4A24-88C8-F74A3DAA8867}"/>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49" name="Graphic 38">
              <a:extLst>
                <a:ext uri="{FF2B5EF4-FFF2-40B4-BE49-F238E27FC236}">
                  <a16:creationId xmlns:a16="http://schemas.microsoft.com/office/drawing/2014/main" id="{AE721C25-8C51-4AF3-8BA7-2CD457C5A990}"/>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50" name="Group 149">
            <a:extLst>
              <a:ext uri="{FF2B5EF4-FFF2-40B4-BE49-F238E27FC236}">
                <a16:creationId xmlns:a16="http://schemas.microsoft.com/office/drawing/2014/main" id="{8156A971-4444-4860-94E7-59D498F451B4}"/>
              </a:ext>
            </a:extLst>
          </p:cNvPr>
          <p:cNvGrpSpPr/>
          <p:nvPr/>
        </p:nvGrpSpPr>
        <p:grpSpPr>
          <a:xfrm>
            <a:off x="6223987" y="2892915"/>
            <a:ext cx="200208" cy="200208"/>
            <a:chOff x="9839344" y="3530945"/>
            <a:chExt cx="200208" cy="200208"/>
          </a:xfrm>
          <a:solidFill>
            <a:srgbClr val="0091DA"/>
          </a:solidFill>
        </p:grpSpPr>
        <p:sp>
          <p:nvSpPr>
            <p:cNvPr id="151" name="Rectangle 150">
              <a:extLst>
                <a:ext uri="{FF2B5EF4-FFF2-40B4-BE49-F238E27FC236}">
                  <a16:creationId xmlns:a16="http://schemas.microsoft.com/office/drawing/2014/main" id="{5B481B71-BB2D-4DFD-B0DD-9E8C79AA145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52" name="Graphic 38">
              <a:extLst>
                <a:ext uri="{FF2B5EF4-FFF2-40B4-BE49-F238E27FC236}">
                  <a16:creationId xmlns:a16="http://schemas.microsoft.com/office/drawing/2014/main" id="{50DDA60D-28DF-47F8-B1D8-78FD3177F047}"/>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53" name="Group 152">
            <a:extLst>
              <a:ext uri="{FF2B5EF4-FFF2-40B4-BE49-F238E27FC236}">
                <a16:creationId xmlns:a16="http://schemas.microsoft.com/office/drawing/2014/main" id="{BCA54B13-0627-4768-BBFF-F268631B1497}"/>
              </a:ext>
            </a:extLst>
          </p:cNvPr>
          <p:cNvGrpSpPr/>
          <p:nvPr/>
        </p:nvGrpSpPr>
        <p:grpSpPr>
          <a:xfrm>
            <a:off x="6223987" y="3165051"/>
            <a:ext cx="200208" cy="200208"/>
            <a:chOff x="9839344" y="3530945"/>
            <a:chExt cx="200208" cy="200208"/>
          </a:xfrm>
          <a:solidFill>
            <a:srgbClr val="0091DA"/>
          </a:solidFill>
        </p:grpSpPr>
        <p:sp>
          <p:nvSpPr>
            <p:cNvPr id="154" name="Rectangle 153">
              <a:extLst>
                <a:ext uri="{FF2B5EF4-FFF2-40B4-BE49-F238E27FC236}">
                  <a16:creationId xmlns:a16="http://schemas.microsoft.com/office/drawing/2014/main" id="{1C6EF1C1-1A1C-4918-8CB7-F20803EFF68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55" name="Graphic 38">
              <a:extLst>
                <a:ext uri="{FF2B5EF4-FFF2-40B4-BE49-F238E27FC236}">
                  <a16:creationId xmlns:a16="http://schemas.microsoft.com/office/drawing/2014/main" id="{EA875BE8-43B1-4122-9FD4-2CDDB78A010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56" name="Group 155">
            <a:extLst>
              <a:ext uri="{FF2B5EF4-FFF2-40B4-BE49-F238E27FC236}">
                <a16:creationId xmlns:a16="http://schemas.microsoft.com/office/drawing/2014/main" id="{A5D3A962-F9A0-4992-AF63-516A5E24F697}"/>
              </a:ext>
            </a:extLst>
          </p:cNvPr>
          <p:cNvGrpSpPr/>
          <p:nvPr/>
        </p:nvGrpSpPr>
        <p:grpSpPr>
          <a:xfrm>
            <a:off x="6223987" y="3437187"/>
            <a:ext cx="200208" cy="200208"/>
            <a:chOff x="9839344" y="3530945"/>
            <a:chExt cx="200208" cy="200208"/>
          </a:xfrm>
          <a:solidFill>
            <a:srgbClr val="0091DA"/>
          </a:solidFill>
        </p:grpSpPr>
        <p:sp>
          <p:nvSpPr>
            <p:cNvPr id="157" name="Rectangle 156">
              <a:extLst>
                <a:ext uri="{FF2B5EF4-FFF2-40B4-BE49-F238E27FC236}">
                  <a16:creationId xmlns:a16="http://schemas.microsoft.com/office/drawing/2014/main" id="{5C7CF6FD-B642-4528-B931-2DEDC2465F8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58" name="Graphic 38">
              <a:extLst>
                <a:ext uri="{FF2B5EF4-FFF2-40B4-BE49-F238E27FC236}">
                  <a16:creationId xmlns:a16="http://schemas.microsoft.com/office/drawing/2014/main" id="{BFC7B259-0D8A-4766-AA36-3F67A146E88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59" name="Group 158">
            <a:extLst>
              <a:ext uri="{FF2B5EF4-FFF2-40B4-BE49-F238E27FC236}">
                <a16:creationId xmlns:a16="http://schemas.microsoft.com/office/drawing/2014/main" id="{3581F9B1-7803-4471-8EF4-5E2C62CD6347}"/>
              </a:ext>
            </a:extLst>
          </p:cNvPr>
          <p:cNvGrpSpPr/>
          <p:nvPr/>
        </p:nvGrpSpPr>
        <p:grpSpPr>
          <a:xfrm>
            <a:off x="6223987" y="3709320"/>
            <a:ext cx="200208" cy="200208"/>
            <a:chOff x="9839344" y="3530945"/>
            <a:chExt cx="200208" cy="200208"/>
          </a:xfrm>
          <a:solidFill>
            <a:srgbClr val="0091DA"/>
          </a:solidFill>
        </p:grpSpPr>
        <p:sp>
          <p:nvSpPr>
            <p:cNvPr id="160" name="Rectangle 159">
              <a:extLst>
                <a:ext uri="{FF2B5EF4-FFF2-40B4-BE49-F238E27FC236}">
                  <a16:creationId xmlns:a16="http://schemas.microsoft.com/office/drawing/2014/main" id="{385F725F-691C-4CE5-984B-A18CA6EA2115}"/>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61" name="Graphic 38">
              <a:extLst>
                <a:ext uri="{FF2B5EF4-FFF2-40B4-BE49-F238E27FC236}">
                  <a16:creationId xmlns:a16="http://schemas.microsoft.com/office/drawing/2014/main" id="{619F6E3E-A8D5-43BC-8749-CE02BA2C10E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62" name="Oval 161">
            <a:extLst>
              <a:ext uri="{FF2B5EF4-FFF2-40B4-BE49-F238E27FC236}">
                <a16:creationId xmlns:a16="http://schemas.microsoft.com/office/drawing/2014/main" id="{4D0B386A-391E-4A1B-846B-C16B281B76E3}"/>
              </a:ext>
            </a:extLst>
          </p:cNvPr>
          <p:cNvSpPr/>
          <p:nvPr/>
        </p:nvSpPr>
        <p:spPr>
          <a:xfrm>
            <a:off x="6133987" y="1412455"/>
            <a:ext cx="180000" cy="180000"/>
          </a:xfrm>
          <a:prstGeom prst="ellipse">
            <a:avLst/>
          </a:prstGeom>
          <a:solidFill>
            <a:schemeClr val="accent3"/>
          </a:solidFill>
          <a:ln w="25400" cap="flat" cmpd="sng" algn="ctr">
            <a:no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2</a:t>
            </a:r>
          </a:p>
        </p:txBody>
      </p:sp>
    </p:spTree>
    <p:extLst>
      <p:ext uri="{BB962C8B-B14F-4D97-AF65-F5344CB8AC3E}">
        <p14:creationId xmlns:p14="http://schemas.microsoft.com/office/powerpoint/2010/main" val="176251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1" name="Straight Connector 130">
            <a:extLst>
              <a:ext uri="{FF2B5EF4-FFF2-40B4-BE49-F238E27FC236}">
                <a16:creationId xmlns:a16="http://schemas.microsoft.com/office/drawing/2014/main" id="{FE9B9E06-E592-4FB7-8AAD-71569A337701}"/>
              </a:ext>
            </a:extLst>
          </p:cNvPr>
          <p:cNvCxnSpPr>
            <a:cxnSpLocks/>
            <a:endCxn id="111" idx="2"/>
          </p:cNvCxnSpPr>
          <p:nvPr/>
        </p:nvCxnSpPr>
        <p:spPr>
          <a:xfrm>
            <a:off x="3687828" y="1733426"/>
            <a:ext cx="4266" cy="13757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18626BC-15B1-4FD6-A281-299C9F514616}"/>
              </a:ext>
            </a:extLst>
          </p:cNvPr>
          <p:cNvSpPr>
            <a:spLocks noGrp="1"/>
          </p:cNvSpPr>
          <p:nvPr>
            <p:ph type="title"/>
          </p:nvPr>
        </p:nvSpPr>
        <p:spPr/>
        <p:txBody>
          <a:bodyPr/>
          <a:lstStyle/>
          <a:p>
            <a:r>
              <a:rPr lang="en-GB" dirty="0"/>
              <a:t>Cyber security – functional process model</a:t>
            </a:r>
          </a:p>
        </p:txBody>
      </p:sp>
      <p:sp>
        <p:nvSpPr>
          <p:cNvPr id="3" name="Rectangle 2">
            <a:extLst>
              <a:ext uri="{FF2B5EF4-FFF2-40B4-BE49-F238E27FC236}">
                <a16:creationId xmlns:a16="http://schemas.microsoft.com/office/drawing/2014/main" id="{276F5718-9266-41F9-A6BB-3F643EE46E2D}"/>
              </a:ext>
            </a:extLst>
          </p:cNvPr>
          <p:cNvSpPr/>
          <p:nvPr/>
        </p:nvSpPr>
        <p:spPr>
          <a:xfrm>
            <a:off x="1036454" y="1505526"/>
            <a:ext cx="4831712" cy="234000"/>
          </a:xfrm>
          <a:prstGeom prst="rect">
            <a:avLst/>
          </a:prstGeom>
          <a:solidFill>
            <a:schemeClr val="accent1"/>
          </a:solidFill>
          <a:ln w="25400" cap="flat" cmpd="sng" algn="ctr">
            <a:noFill/>
            <a:prstDash val="solid"/>
          </a:ln>
          <a:effectLst/>
        </p:spPr>
        <p:txBody>
          <a:bodyPr lIns="35928" tIns="35928" rIns="35928" bIns="3592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FFFFF"/>
                </a:solidFill>
                <a:effectLst/>
                <a:uLnTx/>
                <a:uFillTx/>
                <a:ea typeface="+mn-ea"/>
                <a:cs typeface="+mn-cs"/>
              </a:rPr>
              <a:t>Risk Management Framework</a:t>
            </a:r>
          </a:p>
        </p:txBody>
      </p:sp>
      <p:sp>
        <p:nvSpPr>
          <p:cNvPr id="4" name="TextBox 3">
            <a:extLst>
              <a:ext uri="{FF2B5EF4-FFF2-40B4-BE49-F238E27FC236}">
                <a16:creationId xmlns:a16="http://schemas.microsoft.com/office/drawing/2014/main" id="{C6D0FEEF-ED68-4838-9291-36E1433A69CA}"/>
              </a:ext>
            </a:extLst>
          </p:cNvPr>
          <p:cNvSpPr txBox="1"/>
          <p:nvPr/>
        </p:nvSpPr>
        <p:spPr>
          <a:xfrm>
            <a:off x="199315" y="1426667"/>
            <a:ext cx="739233" cy="379209"/>
          </a:xfrm>
          <a:prstGeom prst="rect">
            <a:avLst/>
          </a:prstGeom>
          <a:noFill/>
          <a:ln>
            <a:noFill/>
          </a:ln>
        </p:spPr>
        <p:txBody>
          <a:bodyPr wrap="square" lIns="107761" tIns="107761" rIns="107761" bIns="107761" rtlCol="0" anchor="t" anchorCtr="0">
            <a:spAutoFit/>
          </a:bodyPr>
          <a:lstStyle/>
          <a:p>
            <a:pPr marL="0" marR="0" lvl="0" indent="0"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2</a:t>
            </a:r>
          </a:p>
        </p:txBody>
      </p:sp>
      <p:sp>
        <p:nvSpPr>
          <p:cNvPr id="5" name="Left Brace 4">
            <a:extLst>
              <a:ext uri="{FF2B5EF4-FFF2-40B4-BE49-F238E27FC236}">
                <a16:creationId xmlns:a16="http://schemas.microsoft.com/office/drawing/2014/main" id="{980BD917-BBD7-4AC3-8832-A120A7B5C24F}"/>
              </a:ext>
            </a:extLst>
          </p:cNvPr>
          <p:cNvSpPr/>
          <p:nvPr/>
        </p:nvSpPr>
        <p:spPr>
          <a:xfrm>
            <a:off x="1113548" y="1733426"/>
            <a:ext cx="45719" cy="4278483"/>
          </a:xfrm>
          <a:prstGeom prst="leftBrace">
            <a:avLst/>
          </a:prstGeom>
          <a:solidFill>
            <a:schemeClr val="tx2"/>
          </a:solidFill>
          <a:ln w="19050" cap="flat" cmpd="sng" algn="ctr">
            <a:solidFill>
              <a:schemeClr val="bg1"/>
            </a:solidFill>
            <a:prstDash val="solid"/>
          </a:ln>
          <a:effectLst/>
        </p:spPr>
        <p:txBody>
          <a:bodyPr lIns="91248" tIns="45624" rIns="91248" bIns="45624" rtlCol="0" anchor="ctr"/>
          <a:lstStyle/>
          <a:p>
            <a:pPr marL="0" marR="0" lvl="0" indent="0" algn="ctr" defTabSz="90873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a typeface="+mn-ea"/>
              <a:cs typeface="+mn-cs"/>
            </a:endParaRPr>
          </a:p>
        </p:txBody>
      </p:sp>
      <p:sp>
        <p:nvSpPr>
          <p:cNvPr id="18" name="Oval 17">
            <a:extLst>
              <a:ext uri="{FF2B5EF4-FFF2-40B4-BE49-F238E27FC236}">
                <a16:creationId xmlns:a16="http://schemas.microsoft.com/office/drawing/2014/main" id="{C5C2F180-0F65-4A9C-8585-285FE6C4BF64}"/>
              </a:ext>
            </a:extLst>
          </p:cNvPr>
          <p:cNvSpPr/>
          <p:nvPr/>
        </p:nvSpPr>
        <p:spPr>
          <a:xfrm>
            <a:off x="986713" y="1424494"/>
            <a:ext cx="180000" cy="180000"/>
          </a:xfrm>
          <a:prstGeom prst="ellipse">
            <a:avLst/>
          </a:prstGeom>
          <a:solidFill>
            <a:schemeClr val="accent3"/>
          </a:solidFill>
          <a:ln w="25400" cap="flat" cmpd="sng" algn="ctr">
            <a:no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kern="0" dirty="0">
                <a:solidFill>
                  <a:srgbClr val="FFFFFF"/>
                </a:solidFill>
                <a:latin typeface="Arial"/>
              </a:rPr>
              <a:t>3</a:t>
            </a: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0475658C-22DC-4A56-B603-445BF64BF47C}"/>
              </a:ext>
            </a:extLst>
          </p:cNvPr>
          <p:cNvSpPr txBox="1"/>
          <p:nvPr/>
        </p:nvSpPr>
        <p:spPr>
          <a:xfrm rot="16200000">
            <a:off x="312971" y="3431411"/>
            <a:ext cx="736737" cy="379209"/>
          </a:xfrm>
          <a:prstGeom prst="rect">
            <a:avLst/>
          </a:prstGeom>
          <a:noFill/>
        </p:spPr>
        <p:txBody>
          <a:bodyPr wrap="square" lIns="107761" tIns="107761" rIns="107761" bIns="107761" rtlCol="0" anchor="t" anchorCtr="0">
            <a:spAutoFit/>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3 </a:t>
            </a:r>
          </a:p>
        </p:txBody>
      </p:sp>
      <p:sp>
        <p:nvSpPr>
          <p:cNvPr id="30" name="TextBox 29">
            <a:extLst>
              <a:ext uri="{FF2B5EF4-FFF2-40B4-BE49-F238E27FC236}">
                <a16:creationId xmlns:a16="http://schemas.microsoft.com/office/drawing/2014/main" id="{206BA16A-299A-4959-91B8-D877C4E3B306}"/>
              </a:ext>
            </a:extLst>
          </p:cNvPr>
          <p:cNvSpPr txBox="1"/>
          <p:nvPr/>
        </p:nvSpPr>
        <p:spPr>
          <a:xfrm>
            <a:off x="1036454" y="1099965"/>
            <a:ext cx="10201413" cy="234000"/>
          </a:xfrm>
          <a:prstGeom prst="rect">
            <a:avLst/>
          </a:prstGeom>
          <a:solidFill>
            <a:schemeClr val="bg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Security Operating Model</a:t>
            </a:r>
          </a:p>
        </p:txBody>
      </p:sp>
      <p:sp>
        <p:nvSpPr>
          <p:cNvPr id="31" name="TextBox 30">
            <a:extLst>
              <a:ext uri="{FF2B5EF4-FFF2-40B4-BE49-F238E27FC236}">
                <a16:creationId xmlns:a16="http://schemas.microsoft.com/office/drawing/2014/main" id="{7BE76480-6897-40FB-AB3D-93475C0E8924}"/>
              </a:ext>
            </a:extLst>
          </p:cNvPr>
          <p:cNvSpPr txBox="1"/>
          <p:nvPr/>
        </p:nvSpPr>
        <p:spPr>
          <a:xfrm>
            <a:off x="199315" y="1103256"/>
            <a:ext cx="739233" cy="379209"/>
          </a:xfrm>
          <a:prstGeom prst="rect">
            <a:avLst/>
          </a:prstGeom>
          <a:noFill/>
          <a:ln>
            <a:noFill/>
          </a:ln>
        </p:spPr>
        <p:txBody>
          <a:bodyPr wrap="square" lIns="107761" tIns="107761" rIns="107761" bIns="107761" rtlCol="0" anchor="t" anchorCtr="0">
            <a:spAutoFit/>
          </a:bodyPr>
          <a:lstStyle/>
          <a:p>
            <a:pPr marL="0" marR="0" lvl="0" indent="0"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1</a:t>
            </a:r>
          </a:p>
        </p:txBody>
      </p:sp>
      <p:grpSp>
        <p:nvGrpSpPr>
          <p:cNvPr id="32" name="Group 31">
            <a:extLst>
              <a:ext uri="{FF2B5EF4-FFF2-40B4-BE49-F238E27FC236}">
                <a16:creationId xmlns:a16="http://schemas.microsoft.com/office/drawing/2014/main" id="{AD3395EE-5232-4778-BC03-CF38341D94E5}"/>
              </a:ext>
            </a:extLst>
          </p:cNvPr>
          <p:cNvGrpSpPr/>
          <p:nvPr/>
        </p:nvGrpSpPr>
        <p:grpSpPr>
          <a:xfrm>
            <a:off x="1036454" y="1821615"/>
            <a:ext cx="200208" cy="200208"/>
            <a:chOff x="9839344" y="3530945"/>
            <a:chExt cx="200208" cy="200208"/>
          </a:xfrm>
          <a:solidFill>
            <a:schemeClr val="accent1"/>
          </a:solidFill>
        </p:grpSpPr>
        <p:sp>
          <p:nvSpPr>
            <p:cNvPr id="33" name="Rectangle 32">
              <a:extLst>
                <a:ext uri="{FF2B5EF4-FFF2-40B4-BE49-F238E27FC236}">
                  <a16:creationId xmlns:a16="http://schemas.microsoft.com/office/drawing/2014/main" id="{C0E7192A-F980-4612-B7D1-0300CA693AD8}"/>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4" name="Graphic 38">
              <a:extLst>
                <a:ext uri="{FF2B5EF4-FFF2-40B4-BE49-F238E27FC236}">
                  <a16:creationId xmlns:a16="http://schemas.microsoft.com/office/drawing/2014/main" id="{F7295986-251F-47F9-8534-3699D24D25F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5" name="Group 34">
            <a:extLst>
              <a:ext uri="{FF2B5EF4-FFF2-40B4-BE49-F238E27FC236}">
                <a16:creationId xmlns:a16="http://schemas.microsoft.com/office/drawing/2014/main" id="{F83FFC0F-6327-4F58-A91B-93D6B9E32EEA}"/>
              </a:ext>
            </a:extLst>
          </p:cNvPr>
          <p:cNvGrpSpPr/>
          <p:nvPr/>
        </p:nvGrpSpPr>
        <p:grpSpPr>
          <a:xfrm>
            <a:off x="1036454" y="2093751"/>
            <a:ext cx="200208" cy="200208"/>
            <a:chOff x="9839344" y="3530945"/>
            <a:chExt cx="200208" cy="200208"/>
          </a:xfrm>
          <a:solidFill>
            <a:schemeClr val="accent1"/>
          </a:solidFill>
        </p:grpSpPr>
        <p:sp>
          <p:nvSpPr>
            <p:cNvPr id="36" name="Rectangle 35">
              <a:extLst>
                <a:ext uri="{FF2B5EF4-FFF2-40B4-BE49-F238E27FC236}">
                  <a16:creationId xmlns:a16="http://schemas.microsoft.com/office/drawing/2014/main" id="{D0872E4B-4F8C-41C6-916D-EC973E18CA2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7" name="Graphic 38">
              <a:extLst>
                <a:ext uri="{FF2B5EF4-FFF2-40B4-BE49-F238E27FC236}">
                  <a16:creationId xmlns:a16="http://schemas.microsoft.com/office/drawing/2014/main" id="{11EAD43A-8D34-4333-AD7A-FFD0FC2CC792}"/>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8" name="Group 37">
            <a:extLst>
              <a:ext uri="{FF2B5EF4-FFF2-40B4-BE49-F238E27FC236}">
                <a16:creationId xmlns:a16="http://schemas.microsoft.com/office/drawing/2014/main" id="{30C2EAA8-179C-43BE-A184-98DF577F0725}"/>
              </a:ext>
            </a:extLst>
          </p:cNvPr>
          <p:cNvGrpSpPr/>
          <p:nvPr/>
        </p:nvGrpSpPr>
        <p:grpSpPr>
          <a:xfrm>
            <a:off x="1036454" y="2365887"/>
            <a:ext cx="200208" cy="200208"/>
            <a:chOff x="9839344" y="3530945"/>
            <a:chExt cx="200208" cy="200208"/>
          </a:xfrm>
          <a:solidFill>
            <a:schemeClr val="accent1"/>
          </a:solidFill>
        </p:grpSpPr>
        <p:sp>
          <p:nvSpPr>
            <p:cNvPr id="39" name="Rectangle 38">
              <a:extLst>
                <a:ext uri="{FF2B5EF4-FFF2-40B4-BE49-F238E27FC236}">
                  <a16:creationId xmlns:a16="http://schemas.microsoft.com/office/drawing/2014/main" id="{9529B7F2-23E5-43AC-92B4-C4417827F3B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0" name="Graphic 38">
              <a:extLst>
                <a:ext uri="{FF2B5EF4-FFF2-40B4-BE49-F238E27FC236}">
                  <a16:creationId xmlns:a16="http://schemas.microsoft.com/office/drawing/2014/main" id="{AB0398A1-D1BE-47A6-9EF9-C7B654A21275}"/>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41" name="Group 40">
            <a:extLst>
              <a:ext uri="{FF2B5EF4-FFF2-40B4-BE49-F238E27FC236}">
                <a16:creationId xmlns:a16="http://schemas.microsoft.com/office/drawing/2014/main" id="{57DEA0C1-108A-4A2C-A7E6-75D511BBF3B4}"/>
              </a:ext>
            </a:extLst>
          </p:cNvPr>
          <p:cNvGrpSpPr/>
          <p:nvPr/>
        </p:nvGrpSpPr>
        <p:grpSpPr>
          <a:xfrm>
            <a:off x="1036454" y="2638023"/>
            <a:ext cx="200208" cy="200208"/>
            <a:chOff x="9839344" y="3530945"/>
            <a:chExt cx="200208" cy="200208"/>
          </a:xfrm>
          <a:solidFill>
            <a:schemeClr val="accent1"/>
          </a:solidFill>
        </p:grpSpPr>
        <p:sp>
          <p:nvSpPr>
            <p:cNvPr id="42" name="Rectangle 41">
              <a:extLst>
                <a:ext uri="{FF2B5EF4-FFF2-40B4-BE49-F238E27FC236}">
                  <a16:creationId xmlns:a16="http://schemas.microsoft.com/office/drawing/2014/main" id="{D9A7AF64-BFCA-4303-B4CC-07709FCA5B8A}"/>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3" name="Graphic 38">
              <a:extLst>
                <a:ext uri="{FF2B5EF4-FFF2-40B4-BE49-F238E27FC236}">
                  <a16:creationId xmlns:a16="http://schemas.microsoft.com/office/drawing/2014/main" id="{74096D00-4472-4250-BA37-1AA42B03CBB0}"/>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44" name="Group 43">
            <a:extLst>
              <a:ext uri="{FF2B5EF4-FFF2-40B4-BE49-F238E27FC236}">
                <a16:creationId xmlns:a16="http://schemas.microsoft.com/office/drawing/2014/main" id="{D6D3B0E1-51E7-4CD5-BA4B-EAF18494C6A6}"/>
              </a:ext>
            </a:extLst>
          </p:cNvPr>
          <p:cNvGrpSpPr/>
          <p:nvPr/>
        </p:nvGrpSpPr>
        <p:grpSpPr>
          <a:xfrm>
            <a:off x="1036454" y="2910159"/>
            <a:ext cx="200208" cy="200208"/>
            <a:chOff x="9839344" y="3530945"/>
            <a:chExt cx="200208" cy="200208"/>
          </a:xfrm>
          <a:solidFill>
            <a:schemeClr val="accent1"/>
          </a:solidFill>
        </p:grpSpPr>
        <p:sp>
          <p:nvSpPr>
            <p:cNvPr id="45" name="Rectangle 44">
              <a:extLst>
                <a:ext uri="{FF2B5EF4-FFF2-40B4-BE49-F238E27FC236}">
                  <a16:creationId xmlns:a16="http://schemas.microsoft.com/office/drawing/2014/main" id="{5E5D4719-1A04-4A65-80F8-1AC190C9E45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6" name="Graphic 38">
              <a:extLst>
                <a:ext uri="{FF2B5EF4-FFF2-40B4-BE49-F238E27FC236}">
                  <a16:creationId xmlns:a16="http://schemas.microsoft.com/office/drawing/2014/main" id="{72B39B39-FA0E-4D56-B8F8-0B5F8AD0C7E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47" name="Group 46">
            <a:extLst>
              <a:ext uri="{FF2B5EF4-FFF2-40B4-BE49-F238E27FC236}">
                <a16:creationId xmlns:a16="http://schemas.microsoft.com/office/drawing/2014/main" id="{9A93BD16-93A1-418A-B3CB-C63B6B42F6F5}"/>
              </a:ext>
            </a:extLst>
          </p:cNvPr>
          <p:cNvGrpSpPr/>
          <p:nvPr/>
        </p:nvGrpSpPr>
        <p:grpSpPr>
          <a:xfrm>
            <a:off x="1036454" y="3182295"/>
            <a:ext cx="200208" cy="200208"/>
            <a:chOff x="9839344" y="3530945"/>
            <a:chExt cx="200208" cy="200208"/>
          </a:xfrm>
          <a:solidFill>
            <a:schemeClr val="accent1"/>
          </a:solidFill>
        </p:grpSpPr>
        <p:sp>
          <p:nvSpPr>
            <p:cNvPr id="48" name="Rectangle 47">
              <a:extLst>
                <a:ext uri="{FF2B5EF4-FFF2-40B4-BE49-F238E27FC236}">
                  <a16:creationId xmlns:a16="http://schemas.microsoft.com/office/drawing/2014/main" id="{C9268C83-B904-412A-8363-190F967B9411}"/>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9" name="Graphic 38">
              <a:extLst>
                <a:ext uri="{FF2B5EF4-FFF2-40B4-BE49-F238E27FC236}">
                  <a16:creationId xmlns:a16="http://schemas.microsoft.com/office/drawing/2014/main" id="{288E6D94-6188-4F41-ACBA-8088ADE9E290}"/>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0" name="Group 49">
            <a:extLst>
              <a:ext uri="{FF2B5EF4-FFF2-40B4-BE49-F238E27FC236}">
                <a16:creationId xmlns:a16="http://schemas.microsoft.com/office/drawing/2014/main" id="{098714D5-209A-4DF7-8416-699EDC813F00}"/>
              </a:ext>
            </a:extLst>
          </p:cNvPr>
          <p:cNvGrpSpPr/>
          <p:nvPr/>
        </p:nvGrpSpPr>
        <p:grpSpPr>
          <a:xfrm>
            <a:off x="1036454" y="3454431"/>
            <a:ext cx="200208" cy="200208"/>
            <a:chOff x="9839344" y="3530945"/>
            <a:chExt cx="200208" cy="200208"/>
          </a:xfrm>
          <a:solidFill>
            <a:schemeClr val="accent1"/>
          </a:solidFill>
        </p:grpSpPr>
        <p:sp>
          <p:nvSpPr>
            <p:cNvPr id="51" name="Rectangle 50">
              <a:extLst>
                <a:ext uri="{FF2B5EF4-FFF2-40B4-BE49-F238E27FC236}">
                  <a16:creationId xmlns:a16="http://schemas.microsoft.com/office/drawing/2014/main" id="{481A1339-5E20-4427-BDFC-C6D605F96C7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52" name="Graphic 38">
              <a:extLst>
                <a:ext uri="{FF2B5EF4-FFF2-40B4-BE49-F238E27FC236}">
                  <a16:creationId xmlns:a16="http://schemas.microsoft.com/office/drawing/2014/main" id="{33B02D8A-83D9-44EC-A667-5C5BB84988E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3" name="Group 52">
            <a:extLst>
              <a:ext uri="{FF2B5EF4-FFF2-40B4-BE49-F238E27FC236}">
                <a16:creationId xmlns:a16="http://schemas.microsoft.com/office/drawing/2014/main" id="{1C39F2E4-ADA5-41FD-8BDB-69E463F15F11}"/>
              </a:ext>
            </a:extLst>
          </p:cNvPr>
          <p:cNvGrpSpPr/>
          <p:nvPr/>
        </p:nvGrpSpPr>
        <p:grpSpPr>
          <a:xfrm>
            <a:off x="1036454" y="3726567"/>
            <a:ext cx="200208" cy="200208"/>
            <a:chOff x="9839344" y="3530945"/>
            <a:chExt cx="200208" cy="200208"/>
          </a:xfrm>
          <a:solidFill>
            <a:schemeClr val="accent1"/>
          </a:solidFill>
        </p:grpSpPr>
        <p:sp>
          <p:nvSpPr>
            <p:cNvPr id="54" name="Rectangle 53">
              <a:extLst>
                <a:ext uri="{FF2B5EF4-FFF2-40B4-BE49-F238E27FC236}">
                  <a16:creationId xmlns:a16="http://schemas.microsoft.com/office/drawing/2014/main" id="{BF9D549C-B5E8-4E27-96CB-6C12FDC70221}"/>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55" name="Graphic 38">
              <a:extLst>
                <a:ext uri="{FF2B5EF4-FFF2-40B4-BE49-F238E27FC236}">
                  <a16:creationId xmlns:a16="http://schemas.microsoft.com/office/drawing/2014/main" id="{869C6AA4-3521-4A14-A076-C394643ECF7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6" name="Group 55">
            <a:extLst>
              <a:ext uri="{FF2B5EF4-FFF2-40B4-BE49-F238E27FC236}">
                <a16:creationId xmlns:a16="http://schemas.microsoft.com/office/drawing/2014/main" id="{B3195846-EA29-42DA-9F4B-406226EE5B32}"/>
              </a:ext>
            </a:extLst>
          </p:cNvPr>
          <p:cNvGrpSpPr/>
          <p:nvPr/>
        </p:nvGrpSpPr>
        <p:grpSpPr>
          <a:xfrm>
            <a:off x="1036454" y="3998703"/>
            <a:ext cx="200208" cy="200208"/>
            <a:chOff x="9839344" y="3530945"/>
            <a:chExt cx="200208" cy="200208"/>
          </a:xfrm>
          <a:solidFill>
            <a:schemeClr val="accent1"/>
          </a:solidFill>
        </p:grpSpPr>
        <p:sp>
          <p:nvSpPr>
            <p:cNvPr id="57" name="Rectangle 56">
              <a:extLst>
                <a:ext uri="{FF2B5EF4-FFF2-40B4-BE49-F238E27FC236}">
                  <a16:creationId xmlns:a16="http://schemas.microsoft.com/office/drawing/2014/main" id="{5DBC4C47-6F95-4FBB-A5B5-5E53AF4D714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58" name="Graphic 38">
              <a:extLst>
                <a:ext uri="{FF2B5EF4-FFF2-40B4-BE49-F238E27FC236}">
                  <a16:creationId xmlns:a16="http://schemas.microsoft.com/office/drawing/2014/main" id="{B774AD8E-9946-4181-B25A-CA47B334BE0F}"/>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9" name="Group 58">
            <a:extLst>
              <a:ext uri="{FF2B5EF4-FFF2-40B4-BE49-F238E27FC236}">
                <a16:creationId xmlns:a16="http://schemas.microsoft.com/office/drawing/2014/main" id="{B164B9FD-A2BB-494C-A020-03FEAAB63563}"/>
              </a:ext>
            </a:extLst>
          </p:cNvPr>
          <p:cNvGrpSpPr/>
          <p:nvPr/>
        </p:nvGrpSpPr>
        <p:grpSpPr>
          <a:xfrm>
            <a:off x="1036454" y="4270839"/>
            <a:ext cx="200208" cy="200208"/>
            <a:chOff x="9839344" y="3530945"/>
            <a:chExt cx="200208" cy="200208"/>
          </a:xfrm>
          <a:solidFill>
            <a:schemeClr val="accent1"/>
          </a:solidFill>
        </p:grpSpPr>
        <p:sp>
          <p:nvSpPr>
            <p:cNvPr id="60" name="Rectangle 59">
              <a:extLst>
                <a:ext uri="{FF2B5EF4-FFF2-40B4-BE49-F238E27FC236}">
                  <a16:creationId xmlns:a16="http://schemas.microsoft.com/office/drawing/2014/main" id="{988BF8AC-A01C-435B-A1E8-EBAE369EBDC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61" name="Graphic 38">
              <a:extLst>
                <a:ext uri="{FF2B5EF4-FFF2-40B4-BE49-F238E27FC236}">
                  <a16:creationId xmlns:a16="http://schemas.microsoft.com/office/drawing/2014/main" id="{B7C0101D-1C93-48DC-9C7D-1BAF15C2971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62" name="Group 61">
            <a:extLst>
              <a:ext uri="{FF2B5EF4-FFF2-40B4-BE49-F238E27FC236}">
                <a16:creationId xmlns:a16="http://schemas.microsoft.com/office/drawing/2014/main" id="{CBD12824-A300-48FA-B528-2E6CD5D59B29}"/>
              </a:ext>
            </a:extLst>
          </p:cNvPr>
          <p:cNvGrpSpPr/>
          <p:nvPr/>
        </p:nvGrpSpPr>
        <p:grpSpPr>
          <a:xfrm>
            <a:off x="1036454" y="4542975"/>
            <a:ext cx="200208" cy="200208"/>
            <a:chOff x="9839344" y="3530945"/>
            <a:chExt cx="200208" cy="200208"/>
          </a:xfrm>
          <a:solidFill>
            <a:schemeClr val="accent1"/>
          </a:solidFill>
        </p:grpSpPr>
        <p:sp>
          <p:nvSpPr>
            <p:cNvPr id="63" name="Rectangle 62">
              <a:extLst>
                <a:ext uri="{FF2B5EF4-FFF2-40B4-BE49-F238E27FC236}">
                  <a16:creationId xmlns:a16="http://schemas.microsoft.com/office/drawing/2014/main" id="{4D35F3B3-08A3-470E-9C49-E42AC679091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64" name="Graphic 38">
              <a:extLst>
                <a:ext uri="{FF2B5EF4-FFF2-40B4-BE49-F238E27FC236}">
                  <a16:creationId xmlns:a16="http://schemas.microsoft.com/office/drawing/2014/main" id="{E3EE41D2-DC91-42AC-B78E-6F487F3686D1}"/>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65" name="Group 64">
            <a:extLst>
              <a:ext uri="{FF2B5EF4-FFF2-40B4-BE49-F238E27FC236}">
                <a16:creationId xmlns:a16="http://schemas.microsoft.com/office/drawing/2014/main" id="{0DFC0B6A-2BFF-4E4F-A9C3-0EA868AE2CDA}"/>
              </a:ext>
            </a:extLst>
          </p:cNvPr>
          <p:cNvGrpSpPr/>
          <p:nvPr/>
        </p:nvGrpSpPr>
        <p:grpSpPr>
          <a:xfrm>
            <a:off x="1036454" y="4815111"/>
            <a:ext cx="200208" cy="200208"/>
            <a:chOff x="9839344" y="3530945"/>
            <a:chExt cx="200208" cy="200208"/>
          </a:xfrm>
          <a:solidFill>
            <a:schemeClr val="accent1"/>
          </a:solidFill>
        </p:grpSpPr>
        <p:sp>
          <p:nvSpPr>
            <p:cNvPr id="66" name="Rectangle 65">
              <a:extLst>
                <a:ext uri="{FF2B5EF4-FFF2-40B4-BE49-F238E27FC236}">
                  <a16:creationId xmlns:a16="http://schemas.microsoft.com/office/drawing/2014/main" id="{35AB8EFB-959D-483D-982F-774B10D0FE4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67" name="Graphic 38">
              <a:extLst>
                <a:ext uri="{FF2B5EF4-FFF2-40B4-BE49-F238E27FC236}">
                  <a16:creationId xmlns:a16="http://schemas.microsoft.com/office/drawing/2014/main" id="{230B4D1D-CDC2-4632-BF79-1AF51A8C610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68" name="Group 67">
            <a:extLst>
              <a:ext uri="{FF2B5EF4-FFF2-40B4-BE49-F238E27FC236}">
                <a16:creationId xmlns:a16="http://schemas.microsoft.com/office/drawing/2014/main" id="{BA686C61-91D0-4041-BEAE-0D87B993244E}"/>
              </a:ext>
            </a:extLst>
          </p:cNvPr>
          <p:cNvGrpSpPr/>
          <p:nvPr/>
        </p:nvGrpSpPr>
        <p:grpSpPr>
          <a:xfrm>
            <a:off x="1036454" y="5087247"/>
            <a:ext cx="200208" cy="200208"/>
            <a:chOff x="9839344" y="3530945"/>
            <a:chExt cx="200208" cy="200208"/>
          </a:xfrm>
          <a:solidFill>
            <a:srgbClr val="0091DA"/>
          </a:solidFill>
        </p:grpSpPr>
        <p:sp>
          <p:nvSpPr>
            <p:cNvPr id="69" name="Rectangle 68">
              <a:extLst>
                <a:ext uri="{FF2B5EF4-FFF2-40B4-BE49-F238E27FC236}">
                  <a16:creationId xmlns:a16="http://schemas.microsoft.com/office/drawing/2014/main" id="{2E6F3BBA-227A-4FCC-A0A1-7180B930A55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0" name="Graphic 38">
              <a:extLst>
                <a:ext uri="{FF2B5EF4-FFF2-40B4-BE49-F238E27FC236}">
                  <a16:creationId xmlns:a16="http://schemas.microsoft.com/office/drawing/2014/main" id="{E78FCFE8-E4CC-4D89-A27D-3A6FFC9BD767}"/>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71" name="Group 70">
            <a:extLst>
              <a:ext uri="{FF2B5EF4-FFF2-40B4-BE49-F238E27FC236}">
                <a16:creationId xmlns:a16="http://schemas.microsoft.com/office/drawing/2014/main" id="{28DE2175-9E1F-4D6D-A620-6B964CE4DF7C}"/>
              </a:ext>
            </a:extLst>
          </p:cNvPr>
          <p:cNvGrpSpPr/>
          <p:nvPr/>
        </p:nvGrpSpPr>
        <p:grpSpPr>
          <a:xfrm>
            <a:off x="1036454" y="5359383"/>
            <a:ext cx="200208" cy="200208"/>
            <a:chOff x="9839344" y="3530945"/>
            <a:chExt cx="200208" cy="200208"/>
          </a:xfrm>
          <a:solidFill>
            <a:schemeClr val="accent1"/>
          </a:solidFill>
        </p:grpSpPr>
        <p:sp>
          <p:nvSpPr>
            <p:cNvPr id="72" name="Rectangle 71">
              <a:extLst>
                <a:ext uri="{FF2B5EF4-FFF2-40B4-BE49-F238E27FC236}">
                  <a16:creationId xmlns:a16="http://schemas.microsoft.com/office/drawing/2014/main" id="{1F769D0F-4AB9-4F71-9B06-48696E88CAE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3" name="Graphic 38">
              <a:extLst>
                <a:ext uri="{FF2B5EF4-FFF2-40B4-BE49-F238E27FC236}">
                  <a16:creationId xmlns:a16="http://schemas.microsoft.com/office/drawing/2014/main" id="{217976BD-55A2-40F8-95CF-684371B6789F}"/>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74" name="Group 73">
            <a:extLst>
              <a:ext uri="{FF2B5EF4-FFF2-40B4-BE49-F238E27FC236}">
                <a16:creationId xmlns:a16="http://schemas.microsoft.com/office/drawing/2014/main" id="{21FA91A7-2116-4985-A308-8AE69941C04B}"/>
              </a:ext>
            </a:extLst>
          </p:cNvPr>
          <p:cNvGrpSpPr/>
          <p:nvPr/>
        </p:nvGrpSpPr>
        <p:grpSpPr>
          <a:xfrm>
            <a:off x="1036454" y="5631519"/>
            <a:ext cx="200208" cy="200208"/>
            <a:chOff x="9839344" y="3530945"/>
            <a:chExt cx="200208" cy="200208"/>
          </a:xfrm>
          <a:solidFill>
            <a:schemeClr val="accent1"/>
          </a:solidFill>
        </p:grpSpPr>
        <p:sp>
          <p:nvSpPr>
            <p:cNvPr id="75" name="Rectangle 74">
              <a:extLst>
                <a:ext uri="{FF2B5EF4-FFF2-40B4-BE49-F238E27FC236}">
                  <a16:creationId xmlns:a16="http://schemas.microsoft.com/office/drawing/2014/main" id="{1A938F8E-7FB4-4415-94AA-C9EDA83F1746}"/>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6" name="Graphic 38">
              <a:extLst>
                <a:ext uri="{FF2B5EF4-FFF2-40B4-BE49-F238E27FC236}">
                  <a16:creationId xmlns:a16="http://schemas.microsoft.com/office/drawing/2014/main" id="{4FACC7E7-5A69-42C5-8EC4-5486182EA4E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77" name="Group 76">
            <a:extLst>
              <a:ext uri="{FF2B5EF4-FFF2-40B4-BE49-F238E27FC236}">
                <a16:creationId xmlns:a16="http://schemas.microsoft.com/office/drawing/2014/main" id="{A12EFAB3-7C1E-4D5B-B968-C81F21DE3CBC}"/>
              </a:ext>
            </a:extLst>
          </p:cNvPr>
          <p:cNvGrpSpPr/>
          <p:nvPr/>
        </p:nvGrpSpPr>
        <p:grpSpPr>
          <a:xfrm>
            <a:off x="1036454" y="5903652"/>
            <a:ext cx="200208" cy="200208"/>
            <a:chOff x="9839344" y="3530945"/>
            <a:chExt cx="200208" cy="200208"/>
          </a:xfrm>
          <a:solidFill>
            <a:schemeClr val="accent1"/>
          </a:solidFill>
        </p:grpSpPr>
        <p:sp>
          <p:nvSpPr>
            <p:cNvPr id="78" name="Rectangle 77">
              <a:extLst>
                <a:ext uri="{FF2B5EF4-FFF2-40B4-BE49-F238E27FC236}">
                  <a16:creationId xmlns:a16="http://schemas.microsoft.com/office/drawing/2014/main" id="{AE9C7B1F-2B61-4875-A2FF-54C64681DB4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9" name="Graphic 38">
              <a:extLst>
                <a:ext uri="{FF2B5EF4-FFF2-40B4-BE49-F238E27FC236}">
                  <a16:creationId xmlns:a16="http://schemas.microsoft.com/office/drawing/2014/main" id="{E282B8B9-95B4-463E-93C5-36E70D84ADBD}"/>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98" name="Group 97">
            <a:extLst>
              <a:ext uri="{FF2B5EF4-FFF2-40B4-BE49-F238E27FC236}">
                <a16:creationId xmlns:a16="http://schemas.microsoft.com/office/drawing/2014/main" id="{E6C1626F-AF0C-4C91-A878-2AA354AFE438}"/>
              </a:ext>
            </a:extLst>
          </p:cNvPr>
          <p:cNvGrpSpPr/>
          <p:nvPr/>
        </p:nvGrpSpPr>
        <p:grpSpPr>
          <a:xfrm>
            <a:off x="3591990" y="1820424"/>
            <a:ext cx="200208" cy="200208"/>
            <a:chOff x="9839344" y="3530945"/>
            <a:chExt cx="200208" cy="200208"/>
          </a:xfrm>
          <a:solidFill>
            <a:srgbClr val="0091DA"/>
          </a:solidFill>
        </p:grpSpPr>
        <p:sp>
          <p:nvSpPr>
            <p:cNvPr id="99" name="Rectangle 98">
              <a:extLst>
                <a:ext uri="{FF2B5EF4-FFF2-40B4-BE49-F238E27FC236}">
                  <a16:creationId xmlns:a16="http://schemas.microsoft.com/office/drawing/2014/main" id="{E951634A-D3A1-433E-8497-67C44E8933E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0" name="Graphic 38">
              <a:extLst>
                <a:ext uri="{FF2B5EF4-FFF2-40B4-BE49-F238E27FC236}">
                  <a16:creationId xmlns:a16="http://schemas.microsoft.com/office/drawing/2014/main" id="{89536B89-A9B3-46D5-AEEB-37D3AA239A7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01" name="Group 100">
            <a:extLst>
              <a:ext uri="{FF2B5EF4-FFF2-40B4-BE49-F238E27FC236}">
                <a16:creationId xmlns:a16="http://schemas.microsoft.com/office/drawing/2014/main" id="{AFB35DE4-3F6F-448F-9EC7-8062D1677884}"/>
              </a:ext>
            </a:extLst>
          </p:cNvPr>
          <p:cNvGrpSpPr/>
          <p:nvPr/>
        </p:nvGrpSpPr>
        <p:grpSpPr>
          <a:xfrm>
            <a:off x="3591990" y="2092560"/>
            <a:ext cx="200208" cy="200208"/>
            <a:chOff x="9839344" y="3530945"/>
            <a:chExt cx="200208" cy="200208"/>
          </a:xfrm>
          <a:solidFill>
            <a:srgbClr val="0091DA"/>
          </a:solidFill>
        </p:grpSpPr>
        <p:sp>
          <p:nvSpPr>
            <p:cNvPr id="102" name="Rectangle 101">
              <a:extLst>
                <a:ext uri="{FF2B5EF4-FFF2-40B4-BE49-F238E27FC236}">
                  <a16:creationId xmlns:a16="http://schemas.microsoft.com/office/drawing/2014/main" id="{B8389AB8-AA8B-43A9-B3F4-C61C631E9A5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3" name="Graphic 38">
              <a:extLst>
                <a:ext uri="{FF2B5EF4-FFF2-40B4-BE49-F238E27FC236}">
                  <a16:creationId xmlns:a16="http://schemas.microsoft.com/office/drawing/2014/main" id="{DF521DA7-7FEB-4274-924D-403C09BF349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04" name="Group 103">
            <a:extLst>
              <a:ext uri="{FF2B5EF4-FFF2-40B4-BE49-F238E27FC236}">
                <a16:creationId xmlns:a16="http://schemas.microsoft.com/office/drawing/2014/main" id="{084C1A62-97E8-40AB-9DF7-E5D962D205F8}"/>
              </a:ext>
            </a:extLst>
          </p:cNvPr>
          <p:cNvGrpSpPr/>
          <p:nvPr/>
        </p:nvGrpSpPr>
        <p:grpSpPr>
          <a:xfrm>
            <a:off x="3591990" y="2364696"/>
            <a:ext cx="200208" cy="200208"/>
            <a:chOff x="9839344" y="3530945"/>
            <a:chExt cx="200208" cy="200208"/>
          </a:xfrm>
          <a:solidFill>
            <a:srgbClr val="0091DA"/>
          </a:solidFill>
        </p:grpSpPr>
        <p:sp>
          <p:nvSpPr>
            <p:cNvPr id="105" name="Rectangle 104">
              <a:extLst>
                <a:ext uri="{FF2B5EF4-FFF2-40B4-BE49-F238E27FC236}">
                  <a16:creationId xmlns:a16="http://schemas.microsoft.com/office/drawing/2014/main" id="{7FE104A6-482B-446D-BAB5-A0A75486E5F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6" name="Graphic 38">
              <a:extLst>
                <a:ext uri="{FF2B5EF4-FFF2-40B4-BE49-F238E27FC236}">
                  <a16:creationId xmlns:a16="http://schemas.microsoft.com/office/drawing/2014/main" id="{AD84B8CB-6282-47C4-965F-4EE2E69E1D3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07" name="Group 106">
            <a:extLst>
              <a:ext uri="{FF2B5EF4-FFF2-40B4-BE49-F238E27FC236}">
                <a16:creationId xmlns:a16="http://schemas.microsoft.com/office/drawing/2014/main" id="{EED65136-56BE-49C4-BCED-77FFB79FEDD3}"/>
              </a:ext>
            </a:extLst>
          </p:cNvPr>
          <p:cNvGrpSpPr/>
          <p:nvPr/>
        </p:nvGrpSpPr>
        <p:grpSpPr>
          <a:xfrm>
            <a:off x="3591990" y="2636832"/>
            <a:ext cx="200208" cy="200208"/>
            <a:chOff x="9839344" y="3530945"/>
            <a:chExt cx="200208" cy="200208"/>
          </a:xfrm>
          <a:solidFill>
            <a:srgbClr val="0091DA"/>
          </a:solidFill>
        </p:grpSpPr>
        <p:sp>
          <p:nvSpPr>
            <p:cNvPr id="108" name="Rectangle 107">
              <a:extLst>
                <a:ext uri="{FF2B5EF4-FFF2-40B4-BE49-F238E27FC236}">
                  <a16:creationId xmlns:a16="http://schemas.microsoft.com/office/drawing/2014/main" id="{B68ACAAF-8BD0-4C6E-B317-1B169750F90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9" name="Graphic 38">
              <a:extLst>
                <a:ext uri="{FF2B5EF4-FFF2-40B4-BE49-F238E27FC236}">
                  <a16:creationId xmlns:a16="http://schemas.microsoft.com/office/drawing/2014/main" id="{A78A5BAD-55BF-4353-9535-5112C12C5AA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10" name="Group 109">
            <a:extLst>
              <a:ext uri="{FF2B5EF4-FFF2-40B4-BE49-F238E27FC236}">
                <a16:creationId xmlns:a16="http://schemas.microsoft.com/office/drawing/2014/main" id="{B61B8DBB-E990-4CB3-BEB0-A15BD69864A0}"/>
              </a:ext>
            </a:extLst>
          </p:cNvPr>
          <p:cNvGrpSpPr/>
          <p:nvPr/>
        </p:nvGrpSpPr>
        <p:grpSpPr>
          <a:xfrm>
            <a:off x="3591990" y="2908968"/>
            <a:ext cx="200208" cy="200208"/>
            <a:chOff x="9839344" y="3530945"/>
            <a:chExt cx="200208" cy="200208"/>
          </a:xfrm>
          <a:solidFill>
            <a:srgbClr val="0091DA"/>
          </a:solidFill>
        </p:grpSpPr>
        <p:sp>
          <p:nvSpPr>
            <p:cNvPr id="111" name="Rectangle 110">
              <a:extLst>
                <a:ext uri="{FF2B5EF4-FFF2-40B4-BE49-F238E27FC236}">
                  <a16:creationId xmlns:a16="http://schemas.microsoft.com/office/drawing/2014/main" id="{DE5D7DA8-9D2F-4D90-BE0A-613A5E70ABE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12" name="Graphic 38">
              <a:extLst>
                <a:ext uri="{FF2B5EF4-FFF2-40B4-BE49-F238E27FC236}">
                  <a16:creationId xmlns:a16="http://schemas.microsoft.com/office/drawing/2014/main" id="{16500807-6E1C-4DFE-AA88-C91280DE32D9}"/>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28" name="Rectangle 127">
            <a:extLst>
              <a:ext uri="{FF2B5EF4-FFF2-40B4-BE49-F238E27FC236}">
                <a16:creationId xmlns:a16="http://schemas.microsoft.com/office/drawing/2014/main" id="{16C3B3A8-5A55-4121-BE8F-E53ECD860401}"/>
              </a:ext>
            </a:extLst>
          </p:cNvPr>
          <p:cNvSpPr/>
          <p:nvPr/>
        </p:nvSpPr>
        <p:spPr>
          <a:xfrm>
            <a:off x="6212191" y="1505526"/>
            <a:ext cx="5025676" cy="234000"/>
          </a:xfrm>
          <a:prstGeom prst="rect">
            <a:avLst/>
          </a:prstGeom>
          <a:solidFill>
            <a:schemeClr val="accent1"/>
          </a:solidFill>
          <a:ln w="25400" cap="flat" cmpd="sng" algn="ctr">
            <a:noFill/>
            <a:prstDash val="solid"/>
          </a:ln>
          <a:effectLst/>
        </p:spPr>
        <p:txBody>
          <a:bodyPr lIns="35928" tIns="35928" rIns="35928" bIns="3592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FFFFF"/>
                </a:solidFill>
                <a:effectLst/>
                <a:uLnTx/>
                <a:uFillTx/>
                <a:ea typeface="+mn-ea"/>
                <a:cs typeface="+mn-cs"/>
              </a:rPr>
              <a:t>Identity, Authentication and Access Management</a:t>
            </a:r>
          </a:p>
        </p:txBody>
      </p:sp>
      <p:sp>
        <p:nvSpPr>
          <p:cNvPr id="162" name="Oval 161">
            <a:extLst>
              <a:ext uri="{FF2B5EF4-FFF2-40B4-BE49-F238E27FC236}">
                <a16:creationId xmlns:a16="http://schemas.microsoft.com/office/drawing/2014/main" id="{4D0B386A-391E-4A1B-846B-C16B281B76E3}"/>
              </a:ext>
            </a:extLst>
          </p:cNvPr>
          <p:cNvSpPr/>
          <p:nvPr/>
        </p:nvSpPr>
        <p:spPr>
          <a:xfrm>
            <a:off x="6133987" y="1412455"/>
            <a:ext cx="180000" cy="180000"/>
          </a:xfrm>
          <a:prstGeom prst="ellipse">
            <a:avLst/>
          </a:prstGeom>
          <a:solidFill>
            <a:schemeClr val="accent3"/>
          </a:solidFill>
          <a:ln w="25400" cap="flat" cmpd="sng" algn="ctr">
            <a:no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4</a:t>
            </a:r>
          </a:p>
        </p:txBody>
      </p:sp>
      <p:sp>
        <p:nvSpPr>
          <p:cNvPr id="163" name="Rectangle 162">
            <a:extLst>
              <a:ext uri="{FF2B5EF4-FFF2-40B4-BE49-F238E27FC236}">
                <a16:creationId xmlns:a16="http://schemas.microsoft.com/office/drawing/2014/main" id="{E2E5B8D6-CDFD-4551-9126-7AC968F3CAB2}"/>
              </a:ext>
            </a:extLst>
          </p:cNvPr>
          <p:cNvSpPr/>
          <p:nvPr/>
        </p:nvSpPr>
        <p:spPr>
          <a:xfrm>
            <a:off x="1282813" y="317372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3.6 Risk Appetite &amp; Limits Review</a:t>
            </a:r>
          </a:p>
        </p:txBody>
      </p:sp>
      <p:sp>
        <p:nvSpPr>
          <p:cNvPr id="164" name="Rectangle 163">
            <a:extLst>
              <a:ext uri="{FF2B5EF4-FFF2-40B4-BE49-F238E27FC236}">
                <a16:creationId xmlns:a16="http://schemas.microsoft.com/office/drawing/2014/main" id="{E325FF30-02CE-4078-B8FC-28C26B4D7A1E}"/>
              </a:ext>
            </a:extLst>
          </p:cNvPr>
          <p:cNvSpPr/>
          <p:nvPr/>
        </p:nvSpPr>
        <p:spPr>
          <a:xfrm>
            <a:off x="1282813" y="3445846"/>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3.7 Risk Reporting</a:t>
            </a:r>
          </a:p>
        </p:txBody>
      </p:sp>
      <p:sp>
        <p:nvSpPr>
          <p:cNvPr id="165" name="Rectangle 164">
            <a:extLst>
              <a:ext uri="{FF2B5EF4-FFF2-40B4-BE49-F238E27FC236}">
                <a16:creationId xmlns:a16="http://schemas.microsoft.com/office/drawing/2014/main" id="{82CC8ABB-96A5-4EE4-A19E-6D3C7B21E8D5}"/>
              </a:ext>
            </a:extLst>
          </p:cNvPr>
          <p:cNvSpPr/>
          <p:nvPr/>
        </p:nvSpPr>
        <p:spPr>
          <a:xfrm>
            <a:off x="1282813" y="3990082"/>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3.9 Control Design</a:t>
            </a:r>
          </a:p>
        </p:txBody>
      </p:sp>
      <p:sp>
        <p:nvSpPr>
          <p:cNvPr id="166" name="Rectangle 165">
            <a:extLst>
              <a:ext uri="{FF2B5EF4-FFF2-40B4-BE49-F238E27FC236}">
                <a16:creationId xmlns:a16="http://schemas.microsoft.com/office/drawing/2014/main" id="{A5CEB1E4-2941-4078-AB4B-77BA393E729D}"/>
              </a:ext>
            </a:extLst>
          </p:cNvPr>
          <p:cNvSpPr/>
          <p:nvPr/>
        </p:nvSpPr>
        <p:spPr>
          <a:xfrm>
            <a:off x="1282813" y="426220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3.10 Control Testing Governance &amp; Reporting</a:t>
            </a:r>
          </a:p>
        </p:txBody>
      </p:sp>
      <p:sp>
        <p:nvSpPr>
          <p:cNvPr id="167" name="Rectangle 166">
            <a:extLst>
              <a:ext uri="{FF2B5EF4-FFF2-40B4-BE49-F238E27FC236}">
                <a16:creationId xmlns:a16="http://schemas.microsoft.com/office/drawing/2014/main" id="{0258623D-34C5-44A4-A3C5-133FAC8F716C}"/>
              </a:ext>
            </a:extLst>
          </p:cNvPr>
          <p:cNvSpPr/>
          <p:nvPr/>
        </p:nvSpPr>
        <p:spPr>
          <a:xfrm>
            <a:off x="1282813" y="371796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3.8 Control Test Planning &amp; Remediation Support</a:t>
            </a:r>
          </a:p>
        </p:txBody>
      </p:sp>
      <p:sp>
        <p:nvSpPr>
          <p:cNvPr id="168" name="Rectangle 167">
            <a:extLst>
              <a:ext uri="{FF2B5EF4-FFF2-40B4-BE49-F238E27FC236}">
                <a16:creationId xmlns:a16="http://schemas.microsoft.com/office/drawing/2014/main" id="{1AC89A09-094A-4CE2-95B0-6FD530232C6E}"/>
              </a:ext>
            </a:extLst>
          </p:cNvPr>
          <p:cNvSpPr/>
          <p:nvPr/>
        </p:nvSpPr>
        <p:spPr>
          <a:xfrm>
            <a:off x="1282813" y="181313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3.1 	Security Control Framework Development &amp; Maintenance </a:t>
            </a:r>
          </a:p>
        </p:txBody>
      </p:sp>
      <p:sp>
        <p:nvSpPr>
          <p:cNvPr id="169" name="Rectangle 168">
            <a:extLst>
              <a:ext uri="{FF2B5EF4-FFF2-40B4-BE49-F238E27FC236}">
                <a16:creationId xmlns:a16="http://schemas.microsoft.com/office/drawing/2014/main" id="{3E049805-68E4-4D0B-AC3F-5CAE211C29B3}"/>
              </a:ext>
            </a:extLst>
          </p:cNvPr>
          <p:cNvSpPr/>
          <p:nvPr/>
        </p:nvSpPr>
        <p:spPr>
          <a:xfrm>
            <a:off x="1282813" y="235737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3.3  Security Control Implementation and Operations </a:t>
            </a:r>
          </a:p>
        </p:txBody>
      </p:sp>
      <p:sp>
        <p:nvSpPr>
          <p:cNvPr id="170" name="Rectangle 169">
            <a:extLst>
              <a:ext uri="{FF2B5EF4-FFF2-40B4-BE49-F238E27FC236}">
                <a16:creationId xmlns:a16="http://schemas.microsoft.com/office/drawing/2014/main" id="{A7031A6C-EEA8-401C-A39B-D1BC445A7F67}"/>
              </a:ext>
            </a:extLst>
          </p:cNvPr>
          <p:cNvSpPr/>
          <p:nvPr/>
        </p:nvSpPr>
        <p:spPr>
          <a:xfrm>
            <a:off x="1282813" y="2085256"/>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3.2 	Enterprise Cyber Risk Modelling &amp; Assessment</a:t>
            </a:r>
          </a:p>
        </p:txBody>
      </p:sp>
      <p:sp>
        <p:nvSpPr>
          <p:cNvPr id="171" name="Rectangle 170">
            <a:extLst>
              <a:ext uri="{FF2B5EF4-FFF2-40B4-BE49-F238E27FC236}">
                <a16:creationId xmlns:a16="http://schemas.microsoft.com/office/drawing/2014/main" id="{4B6A2953-76B8-47A8-B5AB-DECE39F1ABE9}"/>
              </a:ext>
            </a:extLst>
          </p:cNvPr>
          <p:cNvSpPr/>
          <p:nvPr/>
        </p:nvSpPr>
        <p:spPr>
          <a:xfrm>
            <a:off x="1282813" y="2629492"/>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3.4 	Exception Process Management</a:t>
            </a:r>
          </a:p>
        </p:txBody>
      </p:sp>
      <p:sp>
        <p:nvSpPr>
          <p:cNvPr id="172" name="Rectangle 171">
            <a:extLst>
              <a:ext uri="{FF2B5EF4-FFF2-40B4-BE49-F238E27FC236}">
                <a16:creationId xmlns:a16="http://schemas.microsoft.com/office/drawing/2014/main" id="{A9065451-505D-43C7-AC92-9A9E57A744A6}"/>
              </a:ext>
            </a:extLst>
          </p:cNvPr>
          <p:cNvSpPr/>
          <p:nvPr/>
        </p:nvSpPr>
        <p:spPr>
          <a:xfrm>
            <a:off x="1282813" y="290161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3.5 	Physical Security Review</a:t>
            </a:r>
          </a:p>
        </p:txBody>
      </p:sp>
      <p:sp>
        <p:nvSpPr>
          <p:cNvPr id="173" name="Rectangle 172">
            <a:extLst>
              <a:ext uri="{FF2B5EF4-FFF2-40B4-BE49-F238E27FC236}">
                <a16:creationId xmlns:a16="http://schemas.microsoft.com/office/drawing/2014/main" id="{DE6FA6C6-613B-4F63-B1D6-9079DB4681CD}"/>
              </a:ext>
            </a:extLst>
          </p:cNvPr>
          <p:cNvSpPr/>
          <p:nvPr/>
        </p:nvSpPr>
        <p:spPr>
          <a:xfrm>
            <a:off x="1282813" y="562279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3.15 Thematic Reviews</a:t>
            </a:r>
          </a:p>
        </p:txBody>
      </p:sp>
      <p:sp>
        <p:nvSpPr>
          <p:cNvPr id="174" name="Rectangle 173">
            <a:extLst>
              <a:ext uri="{FF2B5EF4-FFF2-40B4-BE49-F238E27FC236}">
                <a16:creationId xmlns:a16="http://schemas.microsoft.com/office/drawing/2014/main" id="{1992C84D-5592-474B-862E-F8F9301EBF8E}"/>
              </a:ext>
            </a:extLst>
          </p:cNvPr>
          <p:cNvSpPr/>
          <p:nvPr/>
        </p:nvSpPr>
        <p:spPr>
          <a:xfrm>
            <a:off x="1282813" y="4806436"/>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3.12  Security Risk Identification, Assessment and Ownership</a:t>
            </a:r>
          </a:p>
        </p:txBody>
      </p:sp>
      <p:sp>
        <p:nvSpPr>
          <p:cNvPr id="175" name="Rectangle 174">
            <a:extLst>
              <a:ext uri="{FF2B5EF4-FFF2-40B4-BE49-F238E27FC236}">
                <a16:creationId xmlns:a16="http://schemas.microsoft.com/office/drawing/2014/main" id="{E038E3F1-2DAD-44B9-83FC-1AFE9FE6E94C}"/>
              </a:ext>
            </a:extLst>
          </p:cNvPr>
          <p:cNvSpPr/>
          <p:nvPr/>
        </p:nvSpPr>
        <p:spPr>
          <a:xfrm>
            <a:off x="1282813" y="5350672"/>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3.14 IS Risk Advisory to Business</a:t>
            </a:r>
          </a:p>
        </p:txBody>
      </p:sp>
      <p:sp>
        <p:nvSpPr>
          <p:cNvPr id="176" name="Rectangle 175">
            <a:extLst>
              <a:ext uri="{FF2B5EF4-FFF2-40B4-BE49-F238E27FC236}">
                <a16:creationId xmlns:a16="http://schemas.microsoft.com/office/drawing/2014/main" id="{52A43983-6BAB-43A6-9002-907410724CFA}"/>
              </a:ext>
            </a:extLst>
          </p:cNvPr>
          <p:cNvSpPr/>
          <p:nvPr/>
        </p:nvSpPr>
        <p:spPr>
          <a:xfrm>
            <a:off x="1282813" y="507855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3.13 Non-Compliance Management and Enforcement</a:t>
            </a:r>
          </a:p>
        </p:txBody>
      </p:sp>
      <p:sp>
        <p:nvSpPr>
          <p:cNvPr id="177" name="Rectangle 176">
            <a:extLst>
              <a:ext uri="{FF2B5EF4-FFF2-40B4-BE49-F238E27FC236}">
                <a16:creationId xmlns:a16="http://schemas.microsoft.com/office/drawing/2014/main" id="{903A3DCA-BCF2-4579-A993-364FFA95191F}"/>
              </a:ext>
            </a:extLst>
          </p:cNvPr>
          <p:cNvSpPr/>
          <p:nvPr/>
        </p:nvSpPr>
        <p:spPr>
          <a:xfrm>
            <a:off x="1282813" y="453431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3.11 Remediation Actions Arising from Control Testing</a:t>
            </a:r>
          </a:p>
        </p:txBody>
      </p:sp>
      <p:sp>
        <p:nvSpPr>
          <p:cNvPr id="178" name="Rectangle 177">
            <a:extLst>
              <a:ext uri="{FF2B5EF4-FFF2-40B4-BE49-F238E27FC236}">
                <a16:creationId xmlns:a16="http://schemas.microsoft.com/office/drawing/2014/main" id="{17AD96FD-805C-46D5-9D04-883A1BED336E}"/>
              </a:ext>
            </a:extLst>
          </p:cNvPr>
          <p:cNvSpPr/>
          <p:nvPr/>
        </p:nvSpPr>
        <p:spPr>
          <a:xfrm>
            <a:off x="1282813" y="5894909"/>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3.16 Control Op Effectiveness Testing</a:t>
            </a:r>
          </a:p>
        </p:txBody>
      </p:sp>
      <p:sp>
        <p:nvSpPr>
          <p:cNvPr id="179" name="Rectangle 178">
            <a:extLst>
              <a:ext uri="{FF2B5EF4-FFF2-40B4-BE49-F238E27FC236}">
                <a16:creationId xmlns:a16="http://schemas.microsoft.com/office/drawing/2014/main" id="{7EAB41D4-9794-471D-895D-0786887AA1E0}"/>
              </a:ext>
            </a:extLst>
          </p:cNvPr>
          <p:cNvSpPr/>
          <p:nvPr/>
        </p:nvSpPr>
        <p:spPr>
          <a:xfrm>
            <a:off x="3823791" y="2082871"/>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3.18 Automated &amp; Continuous Controls Monitoring</a:t>
            </a:r>
          </a:p>
        </p:txBody>
      </p:sp>
      <p:sp>
        <p:nvSpPr>
          <p:cNvPr id="180" name="Rectangle 179">
            <a:extLst>
              <a:ext uri="{FF2B5EF4-FFF2-40B4-BE49-F238E27FC236}">
                <a16:creationId xmlns:a16="http://schemas.microsoft.com/office/drawing/2014/main" id="{E1316E53-FDD0-4E6E-82BC-D3F866FF4C02}"/>
              </a:ext>
            </a:extLst>
          </p:cNvPr>
          <p:cNvSpPr/>
          <p:nvPr/>
        </p:nvSpPr>
        <p:spPr>
          <a:xfrm>
            <a:off x="3823791" y="235260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3.19 Cyber Framework and Obligation Mapping</a:t>
            </a:r>
          </a:p>
        </p:txBody>
      </p:sp>
      <p:sp>
        <p:nvSpPr>
          <p:cNvPr id="181" name="Rectangle 180">
            <a:extLst>
              <a:ext uri="{FF2B5EF4-FFF2-40B4-BE49-F238E27FC236}">
                <a16:creationId xmlns:a16="http://schemas.microsoft.com/office/drawing/2014/main" id="{520B5321-875C-4178-BF85-36E1871437D0}"/>
              </a:ext>
            </a:extLst>
          </p:cNvPr>
          <p:cNvSpPr/>
          <p:nvPr/>
        </p:nvSpPr>
        <p:spPr>
          <a:xfrm>
            <a:off x="3823791" y="2622337"/>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3.20 Risk Quantification</a:t>
            </a:r>
          </a:p>
        </p:txBody>
      </p:sp>
      <p:sp>
        <p:nvSpPr>
          <p:cNvPr id="182" name="Rectangle 181">
            <a:extLst>
              <a:ext uri="{FF2B5EF4-FFF2-40B4-BE49-F238E27FC236}">
                <a16:creationId xmlns:a16="http://schemas.microsoft.com/office/drawing/2014/main" id="{65B23E34-BC69-490C-8E17-6AAB3A4BC929}"/>
              </a:ext>
            </a:extLst>
          </p:cNvPr>
          <p:cNvSpPr/>
          <p:nvPr/>
        </p:nvSpPr>
        <p:spPr>
          <a:xfrm>
            <a:off x="3823791" y="181313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3.17 Measurement Engineering</a:t>
            </a:r>
          </a:p>
        </p:txBody>
      </p:sp>
      <p:sp>
        <p:nvSpPr>
          <p:cNvPr id="183" name="Rectangle 182">
            <a:extLst>
              <a:ext uri="{FF2B5EF4-FFF2-40B4-BE49-F238E27FC236}">
                <a16:creationId xmlns:a16="http://schemas.microsoft.com/office/drawing/2014/main" id="{EE5916F0-8AB1-4075-8CAC-E55DF2D77EDD}"/>
              </a:ext>
            </a:extLst>
          </p:cNvPr>
          <p:cNvSpPr/>
          <p:nvPr/>
        </p:nvSpPr>
        <p:spPr>
          <a:xfrm>
            <a:off x="3823791" y="2892072"/>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3.21 Cyber Value at Risk </a:t>
            </a:r>
          </a:p>
        </p:txBody>
      </p:sp>
      <p:sp>
        <p:nvSpPr>
          <p:cNvPr id="184" name="Rectangle 183">
            <a:extLst>
              <a:ext uri="{FF2B5EF4-FFF2-40B4-BE49-F238E27FC236}">
                <a16:creationId xmlns:a16="http://schemas.microsoft.com/office/drawing/2014/main" id="{725506AF-B663-4A88-A77F-6260AB5719D8}"/>
              </a:ext>
            </a:extLst>
          </p:cNvPr>
          <p:cNvSpPr/>
          <p:nvPr/>
        </p:nvSpPr>
        <p:spPr>
          <a:xfrm>
            <a:off x="6461331" y="1809926"/>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4.1 Role Management Framework Development &amp; Maintenance</a:t>
            </a:r>
          </a:p>
        </p:txBody>
      </p:sp>
      <p:sp>
        <p:nvSpPr>
          <p:cNvPr id="185" name="Rectangle 184">
            <a:extLst>
              <a:ext uri="{FF2B5EF4-FFF2-40B4-BE49-F238E27FC236}">
                <a16:creationId xmlns:a16="http://schemas.microsoft.com/office/drawing/2014/main" id="{1A0F75DE-D103-485A-9558-BE12532A72DC}"/>
              </a:ext>
            </a:extLst>
          </p:cNvPr>
          <p:cNvSpPr/>
          <p:nvPr/>
        </p:nvSpPr>
        <p:spPr>
          <a:xfrm>
            <a:off x="6461331" y="4799297"/>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4.12 Physical Access Cards Provisioning</a:t>
            </a:r>
          </a:p>
        </p:txBody>
      </p:sp>
      <p:sp>
        <p:nvSpPr>
          <p:cNvPr id="186" name="Rectangle 185">
            <a:extLst>
              <a:ext uri="{FF2B5EF4-FFF2-40B4-BE49-F238E27FC236}">
                <a16:creationId xmlns:a16="http://schemas.microsoft.com/office/drawing/2014/main" id="{6816F1F3-AA3D-422E-87D9-036E8FAE3486}"/>
              </a:ext>
            </a:extLst>
          </p:cNvPr>
          <p:cNvSpPr/>
          <p:nvPr/>
        </p:nvSpPr>
        <p:spPr>
          <a:xfrm>
            <a:off x="6461331" y="2625209"/>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4.4 Identity Creation, Validation and Revocation</a:t>
            </a:r>
          </a:p>
        </p:txBody>
      </p:sp>
      <p:sp>
        <p:nvSpPr>
          <p:cNvPr id="187" name="Rectangle 186">
            <a:extLst>
              <a:ext uri="{FF2B5EF4-FFF2-40B4-BE49-F238E27FC236}">
                <a16:creationId xmlns:a16="http://schemas.microsoft.com/office/drawing/2014/main" id="{1A2F22A7-5B00-42CD-B36C-120DF0006D17}"/>
              </a:ext>
            </a:extLst>
          </p:cNvPr>
          <p:cNvSpPr/>
          <p:nvPr/>
        </p:nvSpPr>
        <p:spPr>
          <a:xfrm>
            <a:off x="6461331" y="3168731"/>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4.6 Access Provisioning &amp; Deprovisioning</a:t>
            </a:r>
          </a:p>
        </p:txBody>
      </p:sp>
      <p:sp>
        <p:nvSpPr>
          <p:cNvPr id="188" name="Rectangle 187">
            <a:extLst>
              <a:ext uri="{FF2B5EF4-FFF2-40B4-BE49-F238E27FC236}">
                <a16:creationId xmlns:a16="http://schemas.microsoft.com/office/drawing/2014/main" id="{731BFC0A-4483-4CD4-91A2-B6DAD0844DE9}"/>
              </a:ext>
            </a:extLst>
          </p:cNvPr>
          <p:cNvSpPr/>
          <p:nvPr/>
        </p:nvSpPr>
        <p:spPr>
          <a:xfrm>
            <a:off x="6461331" y="2081687"/>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4.2 Role Implementation &amp; Maintenance</a:t>
            </a:r>
          </a:p>
        </p:txBody>
      </p:sp>
      <p:sp>
        <p:nvSpPr>
          <p:cNvPr id="189" name="Rectangle 188">
            <a:extLst>
              <a:ext uri="{FF2B5EF4-FFF2-40B4-BE49-F238E27FC236}">
                <a16:creationId xmlns:a16="http://schemas.microsoft.com/office/drawing/2014/main" id="{50567D77-2F15-43D1-9101-6CF6EDFF65A7}"/>
              </a:ext>
            </a:extLst>
          </p:cNvPr>
          <p:cNvSpPr/>
          <p:nvPr/>
        </p:nvSpPr>
        <p:spPr>
          <a:xfrm>
            <a:off x="6461331" y="425577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4.10 Access Review &amp; Recertification</a:t>
            </a:r>
          </a:p>
        </p:txBody>
      </p:sp>
      <p:sp>
        <p:nvSpPr>
          <p:cNvPr id="190" name="Rectangle 189">
            <a:extLst>
              <a:ext uri="{FF2B5EF4-FFF2-40B4-BE49-F238E27FC236}">
                <a16:creationId xmlns:a16="http://schemas.microsoft.com/office/drawing/2014/main" id="{60840D31-AB55-4738-92DA-F20023D90C34}"/>
              </a:ext>
            </a:extLst>
          </p:cNvPr>
          <p:cNvSpPr/>
          <p:nvPr/>
        </p:nvSpPr>
        <p:spPr>
          <a:xfrm>
            <a:off x="6461331" y="398401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4.9 Toxic Combination Reviews, Investigations &amp; Rule Configurations </a:t>
            </a:r>
          </a:p>
        </p:txBody>
      </p:sp>
      <p:sp>
        <p:nvSpPr>
          <p:cNvPr id="191" name="Rectangle 190">
            <a:extLst>
              <a:ext uri="{FF2B5EF4-FFF2-40B4-BE49-F238E27FC236}">
                <a16:creationId xmlns:a16="http://schemas.microsoft.com/office/drawing/2014/main" id="{4BBB4522-4627-4576-95B2-F7159E2574EE}"/>
              </a:ext>
            </a:extLst>
          </p:cNvPr>
          <p:cNvSpPr/>
          <p:nvPr/>
        </p:nvSpPr>
        <p:spPr>
          <a:xfrm>
            <a:off x="6461331" y="3712253"/>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4.8 Privileged Access Management</a:t>
            </a:r>
          </a:p>
        </p:txBody>
      </p:sp>
      <p:sp>
        <p:nvSpPr>
          <p:cNvPr id="192" name="Rectangle 191">
            <a:extLst>
              <a:ext uri="{FF2B5EF4-FFF2-40B4-BE49-F238E27FC236}">
                <a16:creationId xmlns:a16="http://schemas.microsoft.com/office/drawing/2014/main" id="{4D2D44D8-6DE5-494E-9019-35600F9270A6}"/>
              </a:ext>
            </a:extLst>
          </p:cNvPr>
          <p:cNvSpPr/>
          <p:nvPr/>
        </p:nvSpPr>
        <p:spPr>
          <a:xfrm>
            <a:off x="6461331" y="5342819"/>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4.15 Physical Access Recertification</a:t>
            </a:r>
          </a:p>
        </p:txBody>
      </p:sp>
      <p:sp>
        <p:nvSpPr>
          <p:cNvPr id="193" name="Rectangle 192">
            <a:extLst>
              <a:ext uri="{FF2B5EF4-FFF2-40B4-BE49-F238E27FC236}">
                <a16:creationId xmlns:a16="http://schemas.microsoft.com/office/drawing/2014/main" id="{4A613DE3-C253-4E5D-95AB-9BE215B0891E}"/>
              </a:ext>
            </a:extLst>
          </p:cNvPr>
          <p:cNvSpPr/>
          <p:nvPr/>
        </p:nvSpPr>
        <p:spPr>
          <a:xfrm>
            <a:off x="6461331" y="289697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4.5 Identity Request, Validation and Revocation</a:t>
            </a:r>
          </a:p>
        </p:txBody>
      </p:sp>
      <p:sp>
        <p:nvSpPr>
          <p:cNvPr id="194" name="Rectangle 193">
            <a:extLst>
              <a:ext uri="{FF2B5EF4-FFF2-40B4-BE49-F238E27FC236}">
                <a16:creationId xmlns:a16="http://schemas.microsoft.com/office/drawing/2014/main" id="{EA2D9672-3980-4372-8C03-5ED4EAAFEB3A}"/>
              </a:ext>
            </a:extLst>
          </p:cNvPr>
          <p:cNvSpPr/>
          <p:nvPr/>
        </p:nvSpPr>
        <p:spPr>
          <a:xfrm>
            <a:off x="6461331" y="3440492"/>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4.7 Access Request, Validation and Revocation</a:t>
            </a:r>
          </a:p>
        </p:txBody>
      </p:sp>
      <p:sp>
        <p:nvSpPr>
          <p:cNvPr id="195" name="Rectangle 194">
            <a:extLst>
              <a:ext uri="{FF2B5EF4-FFF2-40B4-BE49-F238E27FC236}">
                <a16:creationId xmlns:a16="http://schemas.microsoft.com/office/drawing/2014/main" id="{3839C147-3578-400F-87F2-87605752BE33}"/>
              </a:ext>
            </a:extLst>
          </p:cNvPr>
          <p:cNvSpPr/>
          <p:nvPr/>
        </p:nvSpPr>
        <p:spPr>
          <a:xfrm>
            <a:off x="6461331" y="235344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4.3 Role Development &amp; Maintenance</a:t>
            </a:r>
          </a:p>
        </p:txBody>
      </p:sp>
      <p:sp>
        <p:nvSpPr>
          <p:cNvPr id="196" name="Rectangle 195">
            <a:extLst>
              <a:ext uri="{FF2B5EF4-FFF2-40B4-BE49-F238E27FC236}">
                <a16:creationId xmlns:a16="http://schemas.microsoft.com/office/drawing/2014/main" id="{03BB31DE-08EB-4E15-B170-A3EAEF3F4EF8}"/>
              </a:ext>
            </a:extLst>
          </p:cNvPr>
          <p:cNvSpPr/>
          <p:nvPr/>
        </p:nvSpPr>
        <p:spPr>
          <a:xfrm>
            <a:off x="6461331" y="4527536"/>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4.11 Information Asset Access Review &amp; Recertification</a:t>
            </a:r>
          </a:p>
        </p:txBody>
      </p:sp>
      <p:sp>
        <p:nvSpPr>
          <p:cNvPr id="198" name="Rectangle 197">
            <a:extLst>
              <a:ext uri="{FF2B5EF4-FFF2-40B4-BE49-F238E27FC236}">
                <a16:creationId xmlns:a16="http://schemas.microsoft.com/office/drawing/2014/main" id="{8AE678E0-0CFA-4BBC-A7FF-D42B4C70DD66}"/>
              </a:ext>
            </a:extLst>
          </p:cNvPr>
          <p:cNvSpPr/>
          <p:nvPr/>
        </p:nvSpPr>
        <p:spPr>
          <a:xfrm>
            <a:off x="6461331" y="561458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4.16 Physical Access Control &amp; Visitor Management</a:t>
            </a:r>
          </a:p>
        </p:txBody>
      </p:sp>
      <p:sp>
        <p:nvSpPr>
          <p:cNvPr id="199" name="Rectangle 198">
            <a:extLst>
              <a:ext uri="{FF2B5EF4-FFF2-40B4-BE49-F238E27FC236}">
                <a16:creationId xmlns:a16="http://schemas.microsoft.com/office/drawing/2014/main" id="{6679A953-E52D-414F-A9CF-0EFE48A2E189}"/>
              </a:ext>
            </a:extLst>
          </p:cNvPr>
          <p:cNvSpPr/>
          <p:nvPr/>
        </p:nvSpPr>
        <p:spPr>
          <a:xfrm>
            <a:off x="6461331" y="507105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4.13 IDAM Policy Compliance Monitoring</a:t>
            </a:r>
          </a:p>
        </p:txBody>
      </p:sp>
      <p:sp>
        <p:nvSpPr>
          <p:cNvPr id="200" name="Rectangle 199">
            <a:extLst>
              <a:ext uri="{FF2B5EF4-FFF2-40B4-BE49-F238E27FC236}">
                <a16:creationId xmlns:a16="http://schemas.microsoft.com/office/drawing/2014/main" id="{CEC294AC-DB8B-4B20-931B-4F36D3C5D8A1}"/>
              </a:ext>
            </a:extLst>
          </p:cNvPr>
          <p:cNvSpPr/>
          <p:nvPr/>
        </p:nvSpPr>
        <p:spPr>
          <a:xfrm>
            <a:off x="6461331" y="5886343"/>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4.17 Access Endorsement</a:t>
            </a:r>
          </a:p>
        </p:txBody>
      </p:sp>
      <p:sp>
        <p:nvSpPr>
          <p:cNvPr id="201" name="Rectangle 200">
            <a:extLst>
              <a:ext uri="{FF2B5EF4-FFF2-40B4-BE49-F238E27FC236}">
                <a16:creationId xmlns:a16="http://schemas.microsoft.com/office/drawing/2014/main" id="{C9AF95AC-4105-4302-A6F1-AD07B3BDAD89}"/>
              </a:ext>
            </a:extLst>
          </p:cNvPr>
          <p:cNvSpPr/>
          <p:nvPr/>
        </p:nvSpPr>
        <p:spPr>
          <a:xfrm>
            <a:off x="9253512" y="1808761"/>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4.18 Vetting of employees and contractors</a:t>
            </a:r>
          </a:p>
        </p:txBody>
      </p:sp>
      <p:sp>
        <p:nvSpPr>
          <p:cNvPr id="202" name="Rectangle 201">
            <a:extLst>
              <a:ext uri="{FF2B5EF4-FFF2-40B4-BE49-F238E27FC236}">
                <a16:creationId xmlns:a16="http://schemas.microsoft.com/office/drawing/2014/main" id="{98D95ABD-FC41-47FF-9646-42D615B6DA68}"/>
              </a:ext>
            </a:extLst>
          </p:cNvPr>
          <p:cNvSpPr/>
          <p:nvPr/>
        </p:nvSpPr>
        <p:spPr>
          <a:xfrm>
            <a:off x="9253512" y="208378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4.19 Aftercare of vetted employees and contractors</a:t>
            </a:r>
          </a:p>
        </p:txBody>
      </p:sp>
      <p:sp>
        <p:nvSpPr>
          <p:cNvPr id="203" name="Left Brace 202">
            <a:extLst>
              <a:ext uri="{FF2B5EF4-FFF2-40B4-BE49-F238E27FC236}">
                <a16:creationId xmlns:a16="http://schemas.microsoft.com/office/drawing/2014/main" id="{28D5476C-FAEE-453D-A328-AFFC580FEAB4}"/>
              </a:ext>
            </a:extLst>
          </p:cNvPr>
          <p:cNvSpPr/>
          <p:nvPr/>
        </p:nvSpPr>
        <p:spPr>
          <a:xfrm>
            <a:off x="6275204" y="1744408"/>
            <a:ext cx="45719" cy="4278483"/>
          </a:xfrm>
          <a:prstGeom prst="leftBrace">
            <a:avLst/>
          </a:prstGeom>
          <a:solidFill>
            <a:schemeClr val="tx2"/>
          </a:solidFill>
          <a:ln w="19050" cap="flat" cmpd="sng" algn="ctr">
            <a:solidFill>
              <a:schemeClr val="bg1"/>
            </a:solidFill>
            <a:prstDash val="solid"/>
          </a:ln>
          <a:effectLst/>
        </p:spPr>
        <p:txBody>
          <a:bodyPr lIns="91248" tIns="45624" rIns="91248" bIns="45624" rtlCol="0" anchor="ctr"/>
          <a:lstStyle/>
          <a:p>
            <a:pPr marL="0" marR="0" lvl="0" indent="0" algn="ctr" defTabSz="90873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a typeface="+mn-ea"/>
              <a:cs typeface="+mn-cs"/>
            </a:endParaRPr>
          </a:p>
        </p:txBody>
      </p:sp>
      <p:grpSp>
        <p:nvGrpSpPr>
          <p:cNvPr id="204" name="Group 203">
            <a:extLst>
              <a:ext uri="{FF2B5EF4-FFF2-40B4-BE49-F238E27FC236}">
                <a16:creationId xmlns:a16="http://schemas.microsoft.com/office/drawing/2014/main" id="{92770B82-343A-4F77-8A92-C600FFCE9E0B}"/>
              </a:ext>
            </a:extLst>
          </p:cNvPr>
          <p:cNvGrpSpPr/>
          <p:nvPr/>
        </p:nvGrpSpPr>
        <p:grpSpPr>
          <a:xfrm>
            <a:off x="6198110" y="1832597"/>
            <a:ext cx="200208" cy="200208"/>
            <a:chOff x="9839344" y="3530945"/>
            <a:chExt cx="200208" cy="200208"/>
          </a:xfrm>
          <a:solidFill>
            <a:schemeClr val="accent1"/>
          </a:solidFill>
        </p:grpSpPr>
        <p:sp>
          <p:nvSpPr>
            <p:cNvPr id="205" name="Rectangle 204">
              <a:extLst>
                <a:ext uri="{FF2B5EF4-FFF2-40B4-BE49-F238E27FC236}">
                  <a16:creationId xmlns:a16="http://schemas.microsoft.com/office/drawing/2014/main" id="{4F1F5A31-F8E4-41F7-88BF-865220B128E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06" name="Graphic 38">
              <a:extLst>
                <a:ext uri="{FF2B5EF4-FFF2-40B4-BE49-F238E27FC236}">
                  <a16:creationId xmlns:a16="http://schemas.microsoft.com/office/drawing/2014/main" id="{B96C72CF-8F01-432B-8423-D3B089B74D76}"/>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07" name="Group 206">
            <a:extLst>
              <a:ext uri="{FF2B5EF4-FFF2-40B4-BE49-F238E27FC236}">
                <a16:creationId xmlns:a16="http://schemas.microsoft.com/office/drawing/2014/main" id="{E07CA57A-80ED-4FD9-8126-43B012030133}"/>
              </a:ext>
            </a:extLst>
          </p:cNvPr>
          <p:cNvGrpSpPr/>
          <p:nvPr/>
        </p:nvGrpSpPr>
        <p:grpSpPr>
          <a:xfrm>
            <a:off x="6198110" y="2104733"/>
            <a:ext cx="200208" cy="200208"/>
            <a:chOff x="9839344" y="3530945"/>
            <a:chExt cx="200208" cy="200208"/>
          </a:xfrm>
          <a:solidFill>
            <a:schemeClr val="accent1"/>
          </a:solidFill>
        </p:grpSpPr>
        <p:sp>
          <p:nvSpPr>
            <p:cNvPr id="208" name="Rectangle 207">
              <a:extLst>
                <a:ext uri="{FF2B5EF4-FFF2-40B4-BE49-F238E27FC236}">
                  <a16:creationId xmlns:a16="http://schemas.microsoft.com/office/drawing/2014/main" id="{34BEAD58-BC89-460C-BE89-DFDA94C3434A}"/>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09" name="Graphic 38">
              <a:extLst>
                <a:ext uri="{FF2B5EF4-FFF2-40B4-BE49-F238E27FC236}">
                  <a16:creationId xmlns:a16="http://schemas.microsoft.com/office/drawing/2014/main" id="{E0338A77-3B6A-4257-AE68-2CEF9A6EF5B1}"/>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0" name="Group 209">
            <a:extLst>
              <a:ext uri="{FF2B5EF4-FFF2-40B4-BE49-F238E27FC236}">
                <a16:creationId xmlns:a16="http://schemas.microsoft.com/office/drawing/2014/main" id="{B0D42BBF-8E98-497B-9C38-262AC3986071}"/>
              </a:ext>
            </a:extLst>
          </p:cNvPr>
          <p:cNvGrpSpPr/>
          <p:nvPr/>
        </p:nvGrpSpPr>
        <p:grpSpPr>
          <a:xfrm>
            <a:off x="6198110" y="2376869"/>
            <a:ext cx="200208" cy="200208"/>
            <a:chOff x="9839344" y="3530945"/>
            <a:chExt cx="200208" cy="200208"/>
          </a:xfrm>
          <a:solidFill>
            <a:schemeClr val="accent1"/>
          </a:solidFill>
        </p:grpSpPr>
        <p:sp>
          <p:nvSpPr>
            <p:cNvPr id="211" name="Rectangle 210">
              <a:extLst>
                <a:ext uri="{FF2B5EF4-FFF2-40B4-BE49-F238E27FC236}">
                  <a16:creationId xmlns:a16="http://schemas.microsoft.com/office/drawing/2014/main" id="{26A04CB1-58DB-45B6-BFF2-1D6E9954118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12" name="Graphic 38">
              <a:extLst>
                <a:ext uri="{FF2B5EF4-FFF2-40B4-BE49-F238E27FC236}">
                  <a16:creationId xmlns:a16="http://schemas.microsoft.com/office/drawing/2014/main" id="{F99FF3ED-CF14-4403-AC68-33D676320BCD}"/>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3" name="Group 212">
            <a:extLst>
              <a:ext uri="{FF2B5EF4-FFF2-40B4-BE49-F238E27FC236}">
                <a16:creationId xmlns:a16="http://schemas.microsoft.com/office/drawing/2014/main" id="{58491F21-D5F5-46D3-BD22-621945D8EEC8}"/>
              </a:ext>
            </a:extLst>
          </p:cNvPr>
          <p:cNvGrpSpPr/>
          <p:nvPr/>
        </p:nvGrpSpPr>
        <p:grpSpPr>
          <a:xfrm>
            <a:off x="6198110" y="2649005"/>
            <a:ext cx="200208" cy="200208"/>
            <a:chOff x="9839344" y="3530945"/>
            <a:chExt cx="200208" cy="200208"/>
          </a:xfrm>
          <a:solidFill>
            <a:schemeClr val="accent1"/>
          </a:solidFill>
        </p:grpSpPr>
        <p:sp>
          <p:nvSpPr>
            <p:cNvPr id="214" name="Rectangle 213">
              <a:extLst>
                <a:ext uri="{FF2B5EF4-FFF2-40B4-BE49-F238E27FC236}">
                  <a16:creationId xmlns:a16="http://schemas.microsoft.com/office/drawing/2014/main" id="{5414CEA6-DD16-489C-A345-4A10CA1B8BD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15" name="Graphic 38">
              <a:extLst>
                <a:ext uri="{FF2B5EF4-FFF2-40B4-BE49-F238E27FC236}">
                  <a16:creationId xmlns:a16="http://schemas.microsoft.com/office/drawing/2014/main" id="{89DAAF89-7629-47C9-BB83-D32437888EED}"/>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6" name="Group 215">
            <a:extLst>
              <a:ext uri="{FF2B5EF4-FFF2-40B4-BE49-F238E27FC236}">
                <a16:creationId xmlns:a16="http://schemas.microsoft.com/office/drawing/2014/main" id="{7C8EAACC-E16E-458F-AC71-1760F4A527F2}"/>
              </a:ext>
            </a:extLst>
          </p:cNvPr>
          <p:cNvGrpSpPr/>
          <p:nvPr/>
        </p:nvGrpSpPr>
        <p:grpSpPr>
          <a:xfrm>
            <a:off x="6198110" y="2921141"/>
            <a:ext cx="200208" cy="200208"/>
            <a:chOff x="9839344" y="3530945"/>
            <a:chExt cx="200208" cy="200208"/>
          </a:xfrm>
          <a:solidFill>
            <a:schemeClr val="accent1"/>
          </a:solidFill>
        </p:grpSpPr>
        <p:sp>
          <p:nvSpPr>
            <p:cNvPr id="217" name="Rectangle 216">
              <a:extLst>
                <a:ext uri="{FF2B5EF4-FFF2-40B4-BE49-F238E27FC236}">
                  <a16:creationId xmlns:a16="http://schemas.microsoft.com/office/drawing/2014/main" id="{A1418544-28D6-426B-B10B-1152DAFFAC5A}"/>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18" name="Graphic 38">
              <a:extLst>
                <a:ext uri="{FF2B5EF4-FFF2-40B4-BE49-F238E27FC236}">
                  <a16:creationId xmlns:a16="http://schemas.microsoft.com/office/drawing/2014/main" id="{3C7C3B46-0EBF-4414-AE98-EEB9F6AE4A5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9" name="Group 218">
            <a:extLst>
              <a:ext uri="{FF2B5EF4-FFF2-40B4-BE49-F238E27FC236}">
                <a16:creationId xmlns:a16="http://schemas.microsoft.com/office/drawing/2014/main" id="{4F5D7AEC-A60C-402D-ACE3-5367B3659984}"/>
              </a:ext>
            </a:extLst>
          </p:cNvPr>
          <p:cNvGrpSpPr/>
          <p:nvPr/>
        </p:nvGrpSpPr>
        <p:grpSpPr>
          <a:xfrm>
            <a:off x="6198110" y="3193277"/>
            <a:ext cx="200208" cy="200208"/>
            <a:chOff x="9839344" y="3530945"/>
            <a:chExt cx="200208" cy="200208"/>
          </a:xfrm>
          <a:solidFill>
            <a:schemeClr val="accent1"/>
          </a:solidFill>
        </p:grpSpPr>
        <p:sp>
          <p:nvSpPr>
            <p:cNvPr id="220" name="Rectangle 219">
              <a:extLst>
                <a:ext uri="{FF2B5EF4-FFF2-40B4-BE49-F238E27FC236}">
                  <a16:creationId xmlns:a16="http://schemas.microsoft.com/office/drawing/2014/main" id="{50DF50EA-8383-476A-9A1D-09F07D3EE29B}"/>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21" name="Graphic 38">
              <a:extLst>
                <a:ext uri="{FF2B5EF4-FFF2-40B4-BE49-F238E27FC236}">
                  <a16:creationId xmlns:a16="http://schemas.microsoft.com/office/drawing/2014/main" id="{51FE422C-4D4E-4F2C-944A-476C64684CE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22" name="Group 221">
            <a:extLst>
              <a:ext uri="{FF2B5EF4-FFF2-40B4-BE49-F238E27FC236}">
                <a16:creationId xmlns:a16="http://schemas.microsoft.com/office/drawing/2014/main" id="{783CD26E-31C9-4CE6-8130-6EB81E0AA458}"/>
              </a:ext>
            </a:extLst>
          </p:cNvPr>
          <p:cNvGrpSpPr/>
          <p:nvPr/>
        </p:nvGrpSpPr>
        <p:grpSpPr>
          <a:xfrm>
            <a:off x="6198110" y="3465413"/>
            <a:ext cx="200208" cy="200208"/>
            <a:chOff x="9839344" y="3530945"/>
            <a:chExt cx="200208" cy="200208"/>
          </a:xfrm>
          <a:solidFill>
            <a:schemeClr val="accent1"/>
          </a:solidFill>
        </p:grpSpPr>
        <p:sp>
          <p:nvSpPr>
            <p:cNvPr id="223" name="Rectangle 222">
              <a:extLst>
                <a:ext uri="{FF2B5EF4-FFF2-40B4-BE49-F238E27FC236}">
                  <a16:creationId xmlns:a16="http://schemas.microsoft.com/office/drawing/2014/main" id="{9900313A-02A7-44FF-A5BF-9F5603DA991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24" name="Graphic 38">
              <a:extLst>
                <a:ext uri="{FF2B5EF4-FFF2-40B4-BE49-F238E27FC236}">
                  <a16:creationId xmlns:a16="http://schemas.microsoft.com/office/drawing/2014/main" id="{8DAADF1C-CA3E-4FC3-B6AB-EFD3E9F9BA4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25" name="Group 224">
            <a:extLst>
              <a:ext uri="{FF2B5EF4-FFF2-40B4-BE49-F238E27FC236}">
                <a16:creationId xmlns:a16="http://schemas.microsoft.com/office/drawing/2014/main" id="{D9D41C50-0996-4EC8-A3C9-FFB0F4F8D4DE}"/>
              </a:ext>
            </a:extLst>
          </p:cNvPr>
          <p:cNvGrpSpPr/>
          <p:nvPr/>
        </p:nvGrpSpPr>
        <p:grpSpPr>
          <a:xfrm>
            <a:off x="6198110" y="3737549"/>
            <a:ext cx="200208" cy="200208"/>
            <a:chOff x="9839344" y="3530945"/>
            <a:chExt cx="200208" cy="200208"/>
          </a:xfrm>
          <a:solidFill>
            <a:schemeClr val="accent1"/>
          </a:solidFill>
        </p:grpSpPr>
        <p:sp>
          <p:nvSpPr>
            <p:cNvPr id="226" name="Rectangle 225">
              <a:extLst>
                <a:ext uri="{FF2B5EF4-FFF2-40B4-BE49-F238E27FC236}">
                  <a16:creationId xmlns:a16="http://schemas.microsoft.com/office/drawing/2014/main" id="{AB0CE82E-A4C5-43A5-A635-7F4254A3DF87}"/>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27" name="Graphic 38">
              <a:extLst>
                <a:ext uri="{FF2B5EF4-FFF2-40B4-BE49-F238E27FC236}">
                  <a16:creationId xmlns:a16="http://schemas.microsoft.com/office/drawing/2014/main" id="{33B87ED4-26F2-48D0-8CEF-53088FB152D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28" name="Group 227">
            <a:extLst>
              <a:ext uri="{FF2B5EF4-FFF2-40B4-BE49-F238E27FC236}">
                <a16:creationId xmlns:a16="http://schemas.microsoft.com/office/drawing/2014/main" id="{5A992CDC-8096-4FCC-B53F-DA1FE90D64E4}"/>
              </a:ext>
            </a:extLst>
          </p:cNvPr>
          <p:cNvGrpSpPr/>
          <p:nvPr/>
        </p:nvGrpSpPr>
        <p:grpSpPr>
          <a:xfrm>
            <a:off x="6198110" y="4009685"/>
            <a:ext cx="200208" cy="200208"/>
            <a:chOff x="9839344" y="3530945"/>
            <a:chExt cx="200208" cy="200208"/>
          </a:xfrm>
          <a:solidFill>
            <a:schemeClr val="accent1"/>
          </a:solidFill>
        </p:grpSpPr>
        <p:sp>
          <p:nvSpPr>
            <p:cNvPr id="229" name="Rectangle 228">
              <a:extLst>
                <a:ext uri="{FF2B5EF4-FFF2-40B4-BE49-F238E27FC236}">
                  <a16:creationId xmlns:a16="http://schemas.microsoft.com/office/drawing/2014/main" id="{A5E48C7C-81A8-4CAC-ABB3-86EBE46D592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30" name="Graphic 38">
              <a:extLst>
                <a:ext uri="{FF2B5EF4-FFF2-40B4-BE49-F238E27FC236}">
                  <a16:creationId xmlns:a16="http://schemas.microsoft.com/office/drawing/2014/main" id="{D3CA3633-B4AF-48FD-9F16-E37F7C0FA7F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31" name="Group 230">
            <a:extLst>
              <a:ext uri="{FF2B5EF4-FFF2-40B4-BE49-F238E27FC236}">
                <a16:creationId xmlns:a16="http://schemas.microsoft.com/office/drawing/2014/main" id="{FFB8CFB2-C725-4F52-8DC3-A084166B9218}"/>
              </a:ext>
            </a:extLst>
          </p:cNvPr>
          <p:cNvGrpSpPr/>
          <p:nvPr/>
        </p:nvGrpSpPr>
        <p:grpSpPr>
          <a:xfrm>
            <a:off x="6198110" y="4281821"/>
            <a:ext cx="200208" cy="200208"/>
            <a:chOff x="9839344" y="3530945"/>
            <a:chExt cx="200208" cy="200208"/>
          </a:xfrm>
          <a:solidFill>
            <a:schemeClr val="accent1"/>
          </a:solidFill>
        </p:grpSpPr>
        <p:sp>
          <p:nvSpPr>
            <p:cNvPr id="232" name="Rectangle 231">
              <a:extLst>
                <a:ext uri="{FF2B5EF4-FFF2-40B4-BE49-F238E27FC236}">
                  <a16:creationId xmlns:a16="http://schemas.microsoft.com/office/drawing/2014/main" id="{34343A00-E520-4EAF-8174-EA310814C06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33" name="Graphic 38">
              <a:extLst>
                <a:ext uri="{FF2B5EF4-FFF2-40B4-BE49-F238E27FC236}">
                  <a16:creationId xmlns:a16="http://schemas.microsoft.com/office/drawing/2014/main" id="{6A7A4F91-350F-4254-A221-E272B32452F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34" name="Group 233">
            <a:extLst>
              <a:ext uri="{FF2B5EF4-FFF2-40B4-BE49-F238E27FC236}">
                <a16:creationId xmlns:a16="http://schemas.microsoft.com/office/drawing/2014/main" id="{CDC5C6FA-FE9C-487B-AE41-CDC20D530BF8}"/>
              </a:ext>
            </a:extLst>
          </p:cNvPr>
          <p:cNvGrpSpPr/>
          <p:nvPr/>
        </p:nvGrpSpPr>
        <p:grpSpPr>
          <a:xfrm>
            <a:off x="6198110" y="4553957"/>
            <a:ext cx="200208" cy="200208"/>
            <a:chOff x="9839344" y="3530945"/>
            <a:chExt cx="200208" cy="200208"/>
          </a:xfrm>
          <a:solidFill>
            <a:schemeClr val="accent1"/>
          </a:solidFill>
        </p:grpSpPr>
        <p:sp>
          <p:nvSpPr>
            <p:cNvPr id="235" name="Rectangle 234">
              <a:extLst>
                <a:ext uri="{FF2B5EF4-FFF2-40B4-BE49-F238E27FC236}">
                  <a16:creationId xmlns:a16="http://schemas.microsoft.com/office/drawing/2014/main" id="{FB9DCC56-B6A5-46E0-90E2-E9C1387D92D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36" name="Graphic 38">
              <a:extLst>
                <a:ext uri="{FF2B5EF4-FFF2-40B4-BE49-F238E27FC236}">
                  <a16:creationId xmlns:a16="http://schemas.microsoft.com/office/drawing/2014/main" id="{3721D197-1FB9-4EDE-B5DA-747135C6E9EA}"/>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37" name="Group 236">
            <a:extLst>
              <a:ext uri="{FF2B5EF4-FFF2-40B4-BE49-F238E27FC236}">
                <a16:creationId xmlns:a16="http://schemas.microsoft.com/office/drawing/2014/main" id="{55FE2B81-9EE8-49F3-9282-B28C37657CE6}"/>
              </a:ext>
            </a:extLst>
          </p:cNvPr>
          <p:cNvGrpSpPr/>
          <p:nvPr/>
        </p:nvGrpSpPr>
        <p:grpSpPr>
          <a:xfrm>
            <a:off x="6198110" y="4826093"/>
            <a:ext cx="200208" cy="200208"/>
            <a:chOff x="9839344" y="3530945"/>
            <a:chExt cx="200208" cy="200208"/>
          </a:xfrm>
          <a:solidFill>
            <a:schemeClr val="accent1"/>
          </a:solidFill>
        </p:grpSpPr>
        <p:sp>
          <p:nvSpPr>
            <p:cNvPr id="238" name="Rectangle 237">
              <a:extLst>
                <a:ext uri="{FF2B5EF4-FFF2-40B4-BE49-F238E27FC236}">
                  <a16:creationId xmlns:a16="http://schemas.microsoft.com/office/drawing/2014/main" id="{59DD5D5A-4904-4A58-A4C2-0F850BD978B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39" name="Graphic 38">
              <a:extLst>
                <a:ext uri="{FF2B5EF4-FFF2-40B4-BE49-F238E27FC236}">
                  <a16:creationId xmlns:a16="http://schemas.microsoft.com/office/drawing/2014/main" id="{2B58FE28-D01C-421A-A451-9C71D3FCF6A6}"/>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40" name="Group 239">
            <a:extLst>
              <a:ext uri="{FF2B5EF4-FFF2-40B4-BE49-F238E27FC236}">
                <a16:creationId xmlns:a16="http://schemas.microsoft.com/office/drawing/2014/main" id="{FD8FB4F0-AA41-4BC2-9507-5C28A121D4BB}"/>
              </a:ext>
            </a:extLst>
          </p:cNvPr>
          <p:cNvGrpSpPr/>
          <p:nvPr/>
        </p:nvGrpSpPr>
        <p:grpSpPr>
          <a:xfrm>
            <a:off x="6198110" y="5098229"/>
            <a:ext cx="200208" cy="200208"/>
            <a:chOff x="9839344" y="3530945"/>
            <a:chExt cx="200208" cy="200208"/>
          </a:xfrm>
          <a:solidFill>
            <a:schemeClr val="accent1"/>
          </a:solidFill>
        </p:grpSpPr>
        <p:sp>
          <p:nvSpPr>
            <p:cNvPr id="241" name="Rectangle 240">
              <a:extLst>
                <a:ext uri="{FF2B5EF4-FFF2-40B4-BE49-F238E27FC236}">
                  <a16:creationId xmlns:a16="http://schemas.microsoft.com/office/drawing/2014/main" id="{553670F6-C884-4DA0-BDA5-DC18C26681A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42" name="Graphic 38">
              <a:extLst>
                <a:ext uri="{FF2B5EF4-FFF2-40B4-BE49-F238E27FC236}">
                  <a16:creationId xmlns:a16="http://schemas.microsoft.com/office/drawing/2014/main" id="{E7930DD5-3502-47F1-B6C0-58BDAFE15D6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43" name="Group 242">
            <a:extLst>
              <a:ext uri="{FF2B5EF4-FFF2-40B4-BE49-F238E27FC236}">
                <a16:creationId xmlns:a16="http://schemas.microsoft.com/office/drawing/2014/main" id="{B7A364BB-3DD4-4B83-9847-3F5E069A74AE}"/>
              </a:ext>
            </a:extLst>
          </p:cNvPr>
          <p:cNvGrpSpPr/>
          <p:nvPr/>
        </p:nvGrpSpPr>
        <p:grpSpPr>
          <a:xfrm>
            <a:off x="6198110" y="5370365"/>
            <a:ext cx="200208" cy="200208"/>
            <a:chOff x="9839344" y="3530945"/>
            <a:chExt cx="200208" cy="200208"/>
          </a:xfrm>
          <a:solidFill>
            <a:schemeClr val="accent1"/>
          </a:solidFill>
        </p:grpSpPr>
        <p:sp>
          <p:nvSpPr>
            <p:cNvPr id="244" name="Rectangle 243">
              <a:extLst>
                <a:ext uri="{FF2B5EF4-FFF2-40B4-BE49-F238E27FC236}">
                  <a16:creationId xmlns:a16="http://schemas.microsoft.com/office/drawing/2014/main" id="{09FB9DDE-71AD-4E20-B90D-97F8F8611CB7}"/>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45" name="Graphic 38">
              <a:extLst>
                <a:ext uri="{FF2B5EF4-FFF2-40B4-BE49-F238E27FC236}">
                  <a16:creationId xmlns:a16="http://schemas.microsoft.com/office/drawing/2014/main" id="{767131CC-AAE1-4C0A-A192-DE37ABE80456}"/>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46" name="Group 245">
            <a:extLst>
              <a:ext uri="{FF2B5EF4-FFF2-40B4-BE49-F238E27FC236}">
                <a16:creationId xmlns:a16="http://schemas.microsoft.com/office/drawing/2014/main" id="{E099B35A-BA8C-4631-AB29-2CC51D33D68F}"/>
              </a:ext>
            </a:extLst>
          </p:cNvPr>
          <p:cNvGrpSpPr/>
          <p:nvPr/>
        </p:nvGrpSpPr>
        <p:grpSpPr>
          <a:xfrm>
            <a:off x="6198110" y="5642501"/>
            <a:ext cx="200208" cy="200208"/>
            <a:chOff x="9839344" y="3530945"/>
            <a:chExt cx="200208" cy="200208"/>
          </a:xfrm>
          <a:solidFill>
            <a:schemeClr val="accent1"/>
          </a:solidFill>
        </p:grpSpPr>
        <p:sp>
          <p:nvSpPr>
            <p:cNvPr id="247" name="Rectangle 246">
              <a:extLst>
                <a:ext uri="{FF2B5EF4-FFF2-40B4-BE49-F238E27FC236}">
                  <a16:creationId xmlns:a16="http://schemas.microsoft.com/office/drawing/2014/main" id="{65C4C986-1EFA-451B-8792-F4F77EE0FEA5}"/>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48" name="Graphic 38">
              <a:extLst>
                <a:ext uri="{FF2B5EF4-FFF2-40B4-BE49-F238E27FC236}">
                  <a16:creationId xmlns:a16="http://schemas.microsoft.com/office/drawing/2014/main" id="{5A2DBB1D-E961-4F35-81A4-9734147361CE}"/>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49" name="Group 248">
            <a:extLst>
              <a:ext uri="{FF2B5EF4-FFF2-40B4-BE49-F238E27FC236}">
                <a16:creationId xmlns:a16="http://schemas.microsoft.com/office/drawing/2014/main" id="{3FDC6A16-1745-4151-AAE9-DE3966AF3644}"/>
              </a:ext>
            </a:extLst>
          </p:cNvPr>
          <p:cNvGrpSpPr/>
          <p:nvPr/>
        </p:nvGrpSpPr>
        <p:grpSpPr>
          <a:xfrm>
            <a:off x="6198110" y="5914634"/>
            <a:ext cx="200208" cy="200208"/>
            <a:chOff x="9839344" y="3530945"/>
            <a:chExt cx="200208" cy="200208"/>
          </a:xfrm>
          <a:solidFill>
            <a:schemeClr val="accent1"/>
          </a:solidFill>
        </p:grpSpPr>
        <p:sp>
          <p:nvSpPr>
            <p:cNvPr id="250" name="Rectangle 249">
              <a:extLst>
                <a:ext uri="{FF2B5EF4-FFF2-40B4-BE49-F238E27FC236}">
                  <a16:creationId xmlns:a16="http://schemas.microsoft.com/office/drawing/2014/main" id="{36684905-A8FC-46AE-B7CA-A25A35D02458}"/>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51" name="Graphic 38">
              <a:extLst>
                <a:ext uri="{FF2B5EF4-FFF2-40B4-BE49-F238E27FC236}">
                  <a16:creationId xmlns:a16="http://schemas.microsoft.com/office/drawing/2014/main" id="{60D2B87B-82E6-46B0-8943-622B348A843E}"/>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52" name="Group 251">
            <a:extLst>
              <a:ext uri="{FF2B5EF4-FFF2-40B4-BE49-F238E27FC236}">
                <a16:creationId xmlns:a16="http://schemas.microsoft.com/office/drawing/2014/main" id="{A84B8CE8-FBDF-4D29-9D28-F2BF458AD35E}"/>
              </a:ext>
            </a:extLst>
          </p:cNvPr>
          <p:cNvGrpSpPr/>
          <p:nvPr/>
        </p:nvGrpSpPr>
        <p:grpSpPr>
          <a:xfrm>
            <a:off x="9006081" y="1824382"/>
            <a:ext cx="200208" cy="200208"/>
            <a:chOff x="9839344" y="3530945"/>
            <a:chExt cx="200208" cy="200208"/>
          </a:xfrm>
          <a:solidFill>
            <a:schemeClr val="accent1"/>
          </a:solidFill>
        </p:grpSpPr>
        <p:sp>
          <p:nvSpPr>
            <p:cNvPr id="253" name="Rectangle 252">
              <a:extLst>
                <a:ext uri="{FF2B5EF4-FFF2-40B4-BE49-F238E27FC236}">
                  <a16:creationId xmlns:a16="http://schemas.microsoft.com/office/drawing/2014/main" id="{24CAF63F-2670-4B85-99DE-581E3047898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54" name="Graphic 38">
              <a:extLst>
                <a:ext uri="{FF2B5EF4-FFF2-40B4-BE49-F238E27FC236}">
                  <a16:creationId xmlns:a16="http://schemas.microsoft.com/office/drawing/2014/main" id="{7677E2B1-D4C3-4178-8AB3-D55576A86D3F}"/>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55" name="Group 254">
            <a:extLst>
              <a:ext uri="{FF2B5EF4-FFF2-40B4-BE49-F238E27FC236}">
                <a16:creationId xmlns:a16="http://schemas.microsoft.com/office/drawing/2014/main" id="{FCD5F26D-7697-4953-8A6B-E0AF56A84957}"/>
              </a:ext>
            </a:extLst>
          </p:cNvPr>
          <p:cNvGrpSpPr/>
          <p:nvPr/>
        </p:nvGrpSpPr>
        <p:grpSpPr>
          <a:xfrm>
            <a:off x="9006081" y="2096515"/>
            <a:ext cx="200208" cy="200208"/>
            <a:chOff x="9839344" y="3530945"/>
            <a:chExt cx="200208" cy="200208"/>
          </a:xfrm>
          <a:solidFill>
            <a:schemeClr val="accent1"/>
          </a:solidFill>
        </p:grpSpPr>
        <p:sp>
          <p:nvSpPr>
            <p:cNvPr id="256" name="Rectangle 255">
              <a:extLst>
                <a:ext uri="{FF2B5EF4-FFF2-40B4-BE49-F238E27FC236}">
                  <a16:creationId xmlns:a16="http://schemas.microsoft.com/office/drawing/2014/main" id="{4AD3A9E6-50B2-457B-983B-90280A1B7EE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57" name="Graphic 38">
              <a:extLst>
                <a:ext uri="{FF2B5EF4-FFF2-40B4-BE49-F238E27FC236}">
                  <a16:creationId xmlns:a16="http://schemas.microsoft.com/office/drawing/2014/main" id="{BBA12C6D-EB8C-4248-BA51-4E6368CCC4D9}"/>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Tree>
    <p:extLst>
      <p:ext uri="{BB962C8B-B14F-4D97-AF65-F5344CB8AC3E}">
        <p14:creationId xmlns:p14="http://schemas.microsoft.com/office/powerpoint/2010/main" val="5841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Left Brace 319">
            <a:extLst>
              <a:ext uri="{FF2B5EF4-FFF2-40B4-BE49-F238E27FC236}">
                <a16:creationId xmlns:a16="http://schemas.microsoft.com/office/drawing/2014/main" id="{D2212A7D-47D4-43B9-8738-5E86470EBF57}"/>
              </a:ext>
            </a:extLst>
          </p:cNvPr>
          <p:cNvSpPr/>
          <p:nvPr/>
        </p:nvSpPr>
        <p:spPr>
          <a:xfrm>
            <a:off x="9021394" y="1759248"/>
            <a:ext cx="45719" cy="2659438"/>
          </a:xfrm>
          <a:prstGeom prst="leftBrace">
            <a:avLst/>
          </a:prstGeom>
          <a:solidFill>
            <a:schemeClr val="tx2"/>
          </a:solidFill>
          <a:ln w="19050" cap="flat" cmpd="sng" algn="ctr">
            <a:solidFill>
              <a:schemeClr val="bg1"/>
            </a:solidFill>
            <a:prstDash val="solid"/>
          </a:ln>
          <a:effectLst/>
        </p:spPr>
        <p:txBody>
          <a:bodyPr lIns="91248" tIns="45624" rIns="91248" bIns="45624" rtlCol="0" anchor="ctr"/>
          <a:lstStyle/>
          <a:p>
            <a:pPr marL="0" marR="0" lvl="0" indent="0" algn="ctr" defTabSz="90873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CF31213D-F473-44F2-BFE6-C0AB1CEA41EB}"/>
              </a:ext>
            </a:extLst>
          </p:cNvPr>
          <p:cNvCxnSpPr>
            <a:cxnSpLocks/>
            <a:endCxn id="155" idx="2"/>
          </p:cNvCxnSpPr>
          <p:nvPr/>
        </p:nvCxnSpPr>
        <p:spPr>
          <a:xfrm>
            <a:off x="6459071" y="1723139"/>
            <a:ext cx="0" cy="167554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18626BC-15B1-4FD6-A281-299C9F514616}"/>
              </a:ext>
            </a:extLst>
          </p:cNvPr>
          <p:cNvSpPr>
            <a:spLocks noGrp="1"/>
          </p:cNvSpPr>
          <p:nvPr>
            <p:ph type="title"/>
          </p:nvPr>
        </p:nvSpPr>
        <p:spPr/>
        <p:txBody>
          <a:bodyPr/>
          <a:lstStyle/>
          <a:p>
            <a:r>
              <a:rPr lang="en-GB" dirty="0"/>
              <a:t>Cyber security – functional process model</a:t>
            </a:r>
          </a:p>
        </p:txBody>
      </p:sp>
      <p:sp>
        <p:nvSpPr>
          <p:cNvPr id="3" name="Rectangle 2">
            <a:extLst>
              <a:ext uri="{FF2B5EF4-FFF2-40B4-BE49-F238E27FC236}">
                <a16:creationId xmlns:a16="http://schemas.microsoft.com/office/drawing/2014/main" id="{276F5718-9266-41F9-A6BB-3F643EE46E2D}"/>
              </a:ext>
            </a:extLst>
          </p:cNvPr>
          <p:cNvSpPr/>
          <p:nvPr/>
        </p:nvSpPr>
        <p:spPr>
          <a:xfrm>
            <a:off x="1036454" y="1505526"/>
            <a:ext cx="2306161" cy="234000"/>
          </a:xfrm>
          <a:prstGeom prst="rect">
            <a:avLst/>
          </a:prstGeom>
          <a:solidFill>
            <a:schemeClr val="accent1"/>
          </a:solidFill>
          <a:ln w="25400" cap="flat" cmpd="sng" algn="ctr">
            <a:noFill/>
            <a:prstDash val="solid"/>
          </a:ln>
          <a:effectLst/>
        </p:spPr>
        <p:txBody>
          <a:bodyPr lIns="35928" tIns="35928" rIns="35928" bIns="3592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FFFFF"/>
                </a:solidFill>
                <a:effectLst/>
                <a:uLnTx/>
                <a:uFillTx/>
                <a:ea typeface="+mn-ea"/>
                <a:cs typeface="+mn-cs"/>
              </a:rPr>
              <a:t>Threat Intelligence and Investigations</a:t>
            </a:r>
          </a:p>
        </p:txBody>
      </p:sp>
      <p:sp>
        <p:nvSpPr>
          <p:cNvPr id="4" name="TextBox 3">
            <a:extLst>
              <a:ext uri="{FF2B5EF4-FFF2-40B4-BE49-F238E27FC236}">
                <a16:creationId xmlns:a16="http://schemas.microsoft.com/office/drawing/2014/main" id="{C6D0FEEF-ED68-4838-9291-36E1433A69CA}"/>
              </a:ext>
            </a:extLst>
          </p:cNvPr>
          <p:cNvSpPr txBox="1"/>
          <p:nvPr/>
        </p:nvSpPr>
        <p:spPr>
          <a:xfrm>
            <a:off x="199315" y="1426667"/>
            <a:ext cx="739233" cy="379209"/>
          </a:xfrm>
          <a:prstGeom prst="rect">
            <a:avLst/>
          </a:prstGeom>
          <a:noFill/>
          <a:ln>
            <a:noFill/>
          </a:ln>
        </p:spPr>
        <p:txBody>
          <a:bodyPr wrap="square" lIns="107761" tIns="107761" rIns="107761" bIns="107761" rtlCol="0" anchor="t" anchorCtr="0">
            <a:spAutoFit/>
          </a:bodyPr>
          <a:lstStyle/>
          <a:p>
            <a:pPr marL="0" marR="0" lvl="0" indent="0"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2</a:t>
            </a:r>
          </a:p>
        </p:txBody>
      </p:sp>
      <p:sp>
        <p:nvSpPr>
          <p:cNvPr id="18" name="Oval 17">
            <a:extLst>
              <a:ext uri="{FF2B5EF4-FFF2-40B4-BE49-F238E27FC236}">
                <a16:creationId xmlns:a16="http://schemas.microsoft.com/office/drawing/2014/main" id="{C5C2F180-0F65-4A9C-8585-285FE6C4BF64}"/>
              </a:ext>
            </a:extLst>
          </p:cNvPr>
          <p:cNvSpPr/>
          <p:nvPr/>
        </p:nvSpPr>
        <p:spPr>
          <a:xfrm>
            <a:off x="986713" y="1424494"/>
            <a:ext cx="180000" cy="180000"/>
          </a:xfrm>
          <a:prstGeom prst="ellipse">
            <a:avLst/>
          </a:prstGeom>
          <a:solidFill>
            <a:schemeClr val="accent3"/>
          </a:solidFill>
          <a:ln w="25400" cap="flat" cmpd="sng" algn="ctr">
            <a:no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kern="0" dirty="0">
                <a:solidFill>
                  <a:srgbClr val="FFFFFF"/>
                </a:solidFill>
                <a:latin typeface="Arial"/>
              </a:rPr>
              <a:t>5</a:t>
            </a: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0475658C-22DC-4A56-B603-445BF64BF47C}"/>
              </a:ext>
            </a:extLst>
          </p:cNvPr>
          <p:cNvSpPr txBox="1"/>
          <p:nvPr/>
        </p:nvSpPr>
        <p:spPr>
          <a:xfrm rot="16200000">
            <a:off x="312971" y="3431411"/>
            <a:ext cx="736737" cy="379209"/>
          </a:xfrm>
          <a:prstGeom prst="rect">
            <a:avLst/>
          </a:prstGeom>
          <a:noFill/>
        </p:spPr>
        <p:txBody>
          <a:bodyPr wrap="square" lIns="107761" tIns="107761" rIns="107761" bIns="107761" rtlCol="0" anchor="t" anchorCtr="0">
            <a:spAutoFit/>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3 </a:t>
            </a:r>
          </a:p>
        </p:txBody>
      </p:sp>
      <p:sp>
        <p:nvSpPr>
          <p:cNvPr id="30" name="TextBox 29">
            <a:extLst>
              <a:ext uri="{FF2B5EF4-FFF2-40B4-BE49-F238E27FC236}">
                <a16:creationId xmlns:a16="http://schemas.microsoft.com/office/drawing/2014/main" id="{206BA16A-299A-4959-91B8-D877C4E3B306}"/>
              </a:ext>
            </a:extLst>
          </p:cNvPr>
          <p:cNvSpPr txBox="1"/>
          <p:nvPr/>
        </p:nvSpPr>
        <p:spPr>
          <a:xfrm>
            <a:off x="1036454" y="1099965"/>
            <a:ext cx="10201413" cy="234000"/>
          </a:xfrm>
          <a:prstGeom prst="rect">
            <a:avLst/>
          </a:prstGeom>
          <a:solidFill>
            <a:schemeClr val="bg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Security Operating Model</a:t>
            </a:r>
          </a:p>
        </p:txBody>
      </p:sp>
      <p:sp>
        <p:nvSpPr>
          <p:cNvPr id="31" name="TextBox 30">
            <a:extLst>
              <a:ext uri="{FF2B5EF4-FFF2-40B4-BE49-F238E27FC236}">
                <a16:creationId xmlns:a16="http://schemas.microsoft.com/office/drawing/2014/main" id="{7BE76480-6897-40FB-AB3D-93475C0E8924}"/>
              </a:ext>
            </a:extLst>
          </p:cNvPr>
          <p:cNvSpPr txBox="1"/>
          <p:nvPr/>
        </p:nvSpPr>
        <p:spPr>
          <a:xfrm>
            <a:off x="199315" y="1103256"/>
            <a:ext cx="739233" cy="379209"/>
          </a:xfrm>
          <a:prstGeom prst="rect">
            <a:avLst/>
          </a:prstGeom>
          <a:noFill/>
          <a:ln>
            <a:noFill/>
          </a:ln>
        </p:spPr>
        <p:txBody>
          <a:bodyPr wrap="square" lIns="107761" tIns="107761" rIns="107761" bIns="107761" rtlCol="0" anchor="t" anchorCtr="0">
            <a:spAutoFit/>
          </a:bodyPr>
          <a:lstStyle/>
          <a:p>
            <a:pPr marL="0" marR="0" lvl="0" indent="0"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1</a:t>
            </a:r>
          </a:p>
        </p:txBody>
      </p:sp>
      <p:sp>
        <p:nvSpPr>
          <p:cNvPr id="128" name="Rectangle 127">
            <a:extLst>
              <a:ext uri="{FF2B5EF4-FFF2-40B4-BE49-F238E27FC236}">
                <a16:creationId xmlns:a16="http://schemas.microsoft.com/office/drawing/2014/main" id="{16C3B3A8-5A55-4121-BE8F-E53ECD860401}"/>
              </a:ext>
            </a:extLst>
          </p:cNvPr>
          <p:cNvSpPr/>
          <p:nvPr/>
        </p:nvSpPr>
        <p:spPr>
          <a:xfrm>
            <a:off x="3565077" y="1505526"/>
            <a:ext cx="5025676" cy="234000"/>
          </a:xfrm>
          <a:prstGeom prst="rect">
            <a:avLst/>
          </a:prstGeom>
          <a:solidFill>
            <a:schemeClr val="accent1"/>
          </a:solidFill>
          <a:ln w="25400" cap="flat" cmpd="sng" algn="ctr">
            <a:noFill/>
            <a:prstDash val="solid"/>
          </a:ln>
          <a:effectLst/>
        </p:spPr>
        <p:txBody>
          <a:bodyPr lIns="35928" tIns="35928" rIns="35928" bIns="3592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FFFFF"/>
                </a:solidFill>
                <a:effectLst/>
                <a:uLnTx/>
                <a:uFillTx/>
                <a:ea typeface="+mn-ea"/>
                <a:cs typeface="+mn-cs"/>
              </a:rPr>
              <a:t>Security Operations and Monitoring </a:t>
            </a:r>
          </a:p>
        </p:txBody>
      </p:sp>
      <p:sp>
        <p:nvSpPr>
          <p:cNvPr id="162" name="Oval 161">
            <a:extLst>
              <a:ext uri="{FF2B5EF4-FFF2-40B4-BE49-F238E27FC236}">
                <a16:creationId xmlns:a16="http://schemas.microsoft.com/office/drawing/2014/main" id="{4D0B386A-391E-4A1B-846B-C16B281B76E3}"/>
              </a:ext>
            </a:extLst>
          </p:cNvPr>
          <p:cNvSpPr/>
          <p:nvPr/>
        </p:nvSpPr>
        <p:spPr>
          <a:xfrm>
            <a:off x="3486873" y="1412455"/>
            <a:ext cx="180000" cy="180000"/>
          </a:xfrm>
          <a:prstGeom prst="ellipse">
            <a:avLst/>
          </a:prstGeom>
          <a:solidFill>
            <a:schemeClr val="accent3"/>
          </a:solidFill>
          <a:ln w="25400" cap="flat" cmpd="sng" algn="ctr">
            <a:no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kern="0" dirty="0">
                <a:solidFill>
                  <a:srgbClr val="FFFFFF"/>
                </a:solidFill>
              </a:rPr>
              <a:t>6</a:t>
            </a:r>
            <a:endParaRPr kumimoji="0" lang="en-GB" sz="800" b="0" i="0" u="none" strike="noStrike" kern="0" cap="none" spc="0" normalizeH="0" baseline="0" noProof="0" dirty="0">
              <a:ln>
                <a:noFill/>
              </a:ln>
              <a:solidFill>
                <a:srgbClr val="FFFFFF"/>
              </a:solidFill>
              <a:effectLst/>
              <a:uLnTx/>
              <a:uFillTx/>
              <a:ea typeface="+mn-ea"/>
              <a:cs typeface="+mn-cs"/>
            </a:endParaRPr>
          </a:p>
        </p:txBody>
      </p:sp>
      <p:sp>
        <p:nvSpPr>
          <p:cNvPr id="184" name="Rectangle 183">
            <a:extLst>
              <a:ext uri="{FF2B5EF4-FFF2-40B4-BE49-F238E27FC236}">
                <a16:creationId xmlns:a16="http://schemas.microsoft.com/office/drawing/2014/main" id="{725506AF-B663-4A88-A77F-6260AB5719D8}"/>
              </a:ext>
            </a:extLst>
          </p:cNvPr>
          <p:cNvSpPr/>
          <p:nvPr/>
        </p:nvSpPr>
        <p:spPr>
          <a:xfrm>
            <a:off x="3814217" y="1809926"/>
            <a:ext cx="1980000" cy="234000"/>
          </a:xfrm>
          <a:prstGeom prst="rect">
            <a:avLst/>
          </a:prstGeom>
          <a:noFill/>
          <a:ln w="25400" cap="flat" cmpd="sng" algn="ctr">
            <a:noFill/>
            <a:prstDash val="solid"/>
          </a:ln>
          <a:effectLst/>
        </p:spPr>
        <p:txBody>
          <a:bodyPr lIns="35928" tIns="35928" rIns="35928" bIns="35928" rtlCol="0" anchor="ctr">
            <a:noAutofit/>
          </a:bodyPr>
          <a:lstStyle/>
          <a:p>
            <a:pPr defTabSz="908732"/>
            <a:r>
              <a:rPr lang="en-GB" sz="800" kern="0" dirty="0">
                <a:solidFill>
                  <a:srgbClr val="FFFFFF"/>
                </a:solidFill>
              </a:rPr>
              <a:t>6.1 Baseline Development &amp; Maintenance</a:t>
            </a:r>
          </a:p>
        </p:txBody>
      </p:sp>
      <p:sp>
        <p:nvSpPr>
          <p:cNvPr id="185" name="Rectangle 184">
            <a:extLst>
              <a:ext uri="{FF2B5EF4-FFF2-40B4-BE49-F238E27FC236}">
                <a16:creationId xmlns:a16="http://schemas.microsoft.com/office/drawing/2014/main" id="{1A0F75DE-D103-485A-9558-BE12532A72DC}"/>
              </a:ext>
            </a:extLst>
          </p:cNvPr>
          <p:cNvSpPr/>
          <p:nvPr/>
        </p:nvSpPr>
        <p:spPr>
          <a:xfrm>
            <a:off x="3814217" y="4799297"/>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defTabSz="908732"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6.12 Security Logging &amp; Monitoring</a:t>
            </a:r>
          </a:p>
        </p:txBody>
      </p:sp>
      <p:sp>
        <p:nvSpPr>
          <p:cNvPr id="186" name="Rectangle 185">
            <a:extLst>
              <a:ext uri="{FF2B5EF4-FFF2-40B4-BE49-F238E27FC236}">
                <a16:creationId xmlns:a16="http://schemas.microsoft.com/office/drawing/2014/main" id="{6816F1F3-AA3D-422E-87D9-036E8FAE3486}"/>
              </a:ext>
            </a:extLst>
          </p:cNvPr>
          <p:cNvSpPr/>
          <p:nvPr/>
        </p:nvSpPr>
        <p:spPr>
          <a:xfrm>
            <a:off x="3814217" y="2625209"/>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defTabSz="908732"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6.4 Security Event Reporting Process Management</a:t>
            </a:r>
          </a:p>
        </p:txBody>
      </p:sp>
      <p:sp>
        <p:nvSpPr>
          <p:cNvPr id="187" name="Rectangle 186">
            <a:extLst>
              <a:ext uri="{FF2B5EF4-FFF2-40B4-BE49-F238E27FC236}">
                <a16:creationId xmlns:a16="http://schemas.microsoft.com/office/drawing/2014/main" id="{1A2F22A7-5B00-42CD-B36C-120DF0006D17}"/>
              </a:ext>
            </a:extLst>
          </p:cNvPr>
          <p:cNvSpPr/>
          <p:nvPr/>
        </p:nvSpPr>
        <p:spPr>
          <a:xfrm>
            <a:off x="3814217" y="3168731"/>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defTabSz="908732"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6.6 Insider &amp; External Activity Monitoring</a:t>
            </a:r>
          </a:p>
        </p:txBody>
      </p:sp>
      <p:sp>
        <p:nvSpPr>
          <p:cNvPr id="188" name="Rectangle 187">
            <a:extLst>
              <a:ext uri="{FF2B5EF4-FFF2-40B4-BE49-F238E27FC236}">
                <a16:creationId xmlns:a16="http://schemas.microsoft.com/office/drawing/2014/main" id="{731BFC0A-4483-4CD4-91A2-B6DAD0844DE9}"/>
              </a:ext>
            </a:extLst>
          </p:cNvPr>
          <p:cNvSpPr/>
          <p:nvPr/>
        </p:nvSpPr>
        <p:spPr>
          <a:xfrm>
            <a:off x="3798427" y="2082782"/>
            <a:ext cx="2056421" cy="234000"/>
          </a:xfrm>
          <a:prstGeom prst="rect">
            <a:avLst/>
          </a:prstGeom>
          <a:noFill/>
          <a:ln w="25400" cap="flat" cmpd="sng" algn="ctr">
            <a:noFill/>
            <a:prstDash val="solid"/>
          </a:ln>
          <a:effectLst/>
        </p:spPr>
        <p:txBody>
          <a:bodyPr lIns="35928" tIns="35928" rIns="35928" bIns="35928" rtlCol="0" anchor="ctr">
            <a:noAutofit/>
          </a:bodyPr>
          <a:lstStyle/>
          <a:p>
            <a:pPr marL="0" marR="0" lvl="0" indent="0" algn="ctr" defTabSz="908732"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6.2 Use Case Development &amp; Revalidation</a:t>
            </a:r>
          </a:p>
        </p:txBody>
      </p:sp>
      <p:sp>
        <p:nvSpPr>
          <p:cNvPr id="189" name="Rectangle 188">
            <a:extLst>
              <a:ext uri="{FF2B5EF4-FFF2-40B4-BE49-F238E27FC236}">
                <a16:creationId xmlns:a16="http://schemas.microsoft.com/office/drawing/2014/main" id="{50567D77-2F15-43D1-9101-6CF6EDFF65A7}"/>
              </a:ext>
            </a:extLst>
          </p:cNvPr>
          <p:cNvSpPr/>
          <p:nvPr/>
        </p:nvSpPr>
        <p:spPr>
          <a:xfrm>
            <a:off x="3814217" y="4255775"/>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defTabSz="908732"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6.10 Security Advisory to Incident Response &amp; Management</a:t>
            </a:r>
          </a:p>
        </p:txBody>
      </p:sp>
      <p:sp>
        <p:nvSpPr>
          <p:cNvPr id="190" name="Rectangle 189">
            <a:extLst>
              <a:ext uri="{FF2B5EF4-FFF2-40B4-BE49-F238E27FC236}">
                <a16:creationId xmlns:a16="http://schemas.microsoft.com/office/drawing/2014/main" id="{60840D31-AB55-4738-92DA-F20023D90C34}"/>
              </a:ext>
            </a:extLst>
          </p:cNvPr>
          <p:cNvSpPr/>
          <p:nvPr/>
        </p:nvSpPr>
        <p:spPr>
          <a:xfrm>
            <a:off x="3814217" y="3984014"/>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defTabSz="908732"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6.9 Physical Security Monitoring</a:t>
            </a:r>
          </a:p>
        </p:txBody>
      </p:sp>
      <p:sp>
        <p:nvSpPr>
          <p:cNvPr id="191" name="Rectangle 190">
            <a:extLst>
              <a:ext uri="{FF2B5EF4-FFF2-40B4-BE49-F238E27FC236}">
                <a16:creationId xmlns:a16="http://schemas.microsoft.com/office/drawing/2014/main" id="{4BBB4522-4627-4576-95B2-F7159E2574EE}"/>
              </a:ext>
            </a:extLst>
          </p:cNvPr>
          <p:cNvSpPr/>
          <p:nvPr/>
        </p:nvSpPr>
        <p:spPr>
          <a:xfrm>
            <a:off x="3814217" y="3712253"/>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defTabSz="908732"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6.8 Safeguards for High Risk Individuals &amp; Situations</a:t>
            </a:r>
          </a:p>
        </p:txBody>
      </p:sp>
      <p:sp>
        <p:nvSpPr>
          <p:cNvPr id="192" name="Rectangle 191">
            <a:extLst>
              <a:ext uri="{FF2B5EF4-FFF2-40B4-BE49-F238E27FC236}">
                <a16:creationId xmlns:a16="http://schemas.microsoft.com/office/drawing/2014/main" id="{4D2D44D8-6DE5-494E-9019-35600F9270A6}"/>
              </a:ext>
            </a:extLst>
          </p:cNvPr>
          <p:cNvSpPr/>
          <p:nvPr/>
        </p:nvSpPr>
        <p:spPr>
          <a:xfrm>
            <a:off x="3814217" y="5342819"/>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defTabSz="908732"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6.14 Identification of High Risk Individuals &amp; Situations</a:t>
            </a:r>
          </a:p>
        </p:txBody>
      </p:sp>
      <p:sp>
        <p:nvSpPr>
          <p:cNvPr id="193" name="Rectangle 192">
            <a:extLst>
              <a:ext uri="{FF2B5EF4-FFF2-40B4-BE49-F238E27FC236}">
                <a16:creationId xmlns:a16="http://schemas.microsoft.com/office/drawing/2014/main" id="{4A613DE3-C253-4E5D-95AB-9BE215B0891E}"/>
              </a:ext>
            </a:extLst>
          </p:cNvPr>
          <p:cNvSpPr/>
          <p:nvPr/>
        </p:nvSpPr>
        <p:spPr>
          <a:xfrm>
            <a:off x="3814217" y="2896970"/>
            <a:ext cx="1980000" cy="234000"/>
          </a:xfrm>
          <a:prstGeom prst="rect">
            <a:avLst/>
          </a:prstGeom>
          <a:noFill/>
          <a:ln w="25400" cap="flat" cmpd="sng" algn="ctr">
            <a:noFill/>
            <a:prstDash val="solid"/>
          </a:ln>
          <a:effectLst/>
        </p:spPr>
        <p:txBody>
          <a:bodyPr lIns="35928" tIns="35928" rIns="35928" bIns="35928" rtlCol="0" anchor="ctr">
            <a:noAutofit/>
          </a:bodyPr>
          <a:lstStyle/>
          <a:p>
            <a:pPr defTabSz="908732"/>
            <a:r>
              <a:rPr lang="en-GB" sz="800" kern="0" dirty="0">
                <a:solidFill>
                  <a:srgbClr val="FFFFFF"/>
                </a:solidFill>
              </a:rPr>
              <a:t>6.5 Anomaly Detection, Analysis &amp; Triage</a:t>
            </a:r>
          </a:p>
        </p:txBody>
      </p:sp>
      <p:sp>
        <p:nvSpPr>
          <p:cNvPr id="194" name="Rectangle 193">
            <a:extLst>
              <a:ext uri="{FF2B5EF4-FFF2-40B4-BE49-F238E27FC236}">
                <a16:creationId xmlns:a16="http://schemas.microsoft.com/office/drawing/2014/main" id="{EA2D9672-3980-4372-8C03-5ED4EAAFEB3A}"/>
              </a:ext>
            </a:extLst>
          </p:cNvPr>
          <p:cNvSpPr/>
          <p:nvPr/>
        </p:nvSpPr>
        <p:spPr>
          <a:xfrm>
            <a:off x="3814217" y="3440492"/>
            <a:ext cx="1980000" cy="234000"/>
          </a:xfrm>
          <a:prstGeom prst="rect">
            <a:avLst/>
          </a:prstGeom>
          <a:noFill/>
          <a:ln w="25400" cap="flat" cmpd="sng" algn="ctr">
            <a:noFill/>
            <a:prstDash val="solid"/>
          </a:ln>
          <a:effectLst/>
        </p:spPr>
        <p:txBody>
          <a:bodyPr lIns="35928" tIns="35928" rIns="35928" bIns="35928" rtlCol="0" anchor="ctr">
            <a:noAutofit/>
          </a:bodyPr>
          <a:lstStyle/>
          <a:p>
            <a:pPr lvl="0" defTabSz="908732">
              <a:defRPr/>
            </a:pPr>
            <a:r>
              <a:rPr kumimoji="0" lang="en-GB" sz="800" b="0" i="0" u="none" strike="noStrike" kern="0" cap="none" spc="0" normalizeH="0" baseline="0" noProof="0" dirty="0">
                <a:ln>
                  <a:noFill/>
                </a:ln>
                <a:solidFill>
                  <a:srgbClr val="FFFFFF"/>
                </a:solidFill>
                <a:effectLst/>
                <a:uLnTx/>
                <a:uFillTx/>
                <a:ea typeface="+mn-ea"/>
                <a:cs typeface="+mn-cs"/>
              </a:rPr>
              <a:t>6.7 Malware Analysis</a:t>
            </a:r>
          </a:p>
        </p:txBody>
      </p:sp>
      <p:sp>
        <p:nvSpPr>
          <p:cNvPr id="195" name="Rectangle 194">
            <a:extLst>
              <a:ext uri="{FF2B5EF4-FFF2-40B4-BE49-F238E27FC236}">
                <a16:creationId xmlns:a16="http://schemas.microsoft.com/office/drawing/2014/main" id="{3839C147-3578-400F-87F2-87605752BE33}"/>
              </a:ext>
            </a:extLst>
          </p:cNvPr>
          <p:cNvSpPr/>
          <p:nvPr/>
        </p:nvSpPr>
        <p:spPr>
          <a:xfrm>
            <a:off x="3814217" y="2353448"/>
            <a:ext cx="1980000" cy="234000"/>
          </a:xfrm>
          <a:prstGeom prst="rect">
            <a:avLst/>
          </a:prstGeom>
          <a:noFill/>
          <a:ln w="25400" cap="flat" cmpd="sng" algn="ctr">
            <a:noFill/>
            <a:prstDash val="solid"/>
          </a:ln>
          <a:effectLst/>
        </p:spPr>
        <p:txBody>
          <a:bodyPr lIns="35928" tIns="35928" rIns="35928" bIns="35928" rtlCol="0" anchor="ctr">
            <a:noAutofit/>
          </a:bodyPr>
          <a:lstStyle/>
          <a:p>
            <a:pPr defTabSz="908732"/>
            <a:r>
              <a:rPr lang="en-GB" sz="800" kern="0" dirty="0">
                <a:solidFill>
                  <a:srgbClr val="FFFFFF"/>
                </a:solidFill>
              </a:rPr>
              <a:t>6.3 SIEM Data Onboarding &amp; Monitoring</a:t>
            </a:r>
          </a:p>
        </p:txBody>
      </p:sp>
      <p:sp>
        <p:nvSpPr>
          <p:cNvPr id="196" name="Rectangle 195">
            <a:extLst>
              <a:ext uri="{FF2B5EF4-FFF2-40B4-BE49-F238E27FC236}">
                <a16:creationId xmlns:a16="http://schemas.microsoft.com/office/drawing/2014/main" id="{03BB31DE-08EB-4E15-B170-A3EAEF3F4EF8}"/>
              </a:ext>
            </a:extLst>
          </p:cNvPr>
          <p:cNvSpPr/>
          <p:nvPr/>
        </p:nvSpPr>
        <p:spPr>
          <a:xfrm>
            <a:off x="3814217" y="4527536"/>
            <a:ext cx="1980000" cy="234000"/>
          </a:xfrm>
          <a:prstGeom prst="rect">
            <a:avLst/>
          </a:prstGeom>
          <a:noFill/>
          <a:ln w="25400" cap="flat" cmpd="sng" algn="ctr">
            <a:noFill/>
            <a:prstDash val="solid"/>
          </a:ln>
          <a:effectLst/>
        </p:spPr>
        <p:txBody>
          <a:bodyPr lIns="35928" tIns="35928" rIns="35928" bIns="35928" rtlCol="0" anchor="ctr">
            <a:noAutofit/>
          </a:bodyPr>
          <a:lstStyle/>
          <a:p>
            <a:pPr defTabSz="908732"/>
            <a:r>
              <a:rPr lang="en-GB" sz="800" kern="0" dirty="0">
                <a:solidFill>
                  <a:srgbClr val="FFFFFF"/>
                </a:solidFill>
              </a:rPr>
              <a:t>6.11 Malware Containment</a:t>
            </a:r>
          </a:p>
        </p:txBody>
      </p:sp>
      <p:sp>
        <p:nvSpPr>
          <p:cNvPr id="198" name="Rectangle 197">
            <a:extLst>
              <a:ext uri="{FF2B5EF4-FFF2-40B4-BE49-F238E27FC236}">
                <a16:creationId xmlns:a16="http://schemas.microsoft.com/office/drawing/2014/main" id="{8AE678E0-0CFA-4BBC-A7FF-D42B4C70DD66}"/>
              </a:ext>
            </a:extLst>
          </p:cNvPr>
          <p:cNvSpPr/>
          <p:nvPr/>
        </p:nvSpPr>
        <p:spPr>
          <a:xfrm>
            <a:off x="3814217" y="5614580"/>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defTabSz="908732"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6.15 IT Asset Discovery &amp; Management</a:t>
            </a:r>
          </a:p>
        </p:txBody>
      </p:sp>
      <p:sp>
        <p:nvSpPr>
          <p:cNvPr id="199" name="Rectangle 198">
            <a:extLst>
              <a:ext uri="{FF2B5EF4-FFF2-40B4-BE49-F238E27FC236}">
                <a16:creationId xmlns:a16="http://schemas.microsoft.com/office/drawing/2014/main" id="{6679A953-E52D-414F-A9CF-0EFE48A2E189}"/>
              </a:ext>
            </a:extLst>
          </p:cNvPr>
          <p:cNvSpPr/>
          <p:nvPr/>
        </p:nvSpPr>
        <p:spPr>
          <a:xfrm>
            <a:off x="3814217" y="5071058"/>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defTabSz="908732"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6.13 Security Orchestration, Automation &amp; Response</a:t>
            </a:r>
          </a:p>
        </p:txBody>
      </p:sp>
      <p:sp>
        <p:nvSpPr>
          <p:cNvPr id="200" name="Rectangle 199">
            <a:extLst>
              <a:ext uri="{FF2B5EF4-FFF2-40B4-BE49-F238E27FC236}">
                <a16:creationId xmlns:a16="http://schemas.microsoft.com/office/drawing/2014/main" id="{CEC294AC-DB8B-4B20-931B-4F36D3C5D8A1}"/>
              </a:ext>
            </a:extLst>
          </p:cNvPr>
          <p:cNvSpPr/>
          <p:nvPr/>
        </p:nvSpPr>
        <p:spPr>
          <a:xfrm>
            <a:off x="3814217" y="5886343"/>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defTabSz="908732"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6.16 Business Process Inventory</a:t>
            </a:r>
          </a:p>
        </p:txBody>
      </p:sp>
      <p:sp>
        <p:nvSpPr>
          <p:cNvPr id="201" name="Rectangle 200">
            <a:extLst>
              <a:ext uri="{FF2B5EF4-FFF2-40B4-BE49-F238E27FC236}">
                <a16:creationId xmlns:a16="http://schemas.microsoft.com/office/drawing/2014/main" id="{C9AF95AC-4105-4302-A6F1-AD07B3BDAD89}"/>
              </a:ext>
            </a:extLst>
          </p:cNvPr>
          <p:cNvSpPr/>
          <p:nvPr/>
        </p:nvSpPr>
        <p:spPr>
          <a:xfrm>
            <a:off x="6606398" y="1808761"/>
            <a:ext cx="1980000" cy="234000"/>
          </a:xfrm>
          <a:prstGeom prst="rect">
            <a:avLst/>
          </a:prstGeom>
          <a:noFill/>
          <a:ln w="25400" cap="flat" cmpd="sng" algn="ctr">
            <a:noFill/>
            <a:prstDash val="solid"/>
          </a:ln>
          <a:effectLst/>
        </p:spPr>
        <p:txBody>
          <a:bodyPr lIns="35928" tIns="35928" rIns="35928" bIns="35928" rtlCol="0" anchor="ctr">
            <a:noAutofit/>
          </a:bodyPr>
          <a:lstStyle/>
          <a:p>
            <a:pPr defTabSz="908732"/>
            <a:r>
              <a:rPr lang="en-GB" sz="800" kern="0" dirty="0">
                <a:solidFill>
                  <a:srgbClr val="FFFFFF"/>
                </a:solidFill>
              </a:rPr>
              <a:t>6.17 Alert Handling </a:t>
            </a:r>
          </a:p>
        </p:txBody>
      </p:sp>
      <p:sp>
        <p:nvSpPr>
          <p:cNvPr id="202" name="Rectangle 201">
            <a:extLst>
              <a:ext uri="{FF2B5EF4-FFF2-40B4-BE49-F238E27FC236}">
                <a16:creationId xmlns:a16="http://schemas.microsoft.com/office/drawing/2014/main" id="{98D95ABD-FC41-47FF-9646-42D615B6DA68}"/>
              </a:ext>
            </a:extLst>
          </p:cNvPr>
          <p:cNvSpPr/>
          <p:nvPr/>
        </p:nvSpPr>
        <p:spPr>
          <a:xfrm>
            <a:off x="6606398" y="2083788"/>
            <a:ext cx="1980000" cy="234000"/>
          </a:xfrm>
          <a:prstGeom prst="rect">
            <a:avLst/>
          </a:prstGeom>
          <a:noFill/>
          <a:ln w="25400" cap="flat" cmpd="sng" algn="ctr">
            <a:noFill/>
            <a:prstDash val="solid"/>
          </a:ln>
          <a:effectLst/>
        </p:spPr>
        <p:txBody>
          <a:bodyPr lIns="35928" tIns="35928" rIns="35928" bIns="35928" rtlCol="0" anchor="ctr">
            <a:noAutofit/>
          </a:bodyPr>
          <a:lstStyle/>
          <a:p>
            <a:pPr defTabSz="908732"/>
            <a:r>
              <a:rPr lang="en-GB" sz="800" kern="0" dirty="0">
                <a:solidFill>
                  <a:srgbClr val="FFFFFF"/>
                </a:solidFill>
              </a:rPr>
              <a:t>6.18 Data Science &amp; Data Engineering</a:t>
            </a:r>
          </a:p>
        </p:txBody>
      </p:sp>
      <p:sp>
        <p:nvSpPr>
          <p:cNvPr id="203" name="Left Brace 202">
            <a:extLst>
              <a:ext uri="{FF2B5EF4-FFF2-40B4-BE49-F238E27FC236}">
                <a16:creationId xmlns:a16="http://schemas.microsoft.com/office/drawing/2014/main" id="{28D5476C-FAEE-453D-A328-AFFC580FEAB4}"/>
              </a:ext>
            </a:extLst>
          </p:cNvPr>
          <p:cNvSpPr/>
          <p:nvPr/>
        </p:nvSpPr>
        <p:spPr>
          <a:xfrm>
            <a:off x="3628090" y="1744408"/>
            <a:ext cx="45719" cy="4278483"/>
          </a:xfrm>
          <a:prstGeom prst="leftBrace">
            <a:avLst/>
          </a:prstGeom>
          <a:solidFill>
            <a:srgbClr val="0091DA"/>
          </a:solidFill>
          <a:ln w="19050" cap="flat" cmpd="sng" algn="ctr">
            <a:solidFill>
              <a:schemeClr val="bg1"/>
            </a:solidFill>
            <a:prstDash val="solid"/>
          </a:ln>
          <a:effectLst/>
        </p:spPr>
        <p:txBody>
          <a:bodyPr lIns="91248" tIns="45624" rIns="91248" bIns="45624" rtlCol="0" anchor="ctr"/>
          <a:lstStyle/>
          <a:p>
            <a:pPr marL="0" marR="0" lvl="0" indent="0" algn="ctr" defTabSz="90873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a typeface="+mn-ea"/>
              <a:cs typeface="+mn-cs"/>
            </a:endParaRPr>
          </a:p>
        </p:txBody>
      </p:sp>
      <p:grpSp>
        <p:nvGrpSpPr>
          <p:cNvPr id="204" name="Group 203">
            <a:extLst>
              <a:ext uri="{FF2B5EF4-FFF2-40B4-BE49-F238E27FC236}">
                <a16:creationId xmlns:a16="http://schemas.microsoft.com/office/drawing/2014/main" id="{92770B82-343A-4F77-8A92-C600FFCE9E0B}"/>
              </a:ext>
            </a:extLst>
          </p:cNvPr>
          <p:cNvGrpSpPr/>
          <p:nvPr/>
        </p:nvGrpSpPr>
        <p:grpSpPr>
          <a:xfrm>
            <a:off x="3550996" y="1832597"/>
            <a:ext cx="200208" cy="200208"/>
            <a:chOff x="9839344" y="3530945"/>
            <a:chExt cx="200208" cy="200208"/>
          </a:xfrm>
          <a:solidFill>
            <a:srgbClr val="0091DA"/>
          </a:solidFill>
        </p:grpSpPr>
        <p:sp>
          <p:nvSpPr>
            <p:cNvPr id="205" name="Rectangle 204">
              <a:extLst>
                <a:ext uri="{FF2B5EF4-FFF2-40B4-BE49-F238E27FC236}">
                  <a16:creationId xmlns:a16="http://schemas.microsoft.com/office/drawing/2014/main" id="{4F1F5A31-F8E4-41F7-88BF-865220B128E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06" name="Graphic 38">
              <a:extLst>
                <a:ext uri="{FF2B5EF4-FFF2-40B4-BE49-F238E27FC236}">
                  <a16:creationId xmlns:a16="http://schemas.microsoft.com/office/drawing/2014/main" id="{B96C72CF-8F01-432B-8423-D3B089B74D76}"/>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07" name="Group 206">
            <a:extLst>
              <a:ext uri="{FF2B5EF4-FFF2-40B4-BE49-F238E27FC236}">
                <a16:creationId xmlns:a16="http://schemas.microsoft.com/office/drawing/2014/main" id="{E07CA57A-80ED-4FD9-8126-43B012030133}"/>
              </a:ext>
            </a:extLst>
          </p:cNvPr>
          <p:cNvGrpSpPr/>
          <p:nvPr/>
        </p:nvGrpSpPr>
        <p:grpSpPr>
          <a:xfrm>
            <a:off x="3550996" y="2104733"/>
            <a:ext cx="200208" cy="200208"/>
            <a:chOff x="9839344" y="3530945"/>
            <a:chExt cx="200208" cy="200208"/>
          </a:xfrm>
          <a:solidFill>
            <a:srgbClr val="0091DA"/>
          </a:solidFill>
        </p:grpSpPr>
        <p:sp>
          <p:nvSpPr>
            <p:cNvPr id="208" name="Rectangle 207">
              <a:extLst>
                <a:ext uri="{FF2B5EF4-FFF2-40B4-BE49-F238E27FC236}">
                  <a16:creationId xmlns:a16="http://schemas.microsoft.com/office/drawing/2014/main" id="{34BEAD58-BC89-460C-BE89-DFDA94C3434A}"/>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09" name="Graphic 38">
              <a:extLst>
                <a:ext uri="{FF2B5EF4-FFF2-40B4-BE49-F238E27FC236}">
                  <a16:creationId xmlns:a16="http://schemas.microsoft.com/office/drawing/2014/main" id="{E0338A77-3B6A-4257-AE68-2CEF9A6EF5B1}"/>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0" name="Group 209">
            <a:extLst>
              <a:ext uri="{FF2B5EF4-FFF2-40B4-BE49-F238E27FC236}">
                <a16:creationId xmlns:a16="http://schemas.microsoft.com/office/drawing/2014/main" id="{B0D42BBF-8E98-497B-9C38-262AC3986071}"/>
              </a:ext>
            </a:extLst>
          </p:cNvPr>
          <p:cNvGrpSpPr/>
          <p:nvPr/>
        </p:nvGrpSpPr>
        <p:grpSpPr>
          <a:xfrm>
            <a:off x="3550996" y="2376869"/>
            <a:ext cx="200208" cy="200208"/>
            <a:chOff x="9839344" y="3530945"/>
            <a:chExt cx="200208" cy="200208"/>
          </a:xfrm>
          <a:solidFill>
            <a:srgbClr val="0091DA"/>
          </a:solidFill>
        </p:grpSpPr>
        <p:sp>
          <p:nvSpPr>
            <p:cNvPr id="211" name="Rectangle 210">
              <a:extLst>
                <a:ext uri="{FF2B5EF4-FFF2-40B4-BE49-F238E27FC236}">
                  <a16:creationId xmlns:a16="http://schemas.microsoft.com/office/drawing/2014/main" id="{26A04CB1-58DB-45B6-BFF2-1D6E9954118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12" name="Graphic 38">
              <a:extLst>
                <a:ext uri="{FF2B5EF4-FFF2-40B4-BE49-F238E27FC236}">
                  <a16:creationId xmlns:a16="http://schemas.microsoft.com/office/drawing/2014/main" id="{F99FF3ED-CF14-4403-AC68-33D676320BCD}"/>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3" name="Group 212">
            <a:extLst>
              <a:ext uri="{FF2B5EF4-FFF2-40B4-BE49-F238E27FC236}">
                <a16:creationId xmlns:a16="http://schemas.microsoft.com/office/drawing/2014/main" id="{58491F21-D5F5-46D3-BD22-621945D8EEC8}"/>
              </a:ext>
            </a:extLst>
          </p:cNvPr>
          <p:cNvGrpSpPr/>
          <p:nvPr/>
        </p:nvGrpSpPr>
        <p:grpSpPr>
          <a:xfrm>
            <a:off x="3550996" y="2649005"/>
            <a:ext cx="200208" cy="200208"/>
            <a:chOff x="9839344" y="3530945"/>
            <a:chExt cx="200208" cy="200208"/>
          </a:xfrm>
          <a:solidFill>
            <a:srgbClr val="0091DA"/>
          </a:solidFill>
        </p:grpSpPr>
        <p:sp>
          <p:nvSpPr>
            <p:cNvPr id="214" name="Rectangle 213">
              <a:extLst>
                <a:ext uri="{FF2B5EF4-FFF2-40B4-BE49-F238E27FC236}">
                  <a16:creationId xmlns:a16="http://schemas.microsoft.com/office/drawing/2014/main" id="{5414CEA6-DD16-489C-A345-4A10CA1B8BD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15" name="Graphic 38">
              <a:extLst>
                <a:ext uri="{FF2B5EF4-FFF2-40B4-BE49-F238E27FC236}">
                  <a16:creationId xmlns:a16="http://schemas.microsoft.com/office/drawing/2014/main" id="{89DAAF89-7629-47C9-BB83-D32437888EED}"/>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6" name="Group 215">
            <a:extLst>
              <a:ext uri="{FF2B5EF4-FFF2-40B4-BE49-F238E27FC236}">
                <a16:creationId xmlns:a16="http://schemas.microsoft.com/office/drawing/2014/main" id="{7C8EAACC-E16E-458F-AC71-1760F4A527F2}"/>
              </a:ext>
            </a:extLst>
          </p:cNvPr>
          <p:cNvGrpSpPr/>
          <p:nvPr/>
        </p:nvGrpSpPr>
        <p:grpSpPr>
          <a:xfrm>
            <a:off x="3550996" y="2921141"/>
            <a:ext cx="200208" cy="200208"/>
            <a:chOff x="9839344" y="3530945"/>
            <a:chExt cx="200208" cy="200208"/>
          </a:xfrm>
          <a:solidFill>
            <a:srgbClr val="0091DA"/>
          </a:solidFill>
        </p:grpSpPr>
        <p:sp>
          <p:nvSpPr>
            <p:cNvPr id="217" name="Rectangle 216">
              <a:extLst>
                <a:ext uri="{FF2B5EF4-FFF2-40B4-BE49-F238E27FC236}">
                  <a16:creationId xmlns:a16="http://schemas.microsoft.com/office/drawing/2014/main" id="{A1418544-28D6-426B-B10B-1152DAFFAC5A}"/>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18" name="Graphic 38">
              <a:extLst>
                <a:ext uri="{FF2B5EF4-FFF2-40B4-BE49-F238E27FC236}">
                  <a16:creationId xmlns:a16="http://schemas.microsoft.com/office/drawing/2014/main" id="{3C7C3B46-0EBF-4414-AE98-EEB9F6AE4A5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9" name="Group 218">
            <a:extLst>
              <a:ext uri="{FF2B5EF4-FFF2-40B4-BE49-F238E27FC236}">
                <a16:creationId xmlns:a16="http://schemas.microsoft.com/office/drawing/2014/main" id="{4F5D7AEC-A60C-402D-ACE3-5367B3659984}"/>
              </a:ext>
            </a:extLst>
          </p:cNvPr>
          <p:cNvGrpSpPr/>
          <p:nvPr/>
        </p:nvGrpSpPr>
        <p:grpSpPr>
          <a:xfrm>
            <a:off x="3550996" y="3193277"/>
            <a:ext cx="200208" cy="200208"/>
            <a:chOff x="9839344" y="3530945"/>
            <a:chExt cx="200208" cy="200208"/>
          </a:xfrm>
          <a:solidFill>
            <a:srgbClr val="0091DA"/>
          </a:solidFill>
        </p:grpSpPr>
        <p:sp>
          <p:nvSpPr>
            <p:cNvPr id="220" name="Rectangle 219">
              <a:extLst>
                <a:ext uri="{FF2B5EF4-FFF2-40B4-BE49-F238E27FC236}">
                  <a16:creationId xmlns:a16="http://schemas.microsoft.com/office/drawing/2014/main" id="{50DF50EA-8383-476A-9A1D-09F07D3EE29B}"/>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21" name="Graphic 38">
              <a:extLst>
                <a:ext uri="{FF2B5EF4-FFF2-40B4-BE49-F238E27FC236}">
                  <a16:creationId xmlns:a16="http://schemas.microsoft.com/office/drawing/2014/main" id="{51FE422C-4D4E-4F2C-944A-476C64684CE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22" name="Group 221">
            <a:extLst>
              <a:ext uri="{FF2B5EF4-FFF2-40B4-BE49-F238E27FC236}">
                <a16:creationId xmlns:a16="http://schemas.microsoft.com/office/drawing/2014/main" id="{783CD26E-31C9-4CE6-8130-6EB81E0AA458}"/>
              </a:ext>
            </a:extLst>
          </p:cNvPr>
          <p:cNvGrpSpPr/>
          <p:nvPr/>
        </p:nvGrpSpPr>
        <p:grpSpPr>
          <a:xfrm>
            <a:off x="3550996" y="3465413"/>
            <a:ext cx="200208" cy="200208"/>
            <a:chOff x="9839344" y="3530945"/>
            <a:chExt cx="200208" cy="200208"/>
          </a:xfrm>
          <a:solidFill>
            <a:srgbClr val="0091DA"/>
          </a:solidFill>
        </p:grpSpPr>
        <p:sp>
          <p:nvSpPr>
            <p:cNvPr id="223" name="Rectangle 222">
              <a:extLst>
                <a:ext uri="{FF2B5EF4-FFF2-40B4-BE49-F238E27FC236}">
                  <a16:creationId xmlns:a16="http://schemas.microsoft.com/office/drawing/2014/main" id="{9900313A-02A7-44FF-A5BF-9F5603DA991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24" name="Graphic 38">
              <a:extLst>
                <a:ext uri="{FF2B5EF4-FFF2-40B4-BE49-F238E27FC236}">
                  <a16:creationId xmlns:a16="http://schemas.microsoft.com/office/drawing/2014/main" id="{8DAADF1C-CA3E-4FC3-B6AB-EFD3E9F9BA4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25" name="Group 224">
            <a:extLst>
              <a:ext uri="{FF2B5EF4-FFF2-40B4-BE49-F238E27FC236}">
                <a16:creationId xmlns:a16="http://schemas.microsoft.com/office/drawing/2014/main" id="{D9D41C50-0996-4EC8-A3C9-FFB0F4F8D4DE}"/>
              </a:ext>
            </a:extLst>
          </p:cNvPr>
          <p:cNvGrpSpPr/>
          <p:nvPr/>
        </p:nvGrpSpPr>
        <p:grpSpPr>
          <a:xfrm>
            <a:off x="3550996" y="3737549"/>
            <a:ext cx="200208" cy="200208"/>
            <a:chOff x="9839344" y="3530945"/>
            <a:chExt cx="200208" cy="200208"/>
          </a:xfrm>
          <a:solidFill>
            <a:srgbClr val="0091DA"/>
          </a:solidFill>
        </p:grpSpPr>
        <p:sp>
          <p:nvSpPr>
            <p:cNvPr id="226" name="Rectangle 225">
              <a:extLst>
                <a:ext uri="{FF2B5EF4-FFF2-40B4-BE49-F238E27FC236}">
                  <a16:creationId xmlns:a16="http://schemas.microsoft.com/office/drawing/2014/main" id="{AB0CE82E-A4C5-43A5-A635-7F4254A3DF87}"/>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27" name="Graphic 38">
              <a:extLst>
                <a:ext uri="{FF2B5EF4-FFF2-40B4-BE49-F238E27FC236}">
                  <a16:creationId xmlns:a16="http://schemas.microsoft.com/office/drawing/2014/main" id="{33B87ED4-26F2-48D0-8CEF-53088FB152D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28" name="Group 227">
            <a:extLst>
              <a:ext uri="{FF2B5EF4-FFF2-40B4-BE49-F238E27FC236}">
                <a16:creationId xmlns:a16="http://schemas.microsoft.com/office/drawing/2014/main" id="{5A992CDC-8096-4FCC-B53F-DA1FE90D64E4}"/>
              </a:ext>
            </a:extLst>
          </p:cNvPr>
          <p:cNvGrpSpPr/>
          <p:nvPr/>
        </p:nvGrpSpPr>
        <p:grpSpPr>
          <a:xfrm>
            <a:off x="3550996" y="4009685"/>
            <a:ext cx="200208" cy="200208"/>
            <a:chOff x="9839344" y="3530945"/>
            <a:chExt cx="200208" cy="200208"/>
          </a:xfrm>
          <a:solidFill>
            <a:srgbClr val="0091DA"/>
          </a:solidFill>
        </p:grpSpPr>
        <p:sp>
          <p:nvSpPr>
            <p:cNvPr id="229" name="Rectangle 228">
              <a:extLst>
                <a:ext uri="{FF2B5EF4-FFF2-40B4-BE49-F238E27FC236}">
                  <a16:creationId xmlns:a16="http://schemas.microsoft.com/office/drawing/2014/main" id="{A5E48C7C-81A8-4CAC-ABB3-86EBE46D592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30" name="Graphic 38">
              <a:extLst>
                <a:ext uri="{FF2B5EF4-FFF2-40B4-BE49-F238E27FC236}">
                  <a16:creationId xmlns:a16="http://schemas.microsoft.com/office/drawing/2014/main" id="{D3CA3633-B4AF-48FD-9F16-E37F7C0FA7F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31" name="Group 230">
            <a:extLst>
              <a:ext uri="{FF2B5EF4-FFF2-40B4-BE49-F238E27FC236}">
                <a16:creationId xmlns:a16="http://schemas.microsoft.com/office/drawing/2014/main" id="{FFB8CFB2-C725-4F52-8DC3-A084166B9218}"/>
              </a:ext>
            </a:extLst>
          </p:cNvPr>
          <p:cNvGrpSpPr/>
          <p:nvPr/>
        </p:nvGrpSpPr>
        <p:grpSpPr>
          <a:xfrm>
            <a:off x="3550996" y="4281821"/>
            <a:ext cx="200208" cy="200208"/>
            <a:chOff x="9839344" y="3530945"/>
            <a:chExt cx="200208" cy="200208"/>
          </a:xfrm>
          <a:solidFill>
            <a:srgbClr val="0091DA"/>
          </a:solidFill>
        </p:grpSpPr>
        <p:sp>
          <p:nvSpPr>
            <p:cNvPr id="232" name="Rectangle 231">
              <a:extLst>
                <a:ext uri="{FF2B5EF4-FFF2-40B4-BE49-F238E27FC236}">
                  <a16:creationId xmlns:a16="http://schemas.microsoft.com/office/drawing/2014/main" id="{34343A00-E520-4EAF-8174-EA310814C06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33" name="Graphic 38">
              <a:extLst>
                <a:ext uri="{FF2B5EF4-FFF2-40B4-BE49-F238E27FC236}">
                  <a16:creationId xmlns:a16="http://schemas.microsoft.com/office/drawing/2014/main" id="{6A7A4F91-350F-4254-A221-E272B32452F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34" name="Group 233">
            <a:extLst>
              <a:ext uri="{FF2B5EF4-FFF2-40B4-BE49-F238E27FC236}">
                <a16:creationId xmlns:a16="http://schemas.microsoft.com/office/drawing/2014/main" id="{CDC5C6FA-FE9C-487B-AE41-CDC20D530BF8}"/>
              </a:ext>
            </a:extLst>
          </p:cNvPr>
          <p:cNvGrpSpPr/>
          <p:nvPr/>
        </p:nvGrpSpPr>
        <p:grpSpPr>
          <a:xfrm>
            <a:off x="3550996" y="4553957"/>
            <a:ext cx="200208" cy="200208"/>
            <a:chOff x="9839344" y="3530945"/>
            <a:chExt cx="200208" cy="200208"/>
          </a:xfrm>
          <a:solidFill>
            <a:srgbClr val="0091DA"/>
          </a:solidFill>
        </p:grpSpPr>
        <p:sp>
          <p:nvSpPr>
            <p:cNvPr id="235" name="Rectangle 234">
              <a:extLst>
                <a:ext uri="{FF2B5EF4-FFF2-40B4-BE49-F238E27FC236}">
                  <a16:creationId xmlns:a16="http://schemas.microsoft.com/office/drawing/2014/main" id="{FB9DCC56-B6A5-46E0-90E2-E9C1387D92D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36" name="Graphic 38">
              <a:extLst>
                <a:ext uri="{FF2B5EF4-FFF2-40B4-BE49-F238E27FC236}">
                  <a16:creationId xmlns:a16="http://schemas.microsoft.com/office/drawing/2014/main" id="{3721D197-1FB9-4EDE-B5DA-747135C6E9EA}"/>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37" name="Group 236">
            <a:extLst>
              <a:ext uri="{FF2B5EF4-FFF2-40B4-BE49-F238E27FC236}">
                <a16:creationId xmlns:a16="http://schemas.microsoft.com/office/drawing/2014/main" id="{55FE2B81-9EE8-49F3-9282-B28C37657CE6}"/>
              </a:ext>
            </a:extLst>
          </p:cNvPr>
          <p:cNvGrpSpPr/>
          <p:nvPr/>
        </p:nvGrpSpPr>
        <p:grpSpPr>
          <a:xfrm>
            <a:off x="3550996" y="4826093"/>
            <a:ext cx="200208" cy="200208"/>
            <a:chOff x="9839344" y="3530945"/>
            <a:chExt cx="200208" cy="200208"/>
          </a:xfrm>
          <a:solidFill>
            <a:srgbClr val="0091DA"/>
          </a:solidFill>
        </p:grpSpPr>
        <p:sp>
          <p:nvSpPr>
            <p:cNvPr id="238" name="Rectangle 237">
              <a:extLst>
                <a:ext uri="{FF2B5EF4-FFF2-40B4-BE49-F238E27FC236}">
                  <a16:creationId xmlns:a16="http://schemas.microsoft.com/office/drawing/2014/main" id="{59DD5D5A-4904-4A58-A4C2-0F850BD978B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39" name="Graphic 38">
              <a:extLst>
                <a:ext uri="{FF2B5EF4-FFF2-40B4-BE49-F238E27FC236}">
                  <a16:creationId xmlns:a16="http://schemas.microsoft.com/office/drawing/2014/main" id="{2B58FE28-D01C-421A-A451-9C71D3FCF6A6}"/>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40" name="Group 239">
            <a:extLst>
              <a:ext uri="{FF2B5EF4-FFF2-40B4-BE49-F238E27FC236}">
                <a16:creationId xmlns:a16="http://schemas.microsoft.com/office/drawing/2014/main" id="{FD8FB4F0-AA41-4BC2-9507-5C28A121D4BB}"/>
              </a:ext>
            </a:extLst>
          </p:cNvPr>
          <p:cNvGrpSpPr/>
          <p:nvPr/>
        </p:nvGrpSpPr>
        <p:grpSpPr>
          <a:xfrm>
            <a:off x="3550996" y="5098229"/>
            <a:ext cx="200208" cy="200208"/>
            <a:chOff x="9839344" y="3530945"/>
            <a:chExt cx="200208" cy="200208"/>
          </a:xfrm>
          <a:solidFill>
            <a:srgbClr val="0091DA"/>
          </a:solidFill>
        </p:grpSpPr>
        <p:sp>
          <p:nvSpPr>
            <p:cNvPr id="241" name="Rectangle 240">
              <a:extLst>
                <a:ext uri="{FF2B5EF4-FFF2-40B4-BE49-F238E27FC236}">
                  <a16:creationId xmlns:a16="http://schemas.microsoft.com/office/drawing/2014/main" id="{553670F6-C884-4DA0-BDA5-DC18C26681A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42" name="Graphic 38">
              <a:extLst>
                <a:ext uri="{FF2B5EF4-FFF2-40B4-BE49-F238E27FC236}">
                  <a16:creationId xmlns:a16="http://schemas.microsoft.com/office/drawing/2014/main" id="{E7930DD5-3502-47F1-B6C0-58BDAFE15D6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43" name="Group 242">
            <a:extLst>
              <a:ext uri="{FF2B5EF4-FFF2-40B4-BE49-F238E27FC236}">
                <a16:creationId xmlns:a16="http://schemas.microsoft.com/office/drawing/2014/main" id="{B7A364BB-3DD4-4B83-9847-3F5E069A74AE}"/>
              </a:ext>
            </a:extLst>
          </p:cNvPr>
          <p:cNvGrpSpPr/>
          <p:nvPr/>
        </p:nvGrpSpPr>
        <p:grpSpPr>
          <a:xfrm>
            <a:off x="3550996" y="5370365"/>
            <a:ext cx="200208" cy="200208"/>
            <a:chOff x="9839344" y="3530945"/>
            <a:chExt cx="200208" cy="200208"/>
          </a:xfrm>
          <a:solidFill>
            <a:srgbClr val="0091DA"/>
          </a:solidFill>
        </p:grpSpPr>
        <p:sp>
          <p:nvSpPr>
            <p:cNvPr id="244" name="Rectangle 243">
              <a:extLst>
                <a:ext uri="{FF2B5EF4-FFF2-40B4-BE49-F238E27FC236}">
                  <a16:creationId xmlns:a16="http://schemas.microsoft.com/office/drawing/2014/main" id="{09FB9DDE-71AD-4E20-B90D-97F8F8611CB7}"/>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45" name="Graphic 38">
              <a:extLst>
                <a:ext uri="{FF2B5EF4-FFF2-40B4-BE49-F238E27FC236}">
                  <a16:creationId xmlns:a16="http://schemas.microsoft.com/office/drawing/2014/main" id="{767131CC-AAE1-4C0A-A192-DE37ABE80456}"/>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46" name="Group 245">
            <a:extLst>
              <a:ext uri="{FF2B5EF4-FFF2-40B4-BE49-F238E27FC236}">
                <a16:creationId xmlns:a16="http://schemas.microsoft.com/office/drawing/2014/main" id="{E099B35A-BA8C-4631-AB29-2CC51D33D68F}"/>
              </a:ext>
            </a:extLst>
          </p:cNvPr>
          <p:cNvGrpSpPr/>
          <p:nvPr/>
        </p:nvGrpSpPr>
        <p:grpSpPr>
          <a:xfrm>
            <a:off x="3550996" y="5642501"/>
            <a:ext cx="200208" cy="200208"/>
            <a:chOff x="9839344" y="3530945"/>
            <a:chExt cx="200208" cy="200208"/>
          </a:xfrm>
          <a:solidFill>
            <a:srgbClr val="0091DA"/>
          </a:solidFill>
        </p:grpSpPr>
        <p:sp>
          <p:nvSpPr>
            <p:cNvPr id="247" name="Rectangle 246">
              <a:extLst>
                <a:ext uri="{FF2B5EF4-FFF2-40B4-BE49-F238E27FC236}">
                  <a16:creationId xmlns:a16="http://schemas.microsoft.com/office/drawing/2014/main" id="{65C4C986-1EFA-451B-8792-F4F77EE0FEA5}"/>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48" name="Graphic 38">
              <a:extLst>
                <a:ext uri="{FF2B5EF4-FFF2-40B4-BE49-F238E27FC236}">
                  <a16:creationId xmlns:a16="http://schemas.microsoft.com/office/drawing/2014/main" id="{5A2DBB1D-E961-4F35-81A4-9734147361CE}"/>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49" name="Group 248">
            <a:extLst>
              <a:ext uri="{FF2B5EF4-FFF2-40B4-BE49-F238E27FC236}">
                <a16:creationId xmlns:a16="http://schemas.microsoft.com/office/drawing/2014/main" id="{3FDC6A16-1745-4151-AAE9-DE3966AF3644}"/>
              </a:ext>
            </a:extLst>
          </p:cNvPr>
          <p:cNvGrpSpPr/>
          <p:nvPr/>
        </p:nvGrpSpPr>
        <p:grpSpPr>
          <a:xfrm>
            <a:off x="3550996" y="5914634"/>
            <a:ext cx="200208" cy="200208"/>
            <a:chOff x="9839344" y="3530945"/>
            <a:chExt cx="200208" cy="200208"/>
          </a:xfrm>
          <a:solidFill>
            <a:srgbClr val="0091DA"/>
          </a:solidFill>
        </p:grpSpPr>
        <p:sp>
          <p:nvSpPr>
            <p:cNvPr id="250" name="Rectangle 249">
              <a:extLst>
                <a:ext uri="{FF2B5EF4-FFF2-40B4-BE49-F238E27FC236}">
                  <a16:creationId xmlns:a16="http://schemas.microsoft.com/office/drawing/2014/main" id="{36684905-A8FC-46AE-B7CA-A25A35D02458}"/>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51" name="Graphic 38">
              <a:extLst>
                <a:ext uri="{FF2B5EF4-FFF2-40B4-BE49-F238E27FC236}">
                  <a16:creationId xmlns:a16="http://schemas.microsoft.com/office/drawing/2014/main" id="{60D2B87B-82E6-46B0-8943-622B348A843E}"/>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52" name="Group 251">
            <a:extLst>
              <a:ext uri="{FF2B5EF4-FFF2-40B4-BE49-F238E27FC236}">
                <a16:creationId xmlns:a16="http://schemas.microsoft.com/office/drawing/2014/main" id="{A84B8CE8-FBDF-4D29-9D28-F2BF458AD35E}"/>
              </a:ext>
            </a:extLst>
          </p:cNvPr>
          <p:cNvGrpSpPr/>
          <p:nvPr/>
        </p:nvGrpSpPr>
        <p:grpSpPr>
          <a:xfrm>
            <a:off x="6358967" y="1824382"/>
            <a:ext cx="200208" cy="200208"/>
            <a:chOff x="9839344" y="3530945"/>
            <a:chExt cx="200208" cy="200208"/>
          </a:xfrm>
          <a:solidFill>
            <a:srgbClr val="0091DA"/>
          </a:solidFill>
        </p:grpSpPr>
        <p:sp>
          <p:nvSpPr>
            <p:cNvPr id="253" name="Rectangle 252">
              <a:extLst>
                <a:ext uri="{FF2B5EF4-FFF2-40B4-BE49-F238E27FC236}">
                  <a16:creationId xmlns:a16="http://schemas.microsoft.com/office/drawing/2014/main" id="{24CAF63F-2670-4B85-99DE-581E3047898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54" name="Graphic 38">
              <a:extLst>
                <a:ext uri="{FF2B5EF4-FFF2-40B4-BE49-F238E27FC236}">
                  <a16:creationId xmlns:a16="http://schemas.microsoft.com/office/drawing/2014/main" id="{7677E2B1-D4C3-4178-8AB3-D55576A86D3F}"/>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55" name="Group 254">
            <a:extLst>
              <a:ext uri="{FF2B5EF4-FFF2-40B4-BE49-F238E27FC236}">
                <a16:creationId xmlns:a16="http://schemas.microsoft.com/office/drawing/2014/main" id="{FCD5F26D-7697-4953-8A6B-E0AF56A84957}"/>
              </a:ext>
            </a:extLst>
          </p:cNvPr>
          <p:cNvGrpSpPr/>
          <p:nvPr/>
        </p:nvGrpSpPr>
        <p:grpSpPr>
          <a:xfrm>
            <a:off x="6358967" y="2096515"/>
            <a:ext cx="200208" cy="200208"/>
            <a:chOff x="9839344" y="3530945"/>
            <a:chExt cx="200208" cy="200208"/>
          </a:xfrm>
          <a:solidFill>
            <a:srgbClr val="0091DA"/>
          </a:solidFill>
        </p:grpSpPr>
        <p:sp>
          <p:nvSpPr>
            <p:cNvPr id="256" name="Rectangle 255">
              <a:extLst>
                <a:ext uri="{FF2B5EF4-FFF2-40B4-BE49-F238E27FC236}">
                  <a16:creationId xmlns:a16="http://schemas.microsoft.com/office/drawing/2014/main" id="{4AD3A9E6-50B2-457B-983B-90280A1B7EE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57" name="Graphic 38">
              <a:extLst>
                <a:ext uri="{FF2B5EF4-FFF2-40B4-BE49-F238E27FC236}">
                  <a16:creationId xmlns:a16="http://schemas.microsoft.com/office/drawing/2014/main" id="{BBA12C6D-EB8C-4248-BA51-4E6368CCC4D9}"/>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97" name="Rectangle 196">
            <a:extLst>
              <a:ext uri="{FF2B5EF4-FFF2-40B4-BE49-F238E27FC236}">
                <a16:creationId xmlns:a16="http://schemas.microsoft.com/office/drawing/2014/main" id="{CB007A9D-9674-40DA-9612-5895FF02D8FC}"/>
              </a:ext>
            </a:extLst>
          </p:cNvPr>
          <p:cNvSpPr/>
          <p:nvPr/>
        </p:nvSpPr>
        <p:spPr>
          <a:xfrm>
            <a:off x="1205480" y="182684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5.1 Intelligence Capability Management</a:t>
            </a:r>
          </a:p>
        </p:txBody>
      </p:sp>
      <p:sp>
        <p:nvSpPr>
          <p:cNvPr id="258" name="Rectangle 257">
            <a:extLst>
              <a:ext uri="{FF2B5EF4-FFF2-40B4-BE49-F238E27FC236}">
                <a16:creationId xmlns:a16="http://schemas.microsoft.com/office/drawing/2014/main" id="{FFD407FF-F9AF-450C-8C4E-D5346B098698}"/>
              </a:ext>
            </a:extLst>
          </p:cNvPr>
          <p:cNvSpPr/>
          <p:nvPr/>
        </p:nvSpPr>
        <p:spPr>
          <a:xfrm>
            <a:off x="1205480" y="207025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5.2 Strategic Intelligence</a:t>
            </a:r>
          </a:p>
        </p:txBody>
      </p:sp>
      <p:sp>
        <p:nvSpPr>
          <p:cNvPr id="259" name="Rectangle 258">
            <a:extLst>
              <a:ext uri="{FF2B5EF4-FFF2-40B4-BE49-F238E27FC236}">
                <a16:creationId xmlns:a16="http://schemas.microsoft.com/office/drawing/2014/main" id="{C5ED398E-B4F3-4E03-B301-3D5B330B965C}"/>
              </a:ext>
            </a:extLst>
          </p:cNvPr>
          <p:cNvSpPr/>
          <p:nvPr/>
        </p:nvSpPr>
        <p:spPr>
          <a:xfrm>
            <a:off x="1203949" y="2379433"/>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5.3 Tactical &amp; Operational Cyber Intelligence</a:t>
            </a:r>
          </a:p>
        </p:txBody>
      </p:sp>
      <p:sp>
        <p:nvSpPr>
          <p:cNvPr id="260" name="Rectangle 259">
            <a:extLst>
              <a:ext uri="{FF2B5EF4-FFF2-40B4-BE49-F238E27FC236}">
                <a16:creationId xmlns:a16="http://schemas.microsoft.com/office/drawing/2014/main" id="{A1231B58-D302-4DED-A66C-51C5D1BF1590}"/>
              </a:ext>
            </a:extLst>
          </p:cNvPr>
          <p:cNvSpPr/>
          <p:nvPr/>
        </p:nvSpPr>
        <p:spPr>
          <a:xfrm>
            <a:off x="1203949" y="288520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5.5 Threat Modelling (Profiling)</a:t>
            </a:r>
          </a:p>
        </p:txBody>
      </p:sp>
      <p:sp>
        <p:nvSpPr>
          <p:cNvPr id="261" name="Rectangle 260">
            <a:extLst>
              <a:ext uri="{FF2B5EF4-FFF2-40B4-BE49-F238E27FC236}">
                <a16:creationId xmlns:a16="http://schemas.microsoft.com/office/drawing/2014/main" id="{6562AE80-4A2C-48C2-A8C0-71BB104384EF}"/>
              </a:ext>
            </a:extLst>
          </p:cNvPr>
          <p:cNvSpPr/>
          <p:nvPr/>
        </p:nvSpPr>
        <p:spPr>
          <a:xfrm>
            <a:off x="1214994" y="3164319"/>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5.6 Intelligence Collaboration</a:t>
            </a:r>
          </a:p>
        </p:txBody>
      </p:sp>
      <p:sp>
        <p:nvSpPr>
          <p:cNvPr id="262" name="Rectangle 261">
            <a:extLst>
              <a:ext uri="{FF2B5EF4-FFF2-40B4-BE49-F238E27FC236}">
                <a16:creationId xmlns:a16="http://schemas.microsoft.com/office/drawing/2014/main" id="{6F220C87-038A-4DFB-80F4-C5AB5BA9D56A}"/>
              </a:ext>
            </a:extLst>
          </p:cNvPr>
          <p:cNvSpPr/>
          <p:nvPr/>
        </p:nvSpPr>
        <p:spPr>
          <a:xfrm>
            <a:off x="1214994" y="4283879"/>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5.10 Threat Intelligence</a:t>
            </a:r>
          </a:p>
        </p:txBody>
      </p:sp>
      <p:sp>
        <p:nvSpPr>
          <p:cNvPr id="263" name="Rectangle 262">
            <a:extLst>
              <a:ext uri="{FF2B5EF4-FFF2-40B4-BE49-F238E27FC236}">
                <a16:creationId xmlns:a16="http://schemas.microsoft.com/office/drawing/2014/main" id="{28150266-A4A1-42E2-8F9B-0C6B5E0B2B16}"/>
              </a:ext>
            </a:extLst>
          </p:cNvPr>
          <p:cNvSpPr/>
          <p:nvPr/>
        </p:nvSpPr>
        <p:spPr>
          <a:xfrm>
            <a:off x="1214994" y="3456363"/>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5.7 Technical Investigations</a:t>
            </a:r>
          </a:p>
        </p:txBody>
      </p:sp>
      <p:sp>
        <p:nvSpPr>
          <p:cNvPr id="264" name="Rectangle 263">
            <a:extLst>
              <a:ext uri="{FF2B5EF4-FFF2-40B4-BE49-F238E27FC236}">
                <a16:creationId xmlns:a16="http://schemas.microsoft.com/office/drawing/2014/main" id="{72587AB2-BBC0-4054-AB23-B5083AFF0A4A}"/>
              </a:ext>
            </a:extLst>
          </p:cNvPr>
          <p:cNvSpPr/>
          <p:nvPr/>
        </p:nvSpPr>
        <p:spPr>
          <a:xfrm>
            <a:off x="1224068" y="3720653"/>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5.8 Forensic Analysis</a:t>
            </a:r>
          </a:p>
        </p:txBody>
      </p:sp>
      <p:sp>
        <p:nvSpPr>
          <p:cNvPr id="265" name="Rectangle 264">
            <a:extLst>
              <a:ext uri="{FF2B5EF4-FFF2-40B4-BE49-F238E27FC236}">
                <a16:creationId xmlns:a16="http://schemas.microsoft.com/office/drawing/2014/main" id="{E730EEA8-9FCA-4C51-82D6-3385C650EA2D}"/>
              </a:ext>
            </a:extLst>
          </p:cNvPr>
          <p:cNvSpPr/>
          <p:nvPr/>
        </p:nvSpPr>
        <p:spPr>
          <a:xfrm>
            <a:off x="1224068" y="405275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5.9 Law Enforcement Partnerships &amp; Liaison</a:t>
            </a:r>
          </a:p>
        </p:txBody>
      </p:sp>
      <p:sp>
        <p:nvSpPr>
          <p:cNvPr id="266" name="Rectangle 265">
            <a:extLst>
              <a:ext uri="{FF2B5EF4-FFF2-40B4-BE49-F238E27FC236}">
                <a16:creationId xmlns:a16="http://schemas.microsoft.com/office/drawing/2014/main" id="{C25C22B6-2264-44B2-AC72-0993B6C97CC8}"/>
              </a:ext>
            </a:extLst>
          </p:cNvPr>
          <p:cNvSpPr/>
          <p:nvPr/>
        </p:nvSpPr>
        <p:spPr>
          <a:xfrm>
            <a:off x="1211950" y="267650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5.4 Intelligence on Physical Security Threats</a:t>
            </a:r>
          </a:p>
        </p:txBody>
      </p:sp>
      <p:sp>
        <p:nvSpPr>
          <p:cNvPr id="267" name="Rectangle 266">
            <a:extLst>
              <a:ext uri="{FF2B5EF4-FFF2-40B4-BE49-F238E27FC236}">
                <a16:creationId xmlns:a16="http://schemas.microsoft.com/office/drawing/2014/main" id="{D5970545-6CB1-40EA-A78D-DC7EC256133F}"/>
              </a:ext>
            </a:extLst>
          </p:cNvPr>
          <p:cNvSpPr/>
          <p:nvPr/>
        </p:nvSpPr>
        <p:spPr>
          <a:xfrm>
            <a:off x="1214994" y="4537061"/>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5.11 Social Media Monitoring</a:t>
            </a:r>
          </a:p>
        </p:txBody>
      </p:sp>
      <p:sp>
        <p:nvSpPr>
          <p:cNvPr id="268" name="Left Brace 267">
            <a:extLst>
              <a:ext uri="{FF2B5EF4-FFF2-40B4-BE49-F238E27FC236}">
                <a16:creationId xmlns:a16="http://schemas.microsoft.com/office/drawing/2014/main" id="{517CF3A0-9003-4372-9E1E-7D46B1EF5BDE}"/>
              </a:ext>
            </a:extLst>
          </p:cNvPr>
          <p:cNvSpPr/>
          <p:nvPr/>
        </p:nvSpPr>
        <p:spPr>
          <a:xfrm>
            <a:off x="1082806" y="1752561"/>
            <a:ext cx="45719" cy="2930107"/>
          </a:xfrm>
          <a:prstGeom prst="leftBrace">
            <a:avLst/>
          </a:prstGeom>
          <a:solidFill>
            <a:schemeClr val="tx2"/>
          </a:solidFill>
          <a:ln w="19050" cap="flat" cmpd="sng" algn="ctr">
            <a:solidFill>
              <a:schemeClr val="bg1"/>
            </a:solidFill>
            <a:prstDash val="solid"/>
          </a:ln>
          <a:effectLst/>
        </p:spPr>
        <p:txBody>
          <a:bodyPr lIns="91248" tIns="45624" rIns="91248" bIns="45624" rtlCol="0" anchor="ctr"/>
          <a:lstStyle/>
          <a:p>
            <a:pPr marL="0" marR="0" lvl="0" indent="0" algn="ctr" defTabSz="90873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a typeface="+mn-ea"/>
              <a:cs typeface="+mn-cs"/>
            </a:endParaRPr>
          </a:p>
        </p:txBody>
      </p:sp>
      <p:grpSp>
        <p:nvGrpSpPr>
          <p:cNvPr id="269" name="Group 268">
            <a:extLst>
              <a:ext uri="{FF2B5EF4-FFF2-40B4-BE49-F238E27FC236}">
                <a16:creationId xmlns:a16="http://schemas.microsoft.com/office/drawing/2014/main" id="{CF62223F-AADD-4DD4-A0CF-A82F449340A0}"/>
              </a:ext>
            </a:extLst>
          </p:cNvPr>
          <p:cNvGrpSpPr/>
          <p:nvPr/>
        </p:nvGrpSpPr>
        <p:grpSpPr>
          <a:xfrm>
            <a:off x="1005712" y="1840750"/>
            <a:ext cx="200208" cy="200208"/>
            <a:chOff x="9839344" y="3530945"/>
            <a:chExt cx="200208" cy="200208"/>
          </a:xfrm>
          <a:solidFill>
            <a:schemeClr val="accent1"/>
          </a:solidFill>
        </p:grpSpPr>
        <p:sp>
          <p:nvSpPr>
            <p:cNvPr id="270" name="Rectangle 269">
              <a:extLst>
                <a:ext uri="{FF2B5EF4-FFF2-40B4-BE49-F238E27FC236}">
                  <a16:creationId xmlns:a16="http://schemas.microsoft.com/office/drawing/2014/main" id="{71BDB27A-5D1A-423F-B651-4D3C17690D4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71" name="Graphic 38">
              <a:extLst>
                <a:ext uri="{FF2B5EF4-FFF2-40B4-BE49-F238E27FC236}">
                  <a16:creationId xmlns:a16="http://schemas.microsoft.com/office/drawing/2014/main" id="{234E9C58-AFCD-4377-9DA4-9C6A3911F9D2}"/>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72" name="Group 271">
            <a:extLst>
              <a:ext uri="{FF2B5EF4-FFF2-40B4-BE49-F238E27FC236}">
                <a16:creationId xmlns:a16="http://schemas.microsoft.com/office/drawing/2014/main" id="{BC984B52-83B9-4D79-BE2D-E594DDF25F5A}"/>
              </a:ext>
            </a:extLst>
          </p:cNvPr>
          <p:cNvGrpSpPr/>
          <p:nvPr/>
        </p:nvGrpSpPr>
        <p:grpSpPr>
          <a:xfrm>
            <a:off x="1005712" y="2112886"/>
            <a:ext cx="200208" cy="200208"/>
            <a:chOff x="9839344" y="3530945"/>
            <a:chExt cx="200208" cy="200208"/>
          </a:xfrm>
          <a:solidFill>
            <a:schemeClr val="accent1"/>
          </a:solidFill>
        </p:grpSpPr>
        <p:sp>
          <p:nvSpPr>
            <p:cNvPr id="273" name="Rectangle 272">
              <a:extLst>
                <a:ext uri="{FF2B5EF4-FFF2-40B4-BE49-F238E27FC236}">
                  <a16:creationId xmlns:a16="http://schemas.microsoft.com/office/drawing/2014/main" id="{546203CB-40F5-498E-AAFB-88FFE62B94E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74" name="Graphic 38">
              <a:extLst>
                <a:ext uri="{FF2B5EF4-FFF2-40B4-BE49-F238E27FC236}">
                  <a16:creationId xmlns:a16="http://schemas.microsoft.com/office/drawing/2014/main" id="{4D88D705-BEFB-4823-97A6-CF5DA70A82B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75" name="Group 274">
            <a:extLst>
              <a:ext uri="{FF2B5EF4-FFF2-40B4-BE49-F238E27FC236}">
                <a16:creationId xmlns:a16="http://schemas.microsoft.com/office/drawing/2014/main" id="{99A2DED5-EA3D-41E2-8886-85A3E75DB993}"/>
              </a:ext>
            </a:extLst>
          </p:cNvPr>
          <p:cNvGrpSpPr/>
          <p:nvPr/>
        </p:nvGrpSpPr>
        <p:grpSpPr>
          <a:xfrm>
            <a:off x="1005712" y="2385022"/>
            <a:ext cx="200208" cy="200208"/>
            <a:chOff x="9839344" y="3530945"/>
            <a:chExt cx="200208" cy="200208"/>
          </a:xfrm>
          <a:solidFill>
            <a:schemeClr val="accent1"/>
          </a:solidFill>
        </p:grpSpPr>
        <p:sp>
          <p:nvSpPr>
            <p:cNvPr id="276" name="Rectangle 275">
              <a:extLst>
                <a:ext uri="{FF2B5EF4-FFF2-40B4-BE49-F238E27FC236}">
                  <a16:creationId xmlns:a16="http://schemas.microsoft.com/office/drawing/2014/main" id="{CD5F6935-274A-47A7-A76D-B500E850165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77" name="Graphic 38">
              <a:extLst>
                <a:ext uri="{FF2B5EF4-FFF2-40B4-BE49-F238E27FC236}">
                  <a16:creationId xmlns:a16="http://schemas.microsoft.com/office/drawing/2014/main" id="{999EBDC2-1FE8-4D6A-B9D2-84C4DE3D6170}"/>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78" name="Group 277">
            <a:extLst>
              <a:ext uri="{FF2B5EF4-FFF2-40B4-BE49-F238E27FC236}">
                <a16:creationId xmlns:a16="http://schemas.microsoft.com/office/drawing/2014/main" id="{A42BFF7F-F4A5-4426-BE48-4E140F292D5B}"/>
              </a:ext>
            </a:extLst>
          </p:cNvPr>
          <p:cNvGrpSpPr/>
          <p:nvPr/>
        </p:nvGrpSpPr>
        <p:grpSpPr>
          <a:xfrm>
            <a:off x="1005712" y="2657158"/>
            <a:ext cx="200208" cy="200208"/>
            <a:chOff x="9839344" y="3530945"/>
            <a:chExt cx="200208" cy="200208"/>
          </a:xfrm>
          <a:solidFill>
            <a:schemeClr val="accent1"/>
          </a:solidFill>
        </p:grpSpPr>
        <p:sp>
          <p:nvSpPr>
            <p:cNvPr id="279" name="Rectangle 278">
              <a:extLst>
                <a:ext uri="{FF2B5EF4-FFF2-40B4-BE49-F238E27FC236}">
                  <a16:creationId xmlns:a16="http://schemas.microsoft.com/office/drawing/2014/main" id="{A43708A7-670A-4692-A510-2AEAC99F84F6}"/>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80" name="Graphic 38">
              <a:extLst>
                <a:ext uri="{FF2B5EF4-FFF2-40B4-BE49-F238E27FC236}">
                  <a16:creationId xmlns:a16="http://schemas.microsoft.com/office/drawing/2014/main" id="{B8A61444-5A05-4A09-B82F-63B49586FB0A}"/>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81" name="Group 280">
            <a:extLst>
              <a:ext uri="{FF2B5EF4-FFF2-40B4-BE49-F238E27FC236}">
                <a16:creationId xmlns:a16="http://schemas.microsoft.com/office/drawing/2014/main" id="{F3133332-F0C1-4E55-8714-098AEFBBC080}"/>
              </a:ext>
            </a:extLst>
          </p:cNvPr>
          <p:cNvGrpSpPr/>
          <p:nvPr/>
        </p:nvGrpSpPr>
        <p:grpSpPr>
          <a:xfrm>
            <a:off x="1005712" y="2929294"/>
            <a:ext cx="200208" cy="200208"/>
            <a:chOff x="9839344" y="3530945"/>
            <a:chExt cx="200208" cy="200208"/>
          </a:xfrm>
          <a:solidFill>
            <a:schemeClr val="accent1"/>
          </a:solidFill>
        </p:grpSpPr>
        <p:sp>
          <p:nvSpPr>
            <p:cNvPr id="282" name="Rectangle 281">
              <a:extLst>
                <a:ext uri="{FF2B5EF4-FFF2-40B4-BE49-F238E27FC236}">
                  <a16:creationId xmlns:a16="http://schemas.microsoft.com/office/drawing/2014/main" id="{2DBA4CC4-5C3B-4FF5-9294-E96CDD8DD1A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83" name="Graphic 38">
              <a:extLst>
                <a:ext uri="{FF2B5EF4-FFF2-40B4-BE49-F238E27FC236}">
                  <a16:creationId xmlns:a16="http://schemas.microsoft.com/office/drawing/2014/main" id="{3BECF471-FB61-4582-9A6F-9D9362DA169E}"/>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84" name="Group 283">
            <a:extLst>
              <a:ext uri="{FF2B5EF4-FFF2-40B4-BE49-F238E27FC236}">
                <a16:creationId xmlns:a16="http://schemas.microsoft.com/office/drawing/2014/main" id="{07C5FF68-936C-4B8A-BB69-63D4E1D014BC}"/>
              </a:ext>
            </a:extLst>
          </p:cNvPr>
          <p:cNvGrpSpPr/>
          <p:nvPr/>
        </p:nvGrpSpPr>
        <p:grpSpPr>
          <a:xfrm>
            <a:off x="1005712" y="3201430"/>
            <a:ext cx="200208" cy="200208"/>
            <a:chOff x="9839344" y="3530945"/>
            <a:chExt cx="200208" cy="200208"/>
          </a:xfrm>
          <a:solidFill>
            <a:schemeClr val="accent1"/>
          </a:solidFill>
        </p:grpSpPr>
        <p:sp>
          <p:nvSpPr>
            <p:cNvPr id="285" name="Rectangle 284">
              <a:extLst>
                <a:ext uri="{FF2B5EF4-FFF2-40B4-BE49-F238E27FC236}">
                  <a16:creationId xmlns:a16="http://schemas.microsoft.com/office/drawing/2014/main" id="{173774A6-9EEC-4324-8ACF-7DBD34DA79BA}"/>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86" name="Graphic 38">
              <a:extLst>
                <a:ext uri="{FF2B5EF4-FFF2-40B4-BE49-F238E27FC236}">
                  <a16:creationId xmlns:a16="http://schemas.microsoft.com/office/drawing/2014/main" id="{4007E5BC-BD99-4931-A273-957C8C15D19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87" name="Group 286">
            <a:extLst>
              <a:ext uri="{FF2B5EF4-FFF2-40B4-BE49-F238E27FC236}">
                <a16:creationId xmlns:a16="http://schemas.microsoft.com/office/drawing/2014/main" id="{D2443EFD-0738-43FD-9269-7998A140714A}"/>
              </a:ext>
            </a:extLst>
          </p:cNvPr>
          <p:cNvGrpSpPr/>
          <p:nvPr/>
        </p:nvGrpSpPr>
        <p:grpSpPr>
          <a:xfrm>
            <a:off x="1005712" y="3473566"/>
            <a:ext cx="200208" cy="200208"/>
            <a:chOff x="9839344" y="3530945"/>
            <a:chExt cx="200208" cy="200208"/>
          </a:xfrm>
          <a:solidFill>
            <a:schemeClr val="accent1"/>
          </a:solidFill>
        </p:grpSpPr>
        <p:sp>
          <p:nvSpPr>
            <p:cNvPr id="288" name="Rectangle 287">
              <a:extLst>
                <a:ext uri="{FF2B5EF4-FFF2-40B4-BE49-F238E27FC236}">
                  <a16:creationId xmlns:a16="http://schemas.microsoft.com/office/drawing/2014/main" id="{A91D7A66-6570-4082-828E-EE9BB32A8901}"/>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89" name="Graphic 38">
              <a:extLst>
                <a:ext uri="{FF2B5EF4-FFF2-40B4-BE49-F238E27FC236}">
                  <a16:creationId xmlns:a16="http://schemas.microsoft.com/office/drawing/2014/main" id="{F78F6B33-7E45-4D3B-BCEE-1A7D027F38D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90" name="Group 289">
            <a:extLst>
              <a:ext uri="{FF2B5EF4-FFF2-40B4-BE49-F238E27FC236}">
                <a16:creationId xmlns:a16="http://schemas.microsoft.com/office/drawing/2014/main" id="{D0E0BD00-5E49-49A0-AE44-0A10A3F66E28}"/>
              </a:ext>
            </a:extLst>
          </p:cNvPr>
          <p:cNvGrpSpPr/>
          <p:nvPr/>
        </p:nvGrpSpPr>
        <p:grpSpPr>
          <a:xfrm>
            <a:off x="1005712" y="3745702"/>
            <a:ext cx="200208" cy="200208"/>
            <a:chOff x="9839344" y="3530945"/>
            <a:chExt cx="200208" cy="200208"/>
          </a:xfrm>
          <a:solidFill>
            <a:schemeClr val="accent1"/>
          </a:solidFill>
        </p:grpSpPr>
        <p:sp>
          <p:nvSpPr>
            <p:cNvPr id="291" name="Rectangle 290">
              <a:extLst>
                <a:ext uri="{FF2B5EF4-FFF2-40B4-BE49-F238E27FC236}">
                  <a16:creationId xmlns:a16="http://schemas.microsoft.com/office/drawing/2014/main" id="{4DBB29C5-6D22-4DEA-B7E9-2BE14405D23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92" name="Graphic 38">
              <a:extLst>
                <a:ext uri="{FF2B5EF4-FFF2-40B4-BE49-F238E27FC236}">
                  <a16:creationId xmlns:a16="http://schemas.microsoft.com/office/drawing/2014/main" id="{99E14AB6-CB96-4620-820F-97876D686BCE}"/>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93" name="Group 292">
            <a:extLst>
              <a:ext uri="{FF2B5EF4-FFF2-40B4-BE49-F238E27FC236}">
                <a16:creationId xmlns:a16="http://schemas.microsoft.com/office/drawing/2014/main" id="{E76AB8D9-BABE-4793-ACCC-E76354F1EC6F}"/>
              </a:ext>
            </a:extLst>
          </p:cNvPr>
          <p:cNvGrpSpPr/>
          <p:nvPr/>
        </p:nvGrpSpPr>
        <p:grpSpPr>
          <a:xfrm>
            <a:off x="1005712" y="4017838"/>
            <a:ext cx="200208" cy="200208"/>
            <a:chOff x="9839344" y="3530945"/>
            <a:chExt cx="200208" cy="200208"/>
          </a:xfrm>
          <a:solidFill>
            <a:schemeClr val="accent1"/>
          </a:solidFill>
        </p:grpSpPr>
        <p:sp>
          <p:nvSpPr>
            <p:cNvPr id="294" name="Rectangle 293">
              <a:extLst>
                <a:ext uri="{FF2B5EF4-FFF2-40B4-BE49-F238E27FC236}">
                  <a16:creationId xmlns:a16="http://schemas.microsoft.com/office/drawing/2014/main" id="{A7F246E4-9A27-4DC1-8EF5-8699794EE0E8}"/>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95" name="Graphic 38">
              <a:extLst>
                <a:ext uri="{FF2B5EF4-FFF2-40B4-BE49-F238E27FC236}">
                  <a16:creationId xmlns:a16="http://schemas.microsoft.com/office/drawing/2014/main" id="{2684A695-738A-4C6B-9236-BE9B73722D5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96" name="Group 295">
            <a:extLst>
              <a:ext uri="{FF2B5EF4-FFF2-40B4-BE49-F238E27FC236}">
                <a16:creationId xmlns:a16="http://schemas.microsoft.com/office/drawing/2014/main" id="{A2D3EC76-E108-4149-A52C-604B1ED130E6}"/>
              </a:ext>
            </a:extLst>
          </p:cNvPr>
          <p:cNvGrpSpPr/>
          <p:nvPr/>
        </p:nvGrpSpPr>
        <p:grpSpPr>
          <a:xfrm>
            <a:off x="1005712" y="4289974"/>
            <a:ext cx="200208" cy="200208"/>
            <a:chOff x="9839344" y="3530945"/>
            <a:chExt cx="200208" cy="200208"/>
          </a:xfrm>
          <a:solidFill>
            <a:schemeClr val="accent1"/>
          </a:solidFill>
        </p:grpSpPr>
        <p:sp>
          <p:nvSpPr>
            <p:cNvPr id="297" name="Rectangle 296">
              <a:extLst>
                <a:ext uri="{FF2B5EF4-FFF2-40B4-BE49-F238E27FC236}">
                  <a16:creationId xmlns:a16="http://schemas.microsoft.com/office/drawing/2014/main" id="{17C31ABB-42C7-40B6-A219-EB49723EA33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98" name="Graphic 38">
              <a:extLst>
                <a:ext uri="{FF2B5EF4-FFF2-40B4-BE49-F238E27FC236}">
                  <a16:creationId xmlns:a16="http://schemas.microsoft.com/office/drawing/2014/main" id="{C0FBA462-8621-414B-B6FF-082506CBCF7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317" name="Rectangle 316">
            <a:extLst>
              <a:ext uri="{FF2B5EF4-FFF2-40B4-BE49-F238E27FC236}">
                <a16:creationId xmlns:a16="http://schemas.microsoft.com/office/drawing/2014/main" id="{127CFBED-FDCC-492F-829F-1AFC7404A689}"/>
              </a:ext>
            </a:extLst>
          </p:cNvPr>
          <p:cNvSpPr/>
          <p:nvPr/>
        </p:nvSpPr>
        <p:spPr>
          <a:xfrm>
            <a:off x="8927982" y="1505526"/>
            <a:ext cx="2306161" cy="234000"/>
          </a:xfrm>
          <a:prstGeom prst="rect">
            <a:avLst/>
          </a:prstGeom>
          <a:solidFill>
            <a:schemeClr val="accent1"/>
          </a:solidFill>
          <a:ln w="25400" cap="flat" cmpd="sng" algn="ctr">
            <a:noFill/>
            <a:prstDash val="solid"/>
          </a:ln>
          <a:effectLst/>
        </p:spPr>
        <p:txBody>
          <a:bodyPr lIns="35928" tIns="35928" rIns="35928" bIns="35928"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FFFFF"/>
                </a:solidFill>
                <a:effectLst/>
                <a:uLnTx/>
                <a:uFillTx/>
                <a:ea typeface="+mn-ea"/>
                <a:cs typeface="+mn-cs"/>
              </a:rPr>
              <a:t>Identifying and Managing Vulnerabilities</a:t>
            </a:r>
          </a:p>
        </p:txBody>
      </p:sp>
      <p:sp>
        <p:nvSpPr>
          <p:cNvPr id="139" name="Rectangle 138">
            <a:extLst>
              <a:ext uri="{FF2B5EF4-FFF2-40B4-BE49-F238E27FC236}">
                <a16:creationId xmlns:a16="http://schemas.microsoft.com/office/drawing/2014/main" id="{5A4EF6D6-E6B1-415E-86B7-94A39B05282C}"/>
              </a:ext>
            </a:extLst>
          </p:cNvPr>
          <p:cNvSpPr/>
          <p:nvPr/>
        </p:nvSpPr>
        <p:spPr>
          <a:xfrm>
            <a:off x="6606398" y="2351999"/>
            <a:ext cx="1980000" cy="234000"/>
          </a:xfrm>
          <a:prstGeom prst="rect">
            <a:avLst/>
          </a:prstGeom>
          <a:noFill/>
          <a:ln w="25400" cap="flat" cmpd="sng" algn="ctr">
            <a:noFill/>
            <a:prstDash val="solid"/>
          </a:ln>
          <a:effectLst/>
        </p:spPr>
        <p:txBody>
          <a:bodyPr lIns="35928" tIns="35928" rIns="35928" bIns="35928" rtlCol="0" anchor="ctr">
            <a:noAutofit/>
          </a:bodyPr>
          <a:lstStyle/>
          <a:p>
            <a:pPr defTabSz="908732"/>
            <a:r>
              <a:rPr lang="en-GB" sz="800" kern="0" dirty="0">
                <a:solidFill>
                  <a:srgbClr val="FFFFFF"/>
                </a:solidFill>
              </a:rPr>
              <a:t>6.19 Cybersecurity Research</a:t>
            </a:r>
          </a:p>
        </p:txBody>
      </p:sp>
      <p:grpSp>
        <p:nvGrpSpPr>
          <p:cNvPr id="140" name="Group 139">
            <a:extLst>
              <a:ext uri="{FF2B5EF4-FFF2-40B4-BE49-F238E27FC236}">
                <a16:creationId xmlns:a16="http://schemas.microsoft.com/office/drawing/2014/main" id="{3C6D4EEA-5736-419D-9D52-2E1132005D6A}"/>
              </a:ext>
            </a:extLst>
          </p:cNvPr>
          <p:cNvGrpSpPr/>
          <p:nvPr/>
        </p:nvGrpSpPr>
        <p:grpSpPr>
          <a:xfrm>
            <a:off x="6358967" y="2364726"/>
            <a:ext cx="200208" cy="200208"/>
            <a:chOff x="9839344" y="3530945"/>
            <a:chExt cx="200208" cy="200208"/>
          </a:xfrm>
          <a:solidFill>
            <a:srgbClr val="0091DA"/>
          </a:solidFill>
        </p:grpSpPr>
        <p:sp>
          <p:nvSpPr>
            <p:cNvPr id="141" name="Rectangle 140">
              <a:extLst>
                <a:ext uri="{FF2B5EF4-FFF2-40B4-BE49-F238E27FC236}">
                  <a16:creationId xmlns:a16="http://schemas.microsoft.com/office/drawing/2014/main" id="{F8226553-BAE8-41F9-91EE-D6AD189872DD}"/>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42" name="Graphic 38">
              <a:extLst>
                <a:ext uri="{FF2B5EF4-FFF2-40B4-BE49-F238E27FC236}">
                  <a16:creationId xmlns:a16="http://schemas.microsoft.com/office/drawing/2014/main" id="{1E6E4DBC-E892-4C3A-899B-5FFB252C8955}"/>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44" name="Rectangle 143">
            <a:extLst>
              <a:ext uri="{FF2B5EF4-FFF2-40B4-BE49-F238E27FC236}">
                <a16:creationId xmlns:a16="http://schemas.microsoft.com/office/drawing/2014/main" id="{7F0D8D18-2AE3-4694-A2BD-995E6DC3FA91}"/>
              </a:ext>
            </a:extLst>
          </p:cNvPr>
          <p:cNvSpPr/>
          <p:nvPr/>
        </p:nvSpPr>
        <p:spPr>
          <a:xfrm>
            <a:off x="6606398" y="2629096"/>
            <a:ext cx="1980000" cy="234000"/>
          </a:xfrm>
          <a:prstGeom prst="rect">
            <a:avLst/>
          </a:prstGeom>
          <a:noFill/>
          <a:ln w="25400" cap="flat" cmpd="sng" algn="ctr">
            <a:noFill/>
            <a:prstDash val="solid"/>
          </a:ln>
          <a:effectLst/>
        </p:spPr>
        <p:txBody>
          <a:bodyPr lIns="35928" tIns="35928" rIns="35928" bIns="35928" rtlCol="0" anchor="ctr">
            <a:noAutofit/>
          </a:bodyPr>
          <a:lstStyle/>
          <a:p>
            <a:pPr defTabSz="908732"/>
            <a:r>
              <a:rPr lang="en-GB" sz="800" kern="0" dirty="0">
                <a:solidFill>
                  <a:srgbClr val="FFFFFF"/>
                </a:solidFill>
              </a:rPr>
              <a:t>6.20 Fraud and Fusion </a:t>
            </a:r>
            <a:r>
              <a:rPr lang="en-GB" sz="800" kern="0" dirty="0" err="1">
                <a:solidFill>
                  <a:srgbClr val="FFFFFF"/>
                </a:solidFill>
              </a:rPr>
              <a:t>Centers</a:t>
            </a:r>
            <a:endParaRPr lang="en-GB" sz="800" kern="0" dirty="0">
              <a:solidFill>
                <a:srgbClr val="FFFFFF"/>
              </a:solidFill>
            </a:endParaRPr>
          </a:p>
        </p:txBody>
      </p:sp>
      <p:grpSp>
        <p:nvGrpSpPr>
          <p:cNvPr id="145" name="Group 144">
            <a:extLst>
              <a:ext uri="{FF2B5EF4-FFF2-40B4-BE49-F238E27FC236}">
                <a16:creationId xmlns:a16="http://schemas.microsoft.com/office/drawing/2014/main" id="{2D34FAC0-B4B9-4DBD-809C-DA783FED812A}"/>
              </a:ext>
            </a:extLst>
          </p:cNvPr>
          <p:cNvGrpSpPr/>
          <p:nvPr/>
        </p:nvGrpSpPr>
        <p:grpSpPr>
          <a:xfrm>
            <a:off x="6358967" y="2641823"/>
            <a:ext cx="200208" cy="200208"/>
            <a:chOff x="9839344" y="3530945"/>
            <a:chExt cx="200208" cy="200208"/>
          </a:xfrm>
          <a:solidFill>
            <a:srgbClr val="0091DA"/>
          </a:solidFill>
        </p:grpSpPr>
        <p:sp>
          <p:nvSpPr>
            <p:cNvPr id="146" name="Rectangle 145">
              <a:extLst>
                <a:ext uri="{FF2B5EF4-FFF2-40B4-BE49-F238E27FC236}">
                  <a16:creationId xmlns:a16="http://schemas.microsoft.com/office/drawing/2014/main" id="{6A88309C-97FC-4D06-ABCC-7C9A9F2BCE4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47" name="Graphic 38">
              <a:extLst>
                <a:ext uri="{FF2B5EF4-FFF2-40B4-BE49-F238E27FC236}">
                  <a16:creationId xmlns:a16="http://schemas.microsoft.com/office/drawing/2014/main" id="{4F3216F5-97BF-46BE-8748-179209F21E65}"/>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48" name="Rectangle 147">
            <a:extLst>
              <a:ext uri="{FF2B5EF4-FFF2-40B4-BE49-F238E27FC236}">
                <a16:creationId xmlns:a16="http://schemas.microsoft.com/office/drawing/2014/main" id="{06567DD3-267D-49D5-AE56-BA2F5A4666F6}"/>
              </a:ext>
            </a:extLst>
          </p:cNvPr>
          <p:cNvSpPr/>
          <p:nvPr/>
        </p:nvSpPr>
        <p:spPr>
          <a:xfrm>
            <a:off x="6598958" y="2895502"/>
            <a:ext cx="1980000" cy="234000"/>
          </a:xfrm>
          <a:prstGeom prst="rect">
            <a:avLst/>
          </a:prstGeom>
          <a:noFill/>
          <a:ln w="25400" cap="flat" cmpd="sng" algn="ctr">
            <a:noFill/>
            <a:prstDash val="solid"/>
          </a:ln>
          <a:effectLst/>
        </p:spPr>
        <p:txBody>
          <a:bodyPr lIns="35928" tIns="35928" rIns="35928" bIns="35928" rtlCol="0" anchor="ctr">
            <a:noAutofit/>
          </a:bodyPr>
          <a:lstStyle/>
          <a:p>
            <a:pPr defTabSz="908732"/>
            <a:r>
              <a:rPr lang="en-GB" sz="800" kern="0" dirty="0">
                <a:solidFill>
                  <a:srgbClr val="FFFFFF"/>
                </a:solidFill>
              </a:rPr>
              <a:t>6.21 Cyber Resiliency</a:t>
            </a:r>
          </a:p>
        </p:txBody>
      </p:sp>
      <p:grpSp>
        <p:nvGrpSpPr>
          <p:cNvPr id="149" name="Group 148">
            <a:extLst>
              <a:ext uri="{FF2B5EF4-FFF2-40B4-BE49-F238E27FC236}">
                <a16:creationId xmlns:a16="http://schemas.microsoft.com/office/drawing/2014/main" id="{629BF421-F72C-40B7-9EB2-84951474771C}"/>
              </a:ext>
            </a:extLst>
          </p:cNvPr>
          <p:cNvGrpSpPr/>
          <p:nvPr/>
        </p:nvGrpSpPr>
        <p:grpSpPr>
          <a:xfrm>
            <a:off x="6351527" y="2908229"/>
            <a:ext cx="200208" cy="200208"/>
            <a:chOff x="9839344" y="3530945"/>
            <a:chExt cx="200208" cy="200208"/>
          </a:xfrm>
          <a:solidFill>
            <a:srgbClr val="0091DA"/>
          </a:solidFill>
        </p:grpSpPr>
        <p:sp>
          <p:nvSpPr>
            <p:cNvPr id="150" name="Rectangle 149">
              <a:extLst>
                <a:ext uri="{FF2B5EF4-FFF2-40B4-BE49-F238E27FC236}">
                  <a16:creationId xmlns:a16="http://schemas.microsoft.com/office/drawing/2014/main" id="{A8CA3B6A-EA4F-4FB8-A60B-A1F3D13EA3F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51" name="Graphic 38">
              <a:extLst>
                <a:ext uri="{FF2B5EF4-FFF2-40B4-BE49-F238E27FC236}">
                  <a16:creationId xmlns:a16="http://schemas.microsoft.com/office/drawing/2014/main" id="{21EC7CED-A51B-456C-A928-FC84BE7BB9B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53" name="Rectangle 152">
            <a:extLst>
              <a:ext uri="{FF2B5EF4-FFF2-40B4-BE49-F238E27FC236}">
                <a16:creationId xmlns:a16="http://schemas.microsoft.com/office/drawing/2014/main" id="{3C409CCD-5CD7-4747-9D7D-B12F81AB1601}"/>
              </a:ext>
            </a:extLst>
          </p:cNvPr>
          <p:cNvSpPr/>
          <p:nvPr/>
        </p:nvSpPr>
        <p:spPr>
          <a:xfrm>
            <a:off x="6606398" y="3185745"/>
            <a:ext cx="1980000" cy="234000"/>
          </a:xfrm>
          <a:prstGeom prst="rect">
            <a:avLst/>
          </a:prstGeom>
          <a:noFill/>
          <a:ln w="25400" cap="flat" cmpd="sng" algn="ctr">
            <a:noFill/>
            <a:prstDash val="solid"/>
          </a:ln>
          <a:effectLst/>
        </p:spPr>
        <p:txBody>
          <a:bodyPr lIns="35928" tIns="35928" rIns="35928" bIns="35928" rtlCol="0" anchor="ctr">
            <a:noAutofit/>
          </a:bodyPr>
          <a:lstStyle/>
          <a:p>
            <a:pPr defTabSz="908732"/>
            <a:r>
              <a:rPr lang="en-GB" sz="800" kern="0" dirty="0">
                <a:solidFill>
                  <a:srgbClr val="FFFFFF"/>
                </a:solidFill>
              </a:rPr>
              <a:t>6.22 Tabletop and Simulation Exercises</a:t>
            </a:r>
          </a:p>
        </p:txBody>
      </p:sp>
      <p:grpSp>
        <p:nvGrpSpPr>
          <p:cNvPr id="154" name="Group 153">
            <a:extLst>
              <a:ext uri="{FF2B5EF4-FFF2-40B4-BE49-F238E27FC236}">
                <a16:creationId xmlns:a16="http://schemas.microsoft.com/office/drawing/2014/main" id="{8F06DA9D-756C-4D8E-A2B4-CB52B639990A}"/>
              </a:ext>
            </a:extLst>
          </p:cNvPr>
          <p:cNvGrpSpPr/>
          <p:nvPr/>
        </p:nvGrpSpPr>
        <p:grpSpPr>
          <a:xfrm>
            <a:off x="6358967" y="3198472"/>
            <a:ext cx="200208" cy="200208"/>
            <a:chOff x="9839344" y="3530945"/>
            <a:chExt cx="200208" cy="200208"/>
          </a:xfrm>
          <a:solidFill>
            <a:srgbClr val="0091DA"/>
          </a:solidFill>
        </p:grpSpPr>
        <p:sp>
          <p:nvSpPr>
            <p:cNvPr id="155" name="Rectangle 154">
              <a:extLst>
                <a:ext uri="{FF2B5EF4-FFF2-40B4-BE49-F238E27FC236}">
                  <a16:creationId xmlns:a16="http://schemas.microsoft.com/office/drawing/2014/main" id="{3B4B6E80-A3DB-4120-957F-AC0ED236D86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56" name="Graphic 38">
              <a:extLst>
                <a:ext uri="{FF2B5EF4-FFF2-40B4-BE49-F238E27FC236}">
                  <a16:creationId xmlns:a16="http://schemas.microsoft.com/office/drawing/2014/main" id="{0F835F00-2236-4446-885C-1C4524D3017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63" name="Rectangle 162">
            <a:extLst>
              <a:ext uri="{FF2B5EF4-FFF2-40B4-BE49-F238E27FC236}">
                <a16:creationId xmlns:a16="http://schemas.microsoft.com/office/drawing/2014/main" id="{07291190-14BE-436A-9BC3-83B2F113E819}"/>
              </a:ext>
            </a:extLst>
          </p:cNvPr>
          <p:cNvSpPr/>
          <p:nvPr/>
        </p:nvSpPr>
        <p:spPr>
          <a:xfrm>
            <a:off x="9145773" y="180029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7.1 Vulnerability Scanning &amp; Identification</a:t>
            </a:r>
          </a:p>
        </p:txBody>
      </p:sp>
      <p:sp>
        <p:nvSpPr>
          <p:cNvPr id="164" name="Rectangle 163">
            <a:extLst>
              <a:ext uri="{FF2B5EF4-FFF2-40B4-BE49-F238E27FC236}">
                <a16:creationId xmlns:a16="http://schemas.microsoft.com/office/drawing/2014/main" id="{2A2958C1-DF10-42F9-ADBF-A18733B328ED}"/>
              </a:ext>
            </a:extLst>
          </p:cNvPr>
          <p:cNvSpPr/>
          <p:nvPr/>
        </p:nvSpPr>
        <p:spPr>
          <a:xfrm>
            <a:off x="9145773" y="2098217"/>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7.2 Security Testing (Red, Purple, &amp; Blue Teaming)</a:t>
            </a:r>
          </a:p>
        </p:txBody>
      </p:sp>
      <p:sp>
        <p:nvSpPr>
          <p:cNvPr id="165" name="Rectangle 164">
            <a:extLst>
              <a:ext uri="{FF2B5EF4-FFF2-40B4-BE49-F238E27FC236}">
                <a16:creationId xmlns:a16="http://schemas.microsoft.com/office/drawing/2014/main" id="{D7038A14-72C9-42E0-B89B-F4515CE782BE}"/>
              </a:ext>
            </a:extLst>
          </p:cNvPr>
          <p:cNvSpPr/>
          <p:nvPr/>
        </p:nvSpPr>
        <p:spPr>
          <a:xfrm>
            <a:off x="9149074" y="239614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7.3 Threat &amp; Vulnerability Triage &amp; Advisory</a:t>
            </a:r>
          </a:p>
        </p:txBody>
      </p:sp>
      <p:sp>
        <p:nvSpPr>
          <p:cNvPr id="166" name="Rectangle 165">
            <a:extLst>
              <a:ext uri="{FF2B5EF4-FFF2-40B4-BE49-F238E27FC236}">
                <a16:creationId xmlns:a16="http://schemas.microsoft.com/office/drawing/2014/main" id="{C8372860-8379-43A1-9318-2F0E35BC77DB}"/>
              </a:ext>
            </a:extLst>
          </p:cNvPr>
          <p:cNvSpPr/>
          <p:nvPr/>
        </p:nvSpPr>
        <p:spPr>
          <a:xfrm>
            <a:off x="9149074" y="2893523"/>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7.5 Vulnerability Remediation</a:t>
            </a:r>
          </a:p>
        </p:txBody>
      </p:sp>
      <p:sp>
        <p:nvSpPr>
          <p:cNvPr id="167" name="Rectangle 166">
            <a:extLst>
              <a:ext uri="{FF2B5EF4-FFF2-40B4-BE49-F238E27FC236}">
                <a16:creationId xmlns:a16="http://schemas.microsoft.com/office/drawing/2014/main" id="{BB4FB0BE-370B-4795-9DB1-0E22D4A485A0}"/>
              </a:ext>
            </a:extLst>
          </p:cNvPr>
          <p:cNvSpPr/>
          <p:nvPr/>
        </p:nvSpPr>
        <p:spPr>
          <a:xfrm>
            <a:off x="9142079" y="320013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7.6 Vulnerability Remediation (Fix) Review &amp; Testing</a:t>
            </a:r>
          </a:p>
        </p:txBody>
      </p:sp>
      <p:sp>
        <p:nvSpPr>
          <p:cNvPr id="168" name="Rectangle 167">
            <a:extLst>
              <a:ext uri="{FF2B5EF4-FFF2-40B4-BE49-F238E27FC236}">
                <a16:creationId xmlns:a16="http://schemas.microsoft.com/office/drawing/2014/main" id="{FE24E9C7-67E1-4C37-8E23-2C791AFC6348}"/>
              </a:ext>
            </a:extLst>
          </p:cNvPr>
          <p:cNvSpPr/>
          <p:nvPr/>
        </p:nvSpPr>
        <p:spPr>
          <a:xfrm>
            <a:off x="9149074" y="4293662"/>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7.10 Technical Surveillance Counter-Measures</a:t>
            </a:r>
          </a:p>
        </p:txBody>
      </p:sp>
      <p:sp>
        <p:nvSpPr>
          <p:cNvPr id="169" name="Rectangle 168">
            <a:extLst>
              <a:ext uri="{FF2B5EF4-FFF2-40B4-BE49-F238E27FC236}">
                <a16:creationId xmlns:a16="http://schemas.microsoft.com/office/drawing/2014/main" id="{FBF2FACC-B0C3-4DB1-BAFE-4979C5A76C70}"/>
              </a:ext>
            </a:extLst>
          </p:cNvPr>
          <p:cNvSpPr/>
          <p:nvPr/>
        </p:nvSpPr>
        <p:spPr>
          <a:xfrm>
            <a:off x="9142079" y="344515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7.7 Penetration Testing Governance</a:t>
            </a:r>
          </a:p>
        </p:txBody>
      </p:sp>
      <p:sp>
        <p:nvSpPr>
          <p:cNvPr id="170" name="Rectangle 169">
            <a:extLst>
              <a:ext uri="{FF2B5EF4-FFF2-40B4-BE49-F238E27FC236}">
                <a16:creationId xmlns:a16="http://schemas.microsoft.com/office/drawing/2014/main" id="{35130475-DE82-45A7-A613-55A144567A07}"/>
              </a:ext>
            </a:extLst>
          </p:cNvPr>
          <p:cNvSpPr/>
          <p:nvPr/>
        </p:nvSpPr>
        <p:spPr>
          <a:xfrm>
            <a:off x="9145773" y="3692557"/>
            <a:ext cx="2483662"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7.8 Penetration Testing (BAU/ infrastructure)</a:t>
            </a:r>
          </a:p>
        </p:txBody>
      </p:sp>
      <p:sp>
        <p:nvSpPr>
          <p:cNvPr id="171" name="Rectangle 170">
            <a:extLst>
              <a:ext uri="{FF2B5EF4-FFF2-40B4-BE49-F238E27FC236}">
                <a16:creationId xmlns:a16="http://schemas.microsoft.com/office/drawing/2014/main" id="{03CE9EB8-03E1-460E-A0B1-C2091FB67FCF}"/>
              </a:ext>
            </a:extLst>
          </p:cNvPr>
          <p:cNvSpPr/>
          <p:nvPr/>
        </p:nvSpPr>
        <p:spPr>
          <a:xfrm>
            <a:off x="9145773" y="398725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7.9 Penetration Testing (Project/ DevOps)</a:t>
            </a:r>
          </a:p>
        </p:txBody>
      </p:sp>
      <p:sp>
        <p:nvSpPr>
          <p:cNvPr id="172" name="Rectangle 171">
            <a:extLst>
              <a:ext uri="{FF2B5EF4-FFF2-40B4-BE49-F238E27FC236}">
                <a16:creationId xmlns:a16="http://schemas.microsoft.com/office/drawing/2014/main" id="{437AC401-E291-4041-9945-34F33D1D173B}"/>
              </a:ext>
            </a:extLst>
          </p:cNvPr>
          <p:cNvSpPr/>
          <p:nvPr/>
        </p:nvSpPr>
        <p:spPr>
          <a:xfrm>
            <a:off x="9143115" y="265120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7.4 Vulnerability Service Management &amp; Reporting</a:t>
            </a:r>
          </a:p>
        </p:txBody>
      </p:sp>
      <p:grpSp>
        <p:nvGrpSpPr>
          <p:cNvPr id="174" name="Group 173">
            <a:extLst>
              <a:ext uri="{FF2B5EF4-FFF2-40B4-BE49-F238E27FC236}">
                <a16:creationId xmlns:a16="http://schemas.microsoft.com/office/drawing/2014/main" id="{B11119A3-BFE4-4EB8-97CC-5ECEB0BDC42A}"/>
              </a:ext>
            </a:extLst>
          </p:cNvPr>
          <p:cNvGrpSpPr/>
          <p:nvPr/>
        </p:nvGrpSpPr>
        <p:grpSpPr>
          <a:xfrm>
            <a:off x="8946005" y="1840750"/>
            <a:ext cx="200208" cy="200208"/>
            <a:chOff x="9839344" y="3530945"/>
            <a:chExt cx="200208" cy="200208"/>
          </a:xfrm>
          <a:solidFill>
            <a:schemeClr val="accent1"/>
          </a:solidFill>
        </p:grpSpPr>
        <p:sp>
          <p:nvSpPr>
            <p:cNvPr id="175" name="Rectangle 174">
              <a:extLst>
                <a:ext uri="{FF2B5EF4-FFF2-40B4-BE49-F238E27FC236}">
                  <a16:creationId xmlns:a16="http://schemas.microsoft.com/office/drawing/2014/main" id="{E7BD225E-B3AB-46AA-B4D3-147F7F910E6D}"/>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76" name="Graphic 38">
              <a:extLst>
                <a:ext uri="{FF2B5EF4-FFF2-40B4-BE49-F238E27FC236}">
                  <a16:creationId xmlns:a16="http://schemas.microsoft.com/office/drawing/2014/main" id="{CA10B5DC-073C-488D-80D9-522D5187561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77" name="Group 176">
            <a:extLst>
              <a:ext uri="{FF2B5EF4-FFF2-40B4-BE49-F238E27FC236}">
                <a16:creationId xmlns:a16="http://schemas.microsoft.com/office/drawing/2014/main" id="{03D8DEAC-EC0B-41B8-81A3-CD9576DF1584}"/>
              </a:ext>
            </a:extLst>
          </p:cNvPr>
          <p:cNvGrpSpPr/>
          <p:nvPr/>
        </p:nvGrpSpPr>
        <p:grpSpPr>
          <a:xfrm>
            <a:off x="8946005" y="2112886"/>
            <a:ext cx="200208" cy="200208"/>
            <a:chOff x="9839344" y="3530945"/>
            <a:chExt cx="200208" cy="200208"/>
          </a:xfrm>
          <a:solidFill>
            <a:schemeClr val="accent1"/>
          </a:solidFill>
        </p:grpSpPr>
        <p:sp>
          <p:nvSpPr>
            <p:cNvPr id="178" name="Rectangle 177">
              <a:extLst>
                <a:ext uri="{FF2B5EF4-FFF2-40B4-BE49-F238E27FC236}">
                  <a16:creationId xmlns:a16="http://schemas.microsoft.com/office/drawing/2014/main" id="{3EDE895F-CBF2-4BFC-B490-0693455C3A01}"/>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79" name="Graphic 38">
              <a:extLst>
                <a:ext uri="{FF2B5EF4-FFF2-40B4-BE49-F238E27FC236}">
                  <a16:creationId xmlns:a16="http://schemas.microsoft.com/office/drawing/2014/main" id="{F49139AE-3427-4514-913A-928697B96EA6}"/>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80" name="Group 179">
            <a:extLst>
              <a:ext uri="{FF2B5EF4-FFF2-40B4-BE49-F238E27FC236}">
                <a16:creationId xmlns:a16="http://schemas.microsoft.com/office/drawing/2014/main" id="{A730D209-0F78-4980-B272-F0029F6F0047}"/>
              </a:ext>
            </a:extLst>
          </p:cNvPr>
          <p:cNvGrpSpPr/>
          <p:nvPr/>
        </p:nvGrpSpPr>
        <p:grpSpPr>
          <a:xfrm>
            <a:off x="8946005" y="2385022"/>
            <a:ext cx="200208" cy="200208"/>
            <a:chOff x="9839344" y="3530945"/>
            <a:chExt cx="200208" cy="200208"/>
          </a:xfrm>
          <a:solidFill>
            <a:schemeClr val="accent1"/>
          </a:solidFill>
        </p:grpSpPr>
        <p:sp>
          <p:nvSpPr>
            <p:cNvPr id="181" name="Rectangle 180">
              <a:extLst>
                <a:ext uri="{FF2B5EF4-FFF2-40B4-BE49-F238E27FC236}">
                  <a16:creationId xmlns:a16="http://schemas.microsoft.com/office/drawing/2014/main" id="{521166B0-7477-4C8E-842C-6CEAF53B1C0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82" name="Graphic 38">
              <a:extLst>
                <a:ext uri="{FF2B5EF4-FFF2-40B4-BE49-F238E27FC236}">
                  <a16:creationId xmlns:a16="http://schemas.microsoft.com/office/drawing/2014/main" id="{B9397599-CD45-453D-86FD-C6C7B97D7041}"/>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83" name="Group 182">
            <a:extLst>
              <a:ext uri="{FF2B5EF4-FFF2-40B4-BE49-F238E27FC236}">
                <a16:creationId xmlns:a16="http://schemas.microsoft.com/office/drawing/2014/main" id="{B196F8B7-65D3-4AA7-BF8D-7478799B284C}"/>
              </a:ext>
            </a:extLst>
          </p:cNvPr>
          <p:cNvGrpSpPr/>
          <p:nvPr/>
        </p:nvGrpSpPr>
        <p:grpSpPr>
          <a:xfrm>
            <a:off x="8946005" y="2657158"/>
            <a:ext cx="200208" cy="200208"/>
            <a:chOff x="9839344" y="3530945"/>
            <a:chExt cx="200208" cy="200208"/>
          </a:xfrm>
          <a:solidFill>
            <a:schemeClr val="accent1"/>
          </a:solidFill>
        </p:grpSpPr>
        <p:sp>
          <p:nvSpPr>
            <p:cNvPr id="299" name="Rectangle 298">
              <a:extLst>
                <a:ext uri="{FF2B5EF4-FFF2-40B4-BE49-F238E27FC236}">
                  <a16:creationId xmlns:a16="http://schemas.microsoft.com/office/drawing/2014/main" id="{C810715B-1377-4F13-BE27-4B2C49FA2846}"/>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00" name="Graphic 38">
              <a:extLst>
                <a:ext uri="{FF2B5EF4-FFF2-40B4-BE49-F238E27FC236}">
                  <a16:creationId xmlns:a16="http://schemas.microsoft.com/office/drawing/2014/main" id="{F26B469B-AE86-426F-8AE7-F8BC157D7FA2}"/>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01" name="Group 300">
            <a:extLst>
              <a:ext uri="{FF2B5EF4-FFF2-40B4-BE49-F238E27FC236}">
                <a16:creationId xmlns:a16="http://schemas.microsoft.com/office/drawing/2014/main" id="{6BCAFFEE-AE68-4300-B521-9F508C501808}"/>
              </a:ext>
            </a:extLst>
          </p:cNvPr>
          <p:cNvGrpSpPr/>
          <p:nvPr/>
        </p:nvGrpSpPr>
        <p:grpSpPr>
          <a:xfrm>
            <a:off x="8946005" y="2929294"/>
            <a:ext cx="200208" cy="200208"/>
            <a:chOff x="9839344" y="3530945"/>
            <a:chExt cx="200208" cy="200208"/>
          </a:xfrm>
          <a:solidFill>
            <a:schemeClr val="accent1"/>
          </a:solidFill>
        </p:grpSpPr>
        <p:sp>
          <p:nvSpPr>
            <p:cNvPr id="302" name="Rectangle 301">
              <a:extLst>
                <a:ext uri="{FF2B5EF4-FFF2-40B4-BE49-F238E27FC236}">
                  <a16:creationId xmlns:a16="http://schemas.microsoft.com/office/drawing/2014/main" id="{4637B7AD-BF7C-41BD-9268-5A08C8D11688}"/>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03" name="Graphic 38">
              <a:extLst>
                <a:ext uri="{FF2B5EF4-FFF2-40B4-BE49-F238E27FC236}">
                  <a16:creationId xmlns:a16="http://schemas.microsoft.com/office/drawing/2014/main" id="{A821C7C4-A000-4EC0-8A69-3967C6B1EC79}"/>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04" name="Group 303">
            <a:extLst>
              <a:ext uri="{FF2B5EF4-FFF2-40B4-BE49-F238E27FC236}">
                <a16:creationId xmlns:a16="http://schemas.microsoft.com/office/drawing/2014/main" id="{A909D9CE-137F-4678-9084-E559B4D4CACA}"/>
              </a:ext>
            </a:extLst>
          </p:cNvPr>
          <p:cNvGrpSpPr/>
          <p:nvPr/>
        </p:nvGrpSpPr>
        <p:grpSpPr>
          <a:xfrm>
            <a:off x="8946005" y="3201430"/>
            <a:ext cx="200208" cy="200208"/>
            <a:chOff x="9839344" y="3530945"/>
            <a:chExt cx="200208" cy="200208"/>
          </a:xfrm>
          <a:solidFill>
            <a:schemeClr val="accent1"/>
          </a:solidFill>
        </p:grpSpPr>
        <p:sp>
          <p:nvSpPr>
            <p:cNvPr id="305" name="Rectangle 304">
              <a:extLst>
                <a:ext uri="{FF2B5EF4-FFF2-40B4-BE49-F238E27FC236}">
                  <a16:creationId xmlns:a16="http://schemas.microsoft.com/office/drawing/2014/main" id="{FD603027-2CE1-4A89-B95C-37C233EDFB8D}"/>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06" name="Graphic 38">
              <a:extLst>
                <a:ext uri="{FF2B5EF4-FFF2-40B4-BE49-F238E27FC236}">
                  <a16:creationId xmlns:a16="http://schemas.microsoft.com/office/drawing/2014/main" id="{60F8E52F-8C1C-4350-ABFB-AFE8BF1A2CEA}"/>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07" name="Group 306">
            <a:extLst>
              <a:ext uri="{FF2B5EF4-FFF2-40B4-BE49-F238E27FC236}">
                <a16:creationId xmlns:a16="http://schemas.microsoft.com/office/drawing/2014/main" id="{5E0454F3-6759-419F-A047-82762B53D8E7}"/>
              </a:ext>
            </a:extLst>
          </p:cNvPr>
          <p:cNvGrpSpPr/>
          <p:nvPr/>
        </p:nvGrpSpPr>
        <p:grpSpPr>
          <a:xfrm>
            <a:off x="8946005" y="3473566"/>
            <a:ext cx="200208" cy="200208"/>
            <a:chOff x="9839344" y="3530945"/>
            <a:chExt cx="200208" cy="200208"/>
          </a:xfrm>
          <a:solidFill>
            <a:schemeClr val="accent1"/>
          </a:solidFill>
        </p:grpSpPr>
        <p:sp>
          <p:nvSpPr>
            <p:cNvPr id="308" name="Rectangle 307">
              <a:extLst>
                <a:ext uri="{FF2B5EF4-FFF2-40B4-BE49-F238E27FC236}">
                  <a16:creationId xmlns:a16="http://schemas.microsoft.com/office/drawing/2014/main" id="{3332E6EB-E046-43AC-B77E-4A12FF25C2E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09" name="Graphic 38">
              <a:extLst>
                <a:ext uri="{FF2B5EF4-FFF2-40B4-BE49-F238E27FC236}">
                  <a16:creationId xmlns:a16="http://schemas.microsoft.com/office/drawing/2014/main" id="{AAC0CEDF-6BA2-423C-8D89-007203F6FC0E}"/>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10" name="Group 309">
            <a:extLst>
              <a:ext uri="{FF2B5EF4-FFF2-40B4-BE49-F238E27FC236}">
                <a16:creationId xmlns:a16="http://schemas.microsoft.com/office/drawing/2014/main" id="{B5AC5557-2554-4FCC-8CC9-39C56B734487}"/>
              </a:ext>
            </a:extLst>
          </p:cNvPr>
          <p:cNvGrpSpPr/>
          <p:nvPr/>
        </p:nvGrpSpPr>
        <p:grpSpPr>
          <a:xfrm>
            <a:off x="8946005" y="3745702"/>
            <a:ext cx="200208" cy="200208"/>
            <a:chOff x="9839344" y="3530945"/>
            <a:chExt cx="200208" cy="200208"/>
          </a:xfrm>
          <a:solidFill>
            <a:schemeClr val="accent1"/>
          </a:solidFill>
        </p:grpSpPr>
        <p:sp>
          <p:nvSpPr>
            <p:cNvPr id="311" name="Rectangle 310">
              <a:extLst>
                <a:ext uri="{FF2B5EF4-FFF2-40B4-BE49-F238E27FC236}">
                  <a16:creationId xmlns:a16="http://schemas.microsoft.com/office/drawing/2014/main" id="{27D7D574-3CAC-4BF1-9F6A-DF69C106211B}"/>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12" name="Graphic 38">
              <a:extLst>
                <a:ext uri="{FF2B5EF4-FFF2-40B4-BE49-F238E27FC236}">
                  <a16:creationId xmlns:a16="http://schemas.microsoft.com/office/drawing/2014/main" id="{E907E9DB-921C-40FE-81F3-109D629E84D1}"/>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13" name="Group 312">
            <a:extLst>
              <a:ext uri="{FF2B5EF4-FFF2-40B4-BE49-F238E27FC236}">
                <a16:creationId xmlns:a16="http://schemas.microsoft.com/office/drawing/2014/main" id="{2C012243-E3F1-435F-A316-EF5F0651E688}"/>
              </a:ext>
            </a:extLst>
          </p:cNvPr>
          <p:cNvGrpSpPr/>
          <p:nvPr/>
        </p:nvGrpSpPr>
        <p:grpSpPr>
          <a:xfrm>
            <a:off x="8946005" y="4017838"/>
            <a:ext cx="200208" cy="200208"/>
            <a:chOff x="9839344" y="3530945"/>
            <a:chExt cx="200208" cy="200208"/>
          </a:xfrm>
          <a:solidFill>
            <a:schemeClr val="accent1"/>
          </a:solidFill>
        </p:grpSpPr>
        <p:sp>
          <p:nvSpPr>
            <p:cNvPr id="314" name="Rectangle 313">
              <a:extLst>
                <a:ext uri="{FF2B5EF4-FFF2-40B4-BE49-F238E27FC236}">
                  <a16:creationId xmlns:a16="http://schemas.microsoft.com/office/drawing/2014/main" id="{6AAFA4C0-E70A-4000-8976-5ABA58AB75B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15" name="Graphic 38">
              <a:extLst>
                <a:ext uri="{FF2B5EF4-FFF2-40B4-BE49-F238E27FC236}">
                  <a16:creationId xmlns:a16="http://schemas.microsoft.com/office/drawing/2014/main" id="{0C24F1BF-DEA6-4030-B477-2E262FBA9290}"/>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321" name="Oval 320">
            <a:extLst>
              <a:ext uri="{FF2B5EF4-FFF2-40B4-BE49-F238E27FC236}">
                <a16:creationId xmlns:a16="http://schemas.microsoft.com/office/drawing/2014/main" id="{66995A2E-002A-4509-88E6-F37816E86AAD}"/>
              </a:ext>
            </a:extLst>
          </p:cNvPr>
          <p:cNvSpPr/>
          <p:nvPr/>
        </p:nvSpPr>
        <p:spPr>
          <a:xfrm>
            <a:off x="8851871" y="1417129"/>
            <a:ext cx="180000" cy="180000"/>
          </a:xfrm>
          <a:prstGeom prst="ellipse">
            <a:avLst/>
          </a:prstGeom>
          <a:solidFill>
            <a:schemeClr val="accent3"/>
          </a:solidFill>
          <a:ln w="25400" cap="flat" cmpd="sng" algn="ctr">
            <a:no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7</a:t>
            </a:r>
          </a:p>
        </p:txBody>
      </p:sp>
      <p:grpSp>
        <p:nvGrpSpPr>
          <p:cNvPr id="322" name="Group 321">
            <a:extLst>
              <a:ext uri="{FF2B5EF4-FFF2-40B4-BE49-F238E27FC236}">
                <a16:creationId xmlns:a16="http://schemas.microsoft.com/office/drawing/2014/main" id="{0B9EDFF1-5917-4B62-987E-224C905F1570}"/>
              </a:ext>
            </a:extLst>
          </p:cNvPr>
          <p:cNvGrpSpPr/>
          <p:nvPr/>
        </p:nvGrpSpPr>
        <p:grpSpPr>
          <a:xfrm>
            <a:off x="8941871" y="4289974"/>
            <a:ext cx="200208" cy="200208"/>
            <a:chOff x="9839344" y="3530945"/>
            <a:chExt cx="200208" cy="200208"/>
          </a:xfrm>
          <a:solidFill>
            <a:schemeClr val="accent1"/>
          </a:solidFill>
        </p:grpSpPr>
        <p:sp>
          <p:nvSpPr>
            <p:cNvPr id="323" name="Rectangle 322">
              <a:extLst>
                <a:ext uri="{FF2B5EF4-FFF2-40B4-BE49-F238E27FC236}">
                  <a16:creationId xmlns:a16="http://schemas.microsoft.com/office/drawing/2014/main" id="{BF9ACCC6-B007-427B-B74E-DDA2C3E2EAD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24" name="Graphic 38">
              <a:extLst>
                <a:ext uri="{FF2B5EF4-FFF2-40B4-BE49-F238E27FC236}">
                  <a16:creationId xmlns:a16="http://schemas.microsoft.com/office/drawing/2014/main" id="{52E4EF33-36DA-4750-9C8C-BF8754209DE6}"/>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25" name="Group 324">
            <a:extLst>
              <a:ext uri="{FF2B5EF4-FFF2-40B4-BE49-F238E27FC236}">
                <a16:creationId xmlns:a16="http://schemas.microsoft.com/office/drawing/2014/main" id="{CEAB2AED-0B1F-4B91-8464-060729F98FAA}"/>
              </a:ext>
            </a:extLst>
          </p:cNvPr>
          <p:cNvGrpSpPr/>
          <p:nvPr/>
        </p:nvGrpSpPr>
        <p:grpSpPr>
          <a:xfrm>
            <a:off x="1007791" y="4562110"/>
            <a:ext cx="200208" cy="200208"/>
            <a:chOff x="9839344" y="3530945"/>
            <a:chExt cx="200208" cy="200208"/>
          </a:xfrm>
          <a:solidFill>
            <a:schemeClr val="accent1"/>
          </a:solidFill>
        </p:grpSpPr>
        <p:sp>
          <p:nvSpPr>
            <p:cNvPr id="326" name="Rectangle 325">
              <a:extLst>
                <a:ext uri="{FF2B5EF4-FFF2-40B4-BE49-F238E27FC236}">
                  <a16:creationId xmlns:a16="http://schemas.microsoft.com/office/drawing/2014/main" id="{97E5D27D-F379-48C6-981A-99DD20A23A8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27" name="Graphic 38">
              <a:extLst>
                <a:ext uri="{FF2B5EF4-FFF2-40B4-BE49-F238E27FC236}">
                  <a16:creationId xmlns:a16="http://schemas.microsoft.com/office/drawing/2014/main" id="{8EF0D98D-9844-43D6-ABB8-6970AF8DA54A}"/>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Tree>
    <p:extLst>
      <p:ext uri="{BB962C8B-B14F-4D97-AF65-F5344CB8AC3E}">
        <p14:creationId xmlns:p14="http://schemas.microsoft.com/office/powerpoint/2010/main" val="274836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 name="Straight Connector 162">
            <a:extLst>
              <a:ext uri="{FF2B5EF4-FFF2-40B4-BE49-F238E27FC236}">
                <a16:creationId xmlns:a16="http://schemas.microsoft.com/office/drawing/2014/main" id="{ED99E7F0-F6EE-426E-9079-21E51D096CE2}"/>
              </a:ext>
            </a:extLst>
          </p:cNvPr>
          <p:cNvCxnSpPr>
            <a:cxnSpLocks/>
            <a:endCxn id="195" idx="2"/>
          </p:cNvCxnSpPr>
          <p:nvPr/>
        </p:nvCxnSpPr>
        <p:spPr>
          <a:xfrm flipH="1">
            <a:off x="6324091" y="1728667"/>
            <a:ext cx="6270" cy="405035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E9B9E06-E592-4FB7-8AAD-71569A337701}"/>
              </a:ext>
            </a:extLst>
          </p:cNvPr>
          <p:cNvCxnSpPr>
            <a:cxnSpLocks/>
            <a:endCxn id="247" idx="0"/>
          </p:cNvCxnSpPr>
          <p:nvPr/>
        </p:nvCxnSpPr>
        <p:spPr>
          <a:xfrm>
            <a:off x="3666065" y="1731678"/>
            <a:ext cx="2586" cy="200646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18626BC-15B1-4FD6-A281-299C9F514616}"/>
              </a:ext>
            </a:extLst>
          </p:cNvPr>
          <p:cNvSpPr>
            <a:spLocks noGrp="1"/>
          </p:cNvSpPr>
          <p:nvPr>
            <p:ph type="title"/>
          </p:nvPr>
        </p:nvSpPr>
        <p:spPr/>
        <p:txBody>
          <a:bodyPr/>
          <a:lstStyle/>
          <a:p>
            <a:r>
              <a:rPr lang="en-GB" dirty="0"/>
              <a:t>Cyber security – functional process model</a:t>
            </a:r>
          </a:p>
        </p:txBody>
      </p:sp>
      <p:sp>
        <p:nvSpPr>
          <p:cNvPr id="3" name="Rectangle 2">
            <a:extLst>
              <a:ext uri="{FF2B5EF4-FFF2-40B4-BE49-F238E27FC236}">
                <a16:creationId xmlns:a16="http://schemas.microsoft.com/office/drawing/2014/main" id="{276F5718-9266-41F9-A6BB-3F643EE46E2D}"/>
              </a:ext>
            </a:extLst>
          </p:cNvPr>
          <p:cNvSpPr/>
          <p:nvPr/>
        </p:nvSpPr>
        <p:spPr>
          <a:xfrm>
            <a:off x="1036454" y="1505526"/>
            <a:ext cx="4831712" cy="234000"/>
          </a:xfrm>
          <a:prstGeom prst="rect">
            <a:avLst/>
          </a:prstGeom>
          <a:solidFill>
            <a:schemeClr val="accent1"/>
          </a:solidFill>
          <a:ln w="25400" cap="flat" cmpd="sng" algn="ctr">
            <a:noFill/>
            <a:prstDash val="solid"/>
          </a:ln>
          <a:effectLst/>
        </p:spPr>
        <p:txBody>
          <a:bodyPr lIns="35928" tIns="35928" rIns="35928" bIns="3592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FFFFF"/>
                </a:solidFill>
                <a:effectLst/>
                <a:uLnTx/>
                <a:uFillTx/>
                <a:ea typeface="+mn-ea"/>
                <a:cs typeface="+mn-cs"/>
              </a:rPr>
              <a:t>Security Technology &amp; Platform Management</a:t>
            </a:r>
          </a:p>
        </p:txBody>
      </p:sp>
      <p:sp>
        <p:nvSpPr>
          <p:cNvPr id="4" name="TextBox 3">
            <a:extLst>
              <a:ext uri="{FF2B5EF4-FFF2-40B4-BE49-F238E27FC236}">
                <a16:creationId xmlns:a16="http://schemas.microsoft.com/office/drawing/2014/main" id="{C6D0FEEF-ED68-4838-9291-36E1433A69CA}"/>
              </a:ext>
            </a:extLst>
          </p:cNvPr>
          <p:cNvSpPr txBox="1"/>
          <p:nvPr/>
        </p:nvSpPr>
        <p:spPr>
          <a:xfrm>
            <a:off x="199315" y="1426667"/>
            <a:ext cx="739233" cy="379209"/>
          </a:xfrm>
          <a:prstGeom prst="rect">
            <a:avLst/>
          </a:prstGeom>
          <a:noFill/>
          <a:ln>
            <a:noFill/>
          </a:ln>
        </p:spPr>
        <p:txBody>
          <a:bodyPr wrap="square" lIns="107761" tIns="107761" rIns="107761" bIns="107761" rtlCol="0" anchor="t" anchorCtr="0">
            <a:spAutoFit/>
          </a:bodyPr>
          <a:lstStyle/>
          <a:p>
            <a:pPr marL="0" marR="0" lvl="0" indent="0"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2</a:t>
            </a:r>
          </a:p>
        </p:txBody>
      </p:sp>
      <p:sp>
        <p:nvSpPr>
          <p:cNvPr id="5" name="Left Brace 4">
            <a:extLst>
              <a:ext uri="{FF2B5EF4-FFF2-40B4-BE49-F238E27FC236}">
                <a16:creationId xmlns:a16="http://schemas.microsoft.com/office/drawing/2014/main" id="{980BD917-BBD7-4AC3-8832-A120A7B5C24F}"/>
              </a:ext>
            </a:extLst>
          </p:cNvPr>
          <p:cNvSpPr/>
          <p:nvPr/>
        </p:nvSpPr>
        <p:spPr>
          <a:xfrm>
            <a:off x="1113548" y="1733426"/>
            <a:ext cx="45719" cy="4278483"/>
          </a:xfrm>
          <a:prstGeom prst="leftBrace">
            <a:avLst/>
          </a:prstGeom>
          <a:solidFill>
            <a:schemeClr val="tx2"/>
          </a:solidFill>
          <a:ln w="19050" cap="flat" cmpd="sng" algn="ctr">
            <a:solidFill>
              <a:schemeClr val="bg1"/>
            </a:solidFill>
            <a:prstDash val="solid"/>
          </a:ln>
          <a:effectLst/>
        </p:spPr>
        <p:txBody>
          <a:bodyPr lIns="91248" tIns="45624" rIns="91248" bIns="45624" rtlCol="0" anchor="ctr"/>
          <a:lstStyle/>
          <a:p>
            <a:pPr marL="0" marR="0" lvl="0" indent="0" algn="ctr" defTabSz="908732"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2778ECFB-1D9A-422D-B5D7-EFD0F9607F6C}"/>
              </a:ext>
            </a:extLst>
          </p:cNvPr>
          <p:cNvSpPr/>
          <p:nvPr/>
        </p:nvSpPr>
        <p:spPr>
          <a:xfrm>
            <a:off x="1295128" y="184172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8.1 Technical Security Controls Governance &amp; Compliance</a:t>
            </a:r>
          </a:p>
        </p:txBody>
      </p:sp>
      <p:sp>
        <p:nvSpPr>
          <p:cNvPr id="7" name="Rectangle 6">
            <a:extLst>
              <a:ext uri="{FF2B5EF4-FFF2-40B4-BE49-F238E27FC236}">
                <a16:creationId xmlns:a16="http://schemas.microsoft.com/office/drawing/2014/main" id="{90956E6E-D512-4EAD-8516-2F9AAC1098BA}"/>
              </a:ext>
            </a:extLst>
          </p:cNvPr>
          <p:cNvSpPr/>
          <p:nvPr/>
        </p:nvSpPr>
        <p:spPr>
          <a:xfrm>
            <a:off x="1275269" y="207624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8.2 Security Operations Tooling</a:t>
            </a:r>
          </a:p>
        </p:txBody>
      </p:sp>
      <p:sp>
        <p:nvSpPr>
          <p:cNvPr id="8" name="Rectangle 7">
            <a:extLst>
              <a:ext uri="{FF2B5EF4-FFF2-40B4-BE49-F238E27FC236}">
                <a16:creationId xmlns:a16="http://schemas.microsoft.com/office/drawing/2014/main" id="{5BC26D8D-F39D-4C9D-92E2-460AFF70BB14}"/>
              </a:ext>
            </a:extLst>
          </p:cNvPr>
          <p:cNvSpPr/>
          <p:nvPr/>
        </p:nvSpPr>
        <p:spPr>
          <a:xfrm>
            <a:off x="1275269" y="262060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8.4 E-mail Protection</a:t>
            </a:r>
          </a:p>
        </p:txBody>
      </p:sp>
      <p:sp>
        <p:nvSpPr>
          <p:cNvPr id="9" name="Rectangle 8">
            <a:extLst>
              <a:ext uri="{FF2B5EF4-FFF2-40B4-BE49-F238E27FC236}">
                <a16:creationId xmlns:a16="http://schemas.microsoft.com/office/drawing/2014/main" id="{66AFF523-1EBB-47F8-BDA9-557C9FDF7497}"/>
              </a:ext>
            </a:extLst>
          </p:cNvPr>
          <p:cNvSpPr/>
          <p:nvPr/>
        </p:nvSpPr>
        <p:spPr>
          <a:xfrm>
            <a:off x="1275269" y="289278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8.5 Web Content Filtering Management</a:t>
            </a:r>
          </a:p>
        </p:txBody>
      </p:sp>
      <p:sp>
        <p:nvSpPr>
          <p:cNvPr id="10" name="Rectangle 9">
            <a:extLst>
              <a:ext uri="{FF2B5EF4-FFF2-40B4-BE49-F238E27FC236}">
                <a16:creationId xmlns:a16="http://schemas.microsoft.com/office/drawing/2014/main" id="{91E84D49-8FD5-4DCD-8FC4-36FFE0E77974}"/>
              </a:ext>
            </a:extLst>
          </p:cNvPr>
          <p:cNvSpPr/>
          <p:nvPr/>
        </p:nvSpPr>
        <p:spPr>
          <a:xfrm>
            <a:off x="1275269" y="234842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8.3 DLP Configuration &amp; Management</a:t>
            </a:r>
          </a:p>
        </p:txBody>
      </p:sp>
      <p:sp>
        <p:nvSpPr>
          <p:cNvPr id="11" name="Rectangle 10">
            <a:extLst>
              <a:ext uri="{FF2B5EF4-FFF2-40B4-BE49-F238E27FC236}">
                <a16:creationId xmlns:a16="http://schemas.microsoft.com/office/drawing/2014/main" id="{3C1E0EC9-8963-4CD5-99D6-993BD76CC5EC}"/>
              </a:ext>
            </a:extLst>
          </p:cNvPr>
          <p:cNvSpPr/>
          <p:nvPr/>
        </p:nvSpPr>
        <p:spPr>
          <a:xfrm>
            <a:off x="1275269" y="316496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8.6 Malware Security Solution Management</a:t>
            </a:r>
          </a:p>
        </p:txBody>
      </p:sp>
      <p:sp>
        <p:nvSpPr>
          <p:cNvPr id="12" name="Rectangle 11">
            <a:extLst>
              <a:ext uri="{FF2B5EF4-FFF2-40B4-BE49-F238E27FC236}">
                <a16:creationId xmlns:a16="http://schemas.microsoft.com/office/drawing/2014/main" id="{4FF192D7-FDA1-4A59-B931-F7D795E1B4BB}"/>
              </a:ext>
            </a:extLst>
          </p:cNvPr>
          <p:cNvSpPr/>
          <p:nvPr/>
        </p:nvSpPr>
        <p:spPr>
          <a:xfrm>
            <a:off x="1275269" y="370932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8.8 Data Loss Prevention Solution Management</a:t>
            </a:r>
          </a:p>
        </p:txBody>
      </p:sp>
      <p:sp>
        <p:nvSpPr>
          <p:cNvPr id="13" name="Rectangle 12">
            <a:extLst>
              <a:ext uri="{FF2B5EF4-FFF2-40B4-BE49-F238E27FC236}">
                <a16:creationId xmlns:a16="http://schemas.microsoft.com/office/drawing/2014/main" id="{8A33BE0F-554F-437D-8D25-9DF50997F7EC}"/>
              </a:ext>
            </a:extLst>
          </p:cNvPr>
          <p:cNvSpPr/>
          <p:nvPr/>
        </p:nvSpPr>
        <p:spPr>
          <a:xfrm>
            <a:off x="1275269" y="398150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8.9 Cryptography Solution Management (Certificate Generation)</a:t>
            </a:r>
          </a:p>
        </p:txBody>
      </p:sp>
      <p:sp>
        <p:nvSpPr>
          <p:cNvPr id="14" name="Rectangle 13">
            <a:extLst>
              <a:ext uri="{FF2B5EF4-FFF2-40B4-BE49-F238E27FC236}">
                <a16:creationId xmlns:a16="http://schemas.microsoft.com/office/drawing/2014/main" id="{79D0E5EC-BF88-411A-AE1C-2FBA87C26871}"/>
              </a:ext>
            </a:extLst>
          </p:cNvPr>
          <p:cNvSpPr/>
          <p:nvPr/>
        </p:nvSpPr>
        <p:spPr>
          <a:xfrm>
            <a:off x="1275269" y="425368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8.10 Cryptography Solution Management (Governance &amp; PKI)</a:t>
            </a:r>
          </a:p>
        </p:txBody>
      </p:sp>
      <p:sp>
        <p:nvSpPr>
          <p:cNvPr id="15" name="Rectangle 14">
            <a:extLst>
              <a:ext uri="{FF2B5EF4-FFF2-40B4-BE49-F238E27FC236}">
                <a16:creationId xmlns:a16="http://schemas.microsoft.com/office/drawing/2014/main" id="{0DB357A3-48DE-4E89-B4EF-A7E38EC7A766}"/>
              </a:ext>
            </a:extLst>
          </p:cNvPr>
          <p:cNvSpPr/>
          <p:nvPr/>
        </p:nvSpPr>
        <p:spPr>
          <a:xfrm>
            <a:off x="1275269" y="507022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8.13 Server Security Solution Management</a:t>
            </a:r>
          </a:p>
        </p:txBody>
      </p:sp>
      <p:sp>
        <p:nvSpPr>
          <p:cNvPr id="16" name="Rectangle 15">
            <a:extLst>
              <a:ext uri="{FF2B5EF4-FFF2-40B4-BE49-F238E27FC236}">
                <a16:creationId xmlns:a16="http://schemas.microsoft.com/office/drawing/2014/main" id="{76AE014A-5636-452E-99C3-2567BC60D309}"/>
              </a:ext>
            </a:extLst>
          </p:cNvPr>
          <p:cNvSpPr/>
          <p:nvPr/>
        </p:nvSpPr>
        <p:spPr>
          <a:xfrm>
            <a:off x="1275269" y="479804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8.12 Mainframe Security Solution Management</a:t>
            </a:r>
          </a:p>
        </p:txBody>
      </p:sp>
      <p:sp>
        <p:nvSpPr>
          <p:cNvPr id="17" name="Rectangle 16">
            <a:extLst>
              <a:ext uri="{FF2B5EF4-FFF2-40B4-BE49-F238E27FC236}">
                <a16:creationId xmlns:a16="http://schemas.microsoft.com/office/drawing/2014/main" id="{F2AA4069-A73E-4D85-B527-EF02DDE9DCAB}"/>
              </a:ext>
            </a:extLst>
          </p:cNvPr>
          <p:cNvSpPr/>
          <p:nvPr/>
        </p:nvSpPr>
        <p:spPr>
          <a:xfrm>
            <a:off x="1275269" y="452586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8.11 Endpoint Security Solution Management</a:t>
            </a:r>
          </a:p>
        </p:txBody>
      </p:sp>
      <p:sp>
        <p:nvSpPr>
          <p:cNvPr id="18" name="Oval 17">
            <a:extLst>
              <a:ext uri="{FF2B5EF4-FFF2-40B4-BE49-F238E27FC236}">
                <a16:creationId xmlns:a16="http://schemas.microsoft.com/office/drawing/2014/main" id="{C5C2F180-0F65-4A9C-8585-285FE6C4BF64}"/>
              </a:ext>
            </a:extLst>
          </p:cNvPr>
          <p:cNvSpPr/>
          <p:nvPr/>
        </p:nvSpPr>
        <p:spPr>
          <a:xfrm>
            <a:off x="986713" y="1424494"/>
            <a:ext cx="180000" cy="180000"/>
          </a:xfrm>
          <a:prstGeom prst="ellipse">
            <a:avLst/>
          </a:prstGeom>
          <a:solidFill>
            <a:schemeClr val="accent3"/>
          </a:solidFill>
          <a:ln w="25400" cap="flat" cmpd="sng" algn="ctr">
            <a:no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8</a:t>
            </a:r>
          </a:p>
        </p:txBody>
      </p:sp>
      <p:sp>
        <p:nvSpPr>
          <p:cNvPr id="19" name="TextBox 18">
            <a:extLst>
              <a:ext uri="{FF2B5EF4-FFF2-40B4-BE49-F238E27FC236}">
                <a16:creationId xmlns:a16="http://schemas.microsoft.com/office/drawing/2014/main" id="{0475658C-22DC-4A56-B603-445BF64BF47C}"/>
              </a:ext>
            </a:extLst>
          </p:cNvPr>
          <p:cNvSpPr txBox="1"/>
          <p:nvPr/>
        </p:nvSpPr>
        <p:spPr>
          <a:xfrm rot="16200000">
            <a:off x="312971" y="3431411"/>
            <a:ext cx="736737" cy="379209"/>
          </a:xfrm>
          <a:prstGeom prst="rect">
            <a:avLst/>
          </a:prstGeom>
          <a:noFill/>
        </p:spPr>
        <p:txBody>
          <a:bodyPr wrap="square" lIns="107761" tIns="107761" rIns="107761" bIns="107761" rtlCol="0" anchor="t" anchorCtr="0">
            <a:spAutoFit/>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3 </a:t>
            </a:r>
          </a:p>
        </p:txBody>
      </p:sp>
      <p:sp>
        <p:nvSpPr>
          <p:cNvPr id="20" name="Rectangle 19">
            <a:extLst>
              <a:ext uri="{FF2B5EF4-FFF2-40B4-BE49-F238E27FC236}">
                <a16:creationId xmlns:a16="http://schemas.microsoft.com/office/drawing/2014/main" id="{E67B47FD-84D0-4780-AA8B-1A43DD54CABC}"/>
              </a:ext>
            </a:extLst>
          </p:cNvPr>
          <p:cNvSpPr/>
          <p:nvPr/>
        </p:nvSpPr>
        <p:spPr>
          <a:xfrm>
            <a:off x="1275269" y="534240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8.14 Security Ruleset Maintenance (e.g. DLP)</a:t>
            </a:r>
          </a:p>
        </p:txBody>
      </p:sp>
      <p:sp>
        <p:nvSpPr>
          <p:cNvPr id="21" name="Rectangle 20">
            <a:extLst>
              <a:ext uri="{FF2B5EF4-FFF2-40B4-BE49-F238E27FC236}">
                <a16:creationId xmlns:a16="http://schemas.microsoft.com/office/drawing/2014/main" id="{66961312-5312-4B87-91C0-E132C54F5340}"/>
              </a:ext>
            </a:extLst>
          </p:cNvPr>
          <p:cNvSpPr/>
          <p:nvPr/>
        </p:nvSpPr>
        <p:spPr>
          <a:xfrm>
            <a:off x="1275269" y="561458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8.15 Network &amp; Perimeter Sec. Solution Management</a:t>
            </a:r>
          </a:p>
        </p:txBody>
      </p:sp>
      <p:sp>
        <p:nvSpPr>
          <p:cNvPr id="22" name="Rectangle 21">
            <a:extLst>
              <a:ext uri="{FF2B5EF4-FFF2-40B4-BE49-F238E27FC236}">
                <a16:creationId xmlns:a16="http://schemas.microsoft.com/office/drawing/2014/main" id="{E69B456E-81FB-4FD2-9EFE-85B9BC5D6AF0}"/>
              </a:ext>
            </a:extLst>
          </p:cNvPr>
          <p:cNvSpPr/>
          <p:nvPr/>
        </p:nvSpPr>
        <p:spPr>
          <a:xfrm>
            <a:off x="1275269" y="343714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8.7 Identity Tooling &amp; Engineering</a:t>
            </a:r>
          </a:p>
        </p:txBody>
      </p:sp>
      <p:sp>
        <p:nvSpPr>
          <p:cNvPr id="23" name="Rectangle 22">
            <a:extLst>
              <a:ext uri="{FF2B5EF4-FFF2-40B4-BE49-F238E27FC236}">
                <a16:creationId xmlns:a16="http://schemas.microsoft.com/office/drawing/2014/main" id="{092EF44F-3CEA-4AC5-AC44-B5CF822A0EAC}"/>
              </a:ext>
            </a:extLst>
          </p:cNvPr>
          <p:cNvSpPr/>
          <p:nvPr/>
        </p:nvSpPr>
        <p:spPr>
          <a:xfrm>
            <a:off x="1275269" y="5886756"/>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8.16 Automation &amp; Optimisation</a:t>
            </a:r>
          </a:p>
        </p:txBody>
      </p:sp>
      <p:sp>
        <p:nvSpPr>
          <p:cNvPr id="24" name="Rectangle 23">
            <a:extLst>
              <a:ext uri="{FF2B5EF4-FFF2-40B4-BE49-F238E27FC236}">
                <a16:creationId xmlns:a16="http://schemas.microsoft.com/office/drawing/2014/main" id="{E9E940FA-6445-4962-94EC-598874A42058}"/>
              </a:ext>
            </a:extLst>
          </p:cNvPr>
          <p:cNvSpPr/>
          <p:nvPr/>
        </p:nvSpPr>
        <p:spPr>
          <a:xfrm>
            <a:off x="3834784" y="180142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8.17  Security Systems &amp; Tooling</a:t>
            </a:r>
          </a:p>
        </p:txBody>
      </p:sp>
      <p:sp>
        <p:nvSpPr>
          <p:cNvPr id="25" name="Rectangle 24">
            <a:extLst>
              <a:ext uri="{FF2B5EF4-FFF2-40B4-BE49-F238E27FC236}">
                <a16:creationId xmlns:a16="http://schemas.microsoft.com/office/drawing/2014/main" id="{2F754DA2-07BC-48F8-8885-6904CFBC2C5C}"/>
              </a:ext>
            </a:extLst>
          </p:cNvPr>
          <p:cNvSpPr/>
          <p:nvPr/>
        </p:nvSpPr>
        <p:spPr>
          <a:xfrm>
            <a:off x="3831916" y="208792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8.18 Web Application Firewall &amp; Internet Gateway Mgmt.</a:t>
            </a:r>
          </a:p>
        </p:txBody>
      </p:sp>
      <p:sp>
        <p:nvSpPr>
          <p:cNvPr id="26" name="Rectangle 25">
            <a:extLst>
              <a:ext uri="{FF2B5EF4-FFF2-40B4-BE49-F238E27FC236}">
                <a16:creationId xmlns:a16="http://schemas.microsoft.com/office/drawing/2014/main" id="{AFC98025-DE5D-40FE-A6F1-C764A144CFBD}"/>
              </a:ext>
            </a:extLst>
          </p:cNvPr>
          <p:cNvSpPr/>
          <p:nvPr/>
        </p:nvSpPr>
        <p:spPr>
          <a:xfrm>
            <a:off x="3831916" y="262447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8.20 Physical Security Solution Management</a:t>
            </a:r>
          </a:p>
        </p:txBody>
      </p:sp>
      <p:sp>
        <p:nvSpPr>
          <p:cNvPr id="27" name="Rectangle 26">
            <a:extLst>
              <a:ext uri="{FF2B5EF4-FFF2-40B4-BE49-F238E27FC236}">
                <a16:creationId xmlns:a16="http://schemas.microsoft.com/office/drawing/2014/main" id="{26C96059-730F-4B0C-B3B7-2586D0F4E563}"/>
              </a:ext>
            </a:extLst>
          </p:cNvPr>
          <p:cNvSpPr/>
          <p:nvPr/>
        </p:nvSpPr>
        <p:spPr>
          <a:xfrm>
            <a:off x="3831916" y="2892747"/>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8.21 Cloud Security Management</a:t>
            </a:r>
          </a:p>
        </p:txBody>
      </p:sp>
      <p:sp>
        <p:nvSpPr>
          <p:cNvPr id="28" name="Rectangle 27">
            <a:extLst>
              <a:ext uri="{FF2B5EF4-FFF2-40B4-BE49-F238E27FC236}">
                <a16:creationId xmlns:a16="http://schemas.microsoft.com/office/drawing/2014/main" id="{CC17FF58-CBB3-4F2F-979D-A57B7F57B338}"/>
              </a:ext>
            </a:extLst>
          </p:cNvPr>
          <p:cNvSpPr/>
          <p:nvPr/>
        </p:nvSpPr>
        <p:spPr>
          <a:xfrm>
            <a:off x="3831916" y="232868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8.19 Cryptographic Compliance</a:t>
            </a:r>
          </a:p>
        </p:txBody>
      </p:sp>
      <p:sp>
        <p:nvSpPr>
          <p:cNvPr id="29" name="Rectangle 28">
            <a:extLst>
              <a:ext uri="{FF2B5EF4-FFF2-40B4-BE49-F238E27FC236}">
                <a16:creationId xmlns:a16="http://schemas.microsoft.com/office/drawing/2014/main" id="{D0623374-98B8-4787-9CC2-0C6873B7C6DF}"/>
              </a:ext>
            </a:extLst>
          </p:cNvPr>
          <p:cNvSpPr/>
          <p:nvPr/>
        </p:nvSpPr>
        <p:spPr>
          <a:xfrm>
            <a:off x="3831916" y="3161019"/>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8.22 OT Security Operations</a:t>
            </a:r>
          </a:p>
        </p:txBody>
      </p:sp>
      <p:sp>
        <p:nvSpPr>
          <p:cNvPr id="30" name="TextBox 29">
            <a:extLst>
              <a:ext uri="{FF2B5EF4-FFF2-40B4-BE49-F238E27FC236}">
                <a16:creationId xmlns:a16="http://schemas.microsoft.com/office/drawing/2014/main" id="{206BA16A-299A-4959-91B8-D877C4E3B306}"/>
              </a:ext>
            </a:extLst>
          </p:cNvPr>
          <p:cNvSpPr txBox="1"/>
          <p:nvPr/>
        </p:nvSpPr>
        <p:spPr>
          <a:xfrm>
            <a:off x="1036454" y="1099965"/>
            <a:ext cx="10201413" cy="234000"/>
          </a:xfrm>
          <a:prstGeom prst="rect">
            <a:avLst/>
          </a:prstGeom>
          <a:solidFill>
            <a:schemeClr val="bg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Security Operating Model</a:t>
            </a:r>
          </a:p>
        </p:txBody>
      </p:sp>
      <p:sp>
        <p:nvSpPr>
          <p:cNvPr id="31" name="TextBox 30">
            <a:extLst>
              <a:ext uri="{FF2B5EF4-FFF2-40B4-BE49-F238E27FC236}">
                <a16:creationId xmlns:a16="http://schemas.microsoft.com/office/drawing/2014/main" id="{7BE76480-6897-40FB-AB3D-93475C0E8924}"/>
              </a:ext>
            </a:extLst>
          </p:cNvPr>
          <p:cNvSpPr txBox="1"/>
          <p:nvPr/>
        </p:nvSpPr>
        <p:spPr>
          <a:xfrm>
            <a:off x="199315" y="1103256"/>
            <a:ext cx="739233" cy="379209"/>
          </a:xfrm>
          <a:prstGeom prst="rect">
            <a:avLst/>
          </a:prstGeom>
          <a:noFill/>
          <a:ln>
            <a:noFill/>
          </a:ln>
        </p:spPr>
        <p:txBody>
          <a:bodyPr wrap="square" lIns="107761" tIns="107761" rIns="107761" bIns="107761" rtlCol="0" anchor="t" anchorCtr="0">
            <a:spAutoFit/>
          </a:bodyPr>
          <a:lstStyle/>
          <a:p>
            <a:pPr marL="0" marR="0" lvl="0" indent="0" defTabSz="914400" rtl="0" eaLnBrk="1" fontAlgn="auto" latinLnBrk="0" hangingPunct="1">
              <a:lnSpc>
                <a:spcPct val="105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latin typeface="Arial"/>
                <a:ea typeface="+mn-ea"/>
                <a:cs typeface="+mn-cs"/>
              </a:rPr>
              <a:t>Level 1</a:t>
            </a:r>
          </a:p>
        </p:txBody>
      </p:sp>
      <p:grpSp>
        <p:nvGrpSpPr>
          <p:cNvPr id="32" name="Group 31">
            <a:extLst>
              <a:ext uri="{FF2B5EF4-FFF2-40B4-BE49-F238E27FC236}">
                <a16:creationId xmlns:a16="http://schemas.microsoft.com/office/drawing/2014/main" id="{AD3395EE-5232-4778-BC03-CF38341D94E5}"/>
              </a:ext>
            </a:extLst>
          </p:cNvPr>
          <p:cNvGrpSpPr/>
          <p:nvPr/>
        </p:nvGrpSpPr>
        <p:grpSpPr>
          <a:xfrm>
            <a:off x="1036454" y="1821615"/>
            <a:ext cx="200208" cy="200208"/>
            <a:chOff x="9839344" y="3530945"/>
            <a:chExt cx="200208" cy="200208"/>
          </a:xfrm>
          <a:solidFill>
            <a:srgbClr val="0091DA"/>
          </a:solidFill>
        </p:grpSpPr>
        <p:sp>
          <p:nvSpPr>
            <p:cNvPr id="33" name="Rectangle 32">
              <a:extLst>
                <a:ext uri="{FF2B5EF4-FFF2-40B4-BE49-F238E27FC236}">
                  <a16:creationId xmlns:a16="http://schemas.microsoft.com/office/drawing/2014/main" id="{C0E7192A-F980-4612-B7D1-0300CA693AD8}"/>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4" name="Graphic 38">
              <a:extLst>
                <a:ext uri="{FF2B5EF4-FFF2-40B4-BE49-F238E27FC236}">
                  <a16:creationId xmlns:a16="http://schemas.microsoft.com/office/drawing/2014/main" id="{F7295986-251F-47F9-8534-3699D24D25F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5" name="Group 34">
            <a:extLst>
              <a:ext uri="{FF2B5EF4-FFF2-40B4-BE49-F238E27FC236}">
                <a16:creationId xmlns:a16="http://schemas.microsoft.com/office/drawing/2014/main" id="{F83FFC0F-6327-4F58-A91B-93D6B9E32EEA}"/>
              </a:ext>
            </a:extLst>
          </p:cNvPr>
          <p:cNvGrpSpPr/>
          <p:nvPr/>
        </p:nvGrpSpPr>
        <p:grpSpPr>
          <a:xfrm>
            <a:off x="1036454" y="2093751"/>
            <a:ext cx="200208" cy="200208"/>
            <a:chOff x="9839344" y="3530945"/>
            <a:chExt cx="200208" cy="200208"/>
          </a:xfrm>
          <a:solidFill>
            <a:schemeClr val="accent1"/>
          </a:solidFill>
        </p:grpSpPr>
        <p:sp>
          <p:nvSpPr>
            <p:cNvPr id="36" name="Rectangle 35">
              <a:extLst>
                <a:ext uri="{FF2B5EF4-FFF2-40B4-BE49-F238E27FC236}">
                  <a16:creationId xmlns:a16="http://schemas.microsoft.com/office/drawing/2014/main" id="{D0872E4B-4F8C-41C6-916D-EC973E18CA2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37" name="Graphic 38">
              <a:extLst>
                <a:ext uri="{FF2B5EF4-FFF2-40B4-BE49-F238E27FC236}">
                  <a16:creationId xmlns:a16="http://schemas.microsoft.com/office/drawing/2014/main" id="{11EAD43A-8D34-4333-AD7A-FFD0FC2CC792}"/>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38" name="Group 37">
            <a:extLst>
              <a:ext uri="{FF2B5EF4-FFF2-40B4-BE49-F238E27FC236}">
                <a16:creationId xmlns:a16="http://schemas.microsoft.com/office/drawing/2014/main" id="{30C2EAA8-179C-43BE-A184-98DF577F0725}"/>
              </a:ext>
            </a:extLst>
          </p:cNvPr>
          <p:cNvGrpSpPr/>
          <p:nvPr/>
        </p:nvGrpSpPr>
        <p:grpSpPr>
          <a:xfrm>
            <a:off x="1036454" y="2365887"/>
            <a:ext cx="200208" cy="200208"/>
            <a:chOff x="9839344" y="3530945"/>
            <a:chExt cx="200208" cy="200208"/>
          </a:xfrm>
          <a:solidFill>
            <a:schemeClr val="accent1"/>
          </a:solidFill>
        </p:grpSpPr>
        <p:sp>
          <p:nvSpPr>
            <p:cNvPr id="39" name="Rectangle 38">
              <a:extLst>
                <a:ext uri="{FF2B5EF4-FFF2-40B4-BE49-F238E27FC236}">
                  <a16:creationId xmlns:a16="http://schemas.microsoft.com/office/drawing/2014/main" id="{9529B7F2-23E5-43AC-92B4-C4417827F3B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0" name="Graphic 38">
              <a:extLst>
                <a:ext uri="{FF2B5EF4-FFF2-40B4-BE49-F238E27FC236}">
                  <a16:creationId xmlns:a16="http://schemas.microsoft.com/office/drawing/2014/main" id="{AB0398A1-D1BE-47A6-9EF9-C7B654A21275}"/>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41" name="Group 40">
            <a:extLst>
              <a:ext uri="{FF2B5EF4-FFF2-40B4-BE49-F238E27FC236}">
                <a16:creationId xmlns:a16="http://schemas.microsoft.com/office/drawing/2014/main" id="{57DEA0C1-108A-4A2C-A7E6-75D511BBF3B4}"/>
              </a:ext>
            </a:extLst>
          </p:cNvPr>
          <p:cNvGrpSpPr/>
          <p:nvPr/>
        </p:nvGrpSpPr>
        <p:grpSpPr>
          <a:xfrm>
            <a:off x="1036454" y="2638023"/>
            <a:ext cx="200208" cy="200208"/>
            <a:chOff x="9839344" y="3530945"/>
            <a:chExt cx="200208" cy="200208"/>
          </a:xfrm>
          <a:solidFill>
            <a:srgbClr val="0091DA"/>
          </a:solidFill>
        </p:grpSpPr>
        <p:sp>
          <p:nvSpPr>
            <p:cNvPr id="42" name="Rectangle 41">
              <a:extLst>
                <a:ext uri="{FF2B5EF4-FFF2-40B4-BE49-F238E27FC236}">
                  <a16:creationId xmlns:a16="http://schemas.microsoft.com/office/drawing/2014/main" id="{D9A7AF64-BFCA-4303-B4CC-07709FCA5B8A}"/>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3" name="Graphic 38">
              <a:extLst>
                <a:ext uri="{FF2B5EF4-FFF2-40B4-BE49-F238E27FC236}">
                  <a16:creationId xmlns:a16="http://schemas.microsoft.com/office/drawing/2014/main" id="{74096D00-4472-4250-BA37-1AA42B03CBB0}"/>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44" name="Group 43">
            <a:extLst>
              <a:ext uri="{FF2B5EF4-FFF2-40B4-BE49-F238E27FC236}">
                <a16:creationId xmlns:a16="http://schemas.microsoft.com/office/drawing/2014/main" id="{D6D3B0E1-51E7-4CD5-BA4B-EAF18494C6A6}"/>
              </a:ext>
            </a:extLst>
          </p:cNvPr>
          <p:cNvGrpSpPr/>
          <p:nvPr/>
        </p:nvGrpSpPr>
        <p:grpSpPr>
          <a:xfrm>
            <a:off x="1036454" y="2910159"/>
            <a:ext cx="200208" cy="200208"/>
            <a:chOff x="9839344" y="3530945"/>
            <a:chExt cx="200208" cy="200208"/>
          </a:xfrm>
          <a:solidFill>
            <a:srgbClr val="0091DA"/>
          </a:solidFill>
        </p:grpSpPr>
        <p:sp>
          <p:nvSpPr>
            <p:cNvPr id="45" name="Rectangle 44">
              <a:extLst>
                <a:ext uri="{FF2B5EF4-FFF2-40B4-BE49-F238E27FC236}">
                  <a16:creationId xmlns:a16="http://schemas.microsoft.com/office/drawing/2014/main" id="{5E5D4719-1A04-4A65-80F8-1AC190C9E45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6" name="Graphic 38">
              <a:extLst>
                <a:ext uri="{FF2B5EF4-FFF2-40B4-BE49-F238E27FC236}">
                  <a16:creationId xmlns:a16="http://schemas.microsoft.com/office/drawing/2014/main" id="{72B39B39-FA0E-4D56-B8F8-0B5F8AD0C7E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47" name="Group 46">
            <a:extLst>
              <a:ext uri="{FF2B5EF4-FFF2-40B4-BE49-F238E27FC236}">
                <a16:creationId xmlns:a16="http://schemas.microsoft.com/office/drawing/2014/main" id="{9A93BD16-93A1-418A-B3CB-C63B6B42F6F5}"/>
              </a:ext>
            </a:extLst>
          </p:cNvPr>
          <p:cNvGrpSpPr/>
          <p:nvPr/>
        </p:nvGrpSpPr>
        <p:grpSpPr>
          <a:xfrm>
            <a:off x="1036454" y="3182295"/>
            <a:ext cx="200208" cy="200208"/>
            <a:chOff x="9839344" y="3530945"/>
            <a:chExt cx="200208" cy="200208"/>
          </a:xfrm>
          <a:solidFill>
            <a:schemeClr val="accent1"/>
          </a:solidFill>
        </p:grpSpPr>
        <p:sp>
          <p:nvSpPr>
            <p:cNvPr id="48" name="Rectangle 47">
              <a:extLst>
                <a:ext uri="{FF2B5EF4-FFF2-40B4-BE49-F238E27FC236}">
                  <a16:creationId xmlns:a16="http://schemas.microsoft.com/office/drawing/2014/main" id="{C9268C83-B904-412A-8363-190F967B9411}"/>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49" name="Graphic 38">
              <a:extLst>
                <a:ext uri="{FF2B5EF4-FFF2-40B4-BE49-F238E27FC236}">
                  <a16:creationId xmlns:a16="http://schemas.microsoft.com/office/drawing/2014/main" id="{288E6D94-6188-4F41-ACBA-8088ADE9E290}"/>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0" name="Group 49">
            <a:extLst>
              <a:ext uri="{FF2B5EF4-FFF2-40B4-BE49-F238E27FC236}">
                <a16:creationId xmlns:a16="http://schemas.microsoft.com/office/drawing/2014/main" id="{098714D5-209A-4DF7-8416-699EDC813F00}"/>
              </a:ext>
            </a:extLst>
          </p:cNvPr>
          <p:cNvGrpSpPr/>
          <p:nvPr/>
        </p:nvGrpSpPr>
        <p:grpSpPr>
          <a:xfrm>
            <a:off x="1036454" y="3454431"/>
            <a:ext cx="200208" cy="200208"/>
            <a:chOff x="9839344" y="3530945"/>
            <a:chExt cx="200208" cy="200208"/>
          </a:xfrm>
          <a:solidFill>
            <a:srgbClr val="0091DA"/>
          </a:solidFill>
        </p:grpSpPr>
        <p:sp>
          <p:nvSpPr>
            <p:cNvPr id="51" name="Rectangle 50">
              <a:extLst>
                <a:ext uri="{FF2B5EF4-FFF2-40B4-BE49-F238E27FC236}">
                  <a16:creationId xmlns:a16="http://schemas.microsoft.com/office/drawing/2014/main" id="{481A1339-5E20-4427-BDFC-C6D605F96C7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52" name="Graphic 38">
              <a:extLst>
                <a:ext uri="{FF2B5EF4-FFF2-40B4-BE49-F238E27FC236}">
                  <a16:creationId xmlns:a16="http://schemas.microsoft.com/office/drawing/2014/main" id="{33B02D8A-83D9-44EC-A667-5C5BB84988E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3" name="Group 52">
            <a:extLst>
              <a:ext uri="{FF2B5EF4-FFF2-40B4-BE49-F238E27FC236}">
                <a16:creationId xmlns:a16="http://schemas.microsoft.com/office/drawing/2014/main" id="{1C39F2E4-ADA5-41FD-8BDB-69E463F15F11}"/>
              </a:ext>
            </a:extLst>
          </p:cNvPr>
          <p:cNvGrpSpPr/>
          <p:nvPr/>
        </p:nvGrpSpPr>
        <p:grpSpPr>
          <a:xfrm>
            <a:off x="1036454" y="3726567"/>
            <a:ext cx="200208" cy="200208"/>
            <a:chOff x="9839344" y="3530945"/>
            <a:chExt cx="200208" cy="200208"/>
          </a:xfrm>
          <a:solidFill>
            <a:schemeClr val="accent1"/>
          </a:solidFill>
        </p:grpSpPr>
        <p:sp>
          <p:nvSpPr>
            <p:cNvPr id="54" name="Rectangle 53">
              <a:extLst>
                <a:ext uri="{FF2B5EF4-FFF2-40B4-BE49-F238E27FC236}">
                  <a16:creationId xmlns:a16="http://schemas.microsoft.com/office/drawing/2014/main" id="{BF9D549C-B5E8-4E27-96CB-6C12FDC70221}"/>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55" name="Graphic 38">
              <a:extLst>
                <a:ext uri="{FF2B5EF4-FFF2-40B4-BE49-F238E27FC236}">
                  <a16:creationId xmlns:a16="http://schemas.microsoft.com/office/drawing/2014/main" id="{869C6AA4-3521-4A14-A076-C394643ECF7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6" name="Group 55">
            <a:extLst>
              <a:ext uri="{FF2B5EF4-FFF2-40B4-BE49-F238E27FC236}">
                <a16:creationId xmlns:a16="http://schemas.microsoft.com/office/drawing/2014/main" id="{B3195846-EA29-42DA-9F4B-406226EE5B32}"/>
              </a:ext>
            </a:extLst>
          </p:cNvPr>
          <p:cNvGrpSpPr/>
          <p:nvPr/>
        </p:nvGrpSpPr>
        <p:grpSpPr>
          <a:xfrm>
            <a:off x="1036454" y="3998703"/>
            <a:ext cx="200208" cy="200208"/>
            <a:chOff x="9839344" y="3530945"/>
            <a:chExt cx="200208" cy="200208"/>
          </a:xfrm>
          <a:solidFill>
            <a:schemeClr val="accent1"/>
          </a:solidFill>
        </p:grpSpPr>
        <p:sp>
          <p:nvSpPr>
            <p:cNvPr id="57" name="Rectangle 56">
              <a:extLst>
                <a:ext uri="{FF2B5EF4-FFF2-40B4-BE49-F238E27FC236}">
                  <a16:creationId xmlns:a16="http://schemas.microsoft.com/office/drawing/2014/main" id="{5DBC4C47-6F95-4FBB-A5B5-5E53AF4D714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58" name="Graphic 38">
              <a:extLst>
                <a:ext uri="{FF2B5EF4-FFF2-40B4-BE49-F238E27FC236}">
                  <a16:creationId xmlns:a16="http://schemas.microsoft.com/office/drawing/2014/main" id="{B774AD8E-9946-4181-B25A-CA47B334BE0F}"/>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59" name="Group 58">
            <a:extLst>
              <a:ext uri="{FF2B5EF4-FFF2-40B4-BE49-F238E27FC236}">
                <a16:creationId xmlns:a16="http://schemas.microsoft.com/office/drawing/2014/main" id="{B164B9FD-A2BB-494C-A020-03FEAAB63563}"/>
              </a:ext>
            </a:extLst>
          </p:cNvPr>
          <p:cNvGrpSpPr/>
          <p:nvPr/>
        </p:nvGrpSpPr>
        <p:grpSpPr>
          <a:xfrm>
            <a:off x="1036454" y="4270839"/>
            <a:ext cx="200208" cy="200208"/>
            <a:chOff x="9839344" y="3530945"/>
            <a:chExt cx="200208" cy="200208"/>
          </a:xfrm>
          <a:solidFill>
            <a:srgbClr val="0091DA"/>
          </a:solidFill>
        </p:grpSpPr>
        <p:sp>
          <p:nvSpPr>
            <p:cNvPr id="60" name="Rectangle 59">
              <a:extLst>
                <a:ext uri="{FF2B5EF4-FFF2-40B4-BE49-F238E27FC236}">
                  <a16:creationId xmlns:a16="http://schemas.microsoft.com/office/drawing/2014/main" id="{988BF8AC-A01C-435B-A1E8-EBAE369EBDC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61" name="Graphic 38">
              <a:extLst>
                <a:ext uri="{FF2B5EF4-FFF2-40B4-BE49-F238E27FC236}">
                  <a16:creationId xmlns:a16="http://schemas.microsoft.com/office/drawing/2014/main" id="{B7C0101D-1C93-48DC-9C7D-1BAF15C2971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62" name="Group 61">
            <a:extLst>
              <a:ext uri="{FF2B5EF4-FFF2-40B4-BE49-F238E27FC236}">
                <a16:creationId xmlns:a16="http://schemas.microsoft.com/office/drawing/2014/main" id="{CBD12824-A300-48FA-B528-2E6CD5D59B29}"/>
              </a:ext>
            </a:extLst>
          </p:cNvPr>
          <p:cNvGrpSpPr/>
          <p:nvPr/>
        </p:nvGrpSpPr>
        <p:grpSpPr>
          <a:xfrm>
            <a:off x="1036454" y="4542975"/>
            <a:ext cx="200208" cy="200208"/>
            <a:chOff x="9839344" y="3530945"/>
            <a:chExt cx="200208" cy="200208"/>
          </a:xfrm>
          <a:solidFill>
            <a:schemeClr val="accent1"/>
          </a:solidFill>
        </p:grpSpPr>
        <p:sp>
          <p:nvSpPr>
            <p:cNvPr id="63" name="Rectangle 62">
              <a:extLst>
                <a:ext uri="{FF2B5EF4-FFF2-40B4-BE49-F238E27FC236}">
                  <a16:creationId xmlns:a16="http://schemas.microsoft.com/office/drawing/2014/main" id="{4D35F3B3-08A3-470E-9C49-E42AC679091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64" name="Graphic 38">
              <a:extLst>
                <a:ext uri="{FF2B5EF4-FFF2-40B4-BE49-F238E27FC236}">
                  <a16:creationId xmlns:a16="http://schemas.microsoft.com/office/drawing/2014/main" id="{E3EE41D2-DC91-42AC-B78E-6F487F3686D1}"/>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65" name="Group 64">
            <a:extLst>
              <a:ext uri="{FF2B5EF4-FFF2-40B4-BE49-F238E27FC236}">
                <a16:creationId xmlns:a16="http://schemas.microsoft.com/office/drawing/2014/main" id="{0DFC0B6A-2BFF-4E4F-A9C3-0EA868AE2CDA}"/>
              </a:ext>
            </a:extLst>
          </p:cNvPr>
          <p:cNvGrpSpPr/>
          <p:nvPr/>
        </p:nvGrpSpPr>
        <p:grpSpPr>
          <a:xfrm>
            <a:off x="1036454" y="4815111"/>
            <a:ext cx="200208" cy="200208"/>
            <a:chOff x="9839344" y="3530945"/>
            <a:chExt cx="200208" cy="200208"/>
          </a:xfrm>
          <a:solidFill>
            <a:schemeClr val="accent1"/>
          </a:solidFill>
        </p:grpSpPr>
        <p:sp>
          <p:nvSpPr>
            <p:cNvPr id="66" name="Rectangle 65">
              <a:extLst>
                <a:ext uri="{FF2B5EF4-FFF2-40B4-BE49-F238E27FC236}">
                  <a16:creationId xmlns:a16="http://schemas.microsoft.com/office/drawing/2014/main" id="{35AB8EFB-959D-483D-982F-774B10D0FE4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67" name="Graphic 38">
              <a:extLst>
                <a:ext uri="{FF2B5EF4-FFF2-40B4-BE49-F238E27FC236}">
                  <a16:creationId xmlns:a16="http://schemas.microsoft.com/office/drawing/2014/main" id="{230B4D1D-CDC2-4632-BF79-1AF51A8C610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68" name="Group 67">
            <a:extLst>
              <a:ext uri="{FF2B5EF4-FFF2-40B4-BE49-F238E27FC236}">
                <a16:creationId xmlns:a16="http://schemas.microsoft.com/office/drawing/2014/main" id="{BA686C61-91D0-4041-BEAE-0D87B993244E}"/>
              </a:ext>
            </a:extLst>
          </p:cNvPr>
          <p:cNvGrpSpPr/>
          <p:nvPr/>
        </p:nvGrpSpPr>
        <p:grpSpPr>
          <a:xfrm>
            <a:off x="1036454" y="5087247"/>
            <a:ext cx="200208" cy="200208"/>
            <a:chOff x="9839344" y="3530945"/>
            <a:chExt cx="200208" cy="200208"/>
          </a:xfrm>
          <a:solidFill>
            <a:schemeClr val="accent1"/>
          </a:solidFill>
        </p:grpSpPr>
        <p:sp>
          <p:nvSpPr>
            <p:cNvPr id="69" name="Rectangle 68">
              <a:extLst>
                <a:ext uri="{FF2B5EF4-FFF2-40B4-BE49-F238E27FC236}">
                  <a16:creationId xmlns:a16="http://schemas.microsoft.com/office/drawing/2014/main" id="{2E6F3BBA-227A-4FCC-A0A1-7180B930A55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0" name="Graphic 38">
              <a:extLst>
                <a:ext uri="{FF2B5EF4-FFF2-40B4-BE49-F238E27FC236}">
                  <a16:creationId xmlns:a16="http://schemas.microsoft.com/office/drawing/2014/main" id="{E78FCFE8-E4CC-4D89-A27D-3A6FFC9BD767}"/>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71" name="Group 70">
            <a:extLst>
              <a:ext uri="{FF2B5EF4-FFF2-40B4-BE49-F238E27FC236}">
                <a16:creationId xmlns:a16="http://schemas.microsoft.com/office/drawing/2014/main" id="{28DE2175-9E1F-4D6D-A620-6B964CE4DF7C}"/>
              </a:ext>
            </a:extLst>
          </p:cNvPr>
          <p:cNvGrpSpPr/>
          <p:nvPr/>
        </p:nvGrpSpPr>
        <p:grpSpPr>
          <a:xfrm>
            <a:off x="1036454" y="5359383"/>
            <a:ext cx="200208" cy="200208"/>
            <a:chOff x="9839344" y="3530945"/>
            <a:chExt cx="200208" cy="200208"/>
          </a:xfrm>
          <a:solidFill>
            <a:srgbClr val="0091DA"/>
          </a:solidFill>
        </p:grpSpPr>
        <p:sp>
          <p:nvSpPr>
            <p:cNvPr id="72" name="Rectangle 71">
              <a:extLst>
                <a:ext uri="{FF2B5EF4-FFF2-40B4-BE49-F238E27FC236}">
                  <a16:creationId xmlns:a16="http://schemas.microsoft.com/office/drawing/2014/main" id="{1F769D0F-4AB9-4F71-9B06-48696E88CAE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3" name="Graphic 38">
              <a:extLst>
                <a:ext uri="{FF2B5EF4-FFF2-40B4-BE49-F238E27FC236}">
                  <a16:creationId xmlns:a16="http://schemas.microsoft.com/office/drawing/2014/main" id="{217976BD-55A2-40F8-95CF-684371B6789F}"/>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74" name="Group 73">
            <a:extLst>
              <a:ext uri="{FF2B5EF4-FFF2-40B4-BE49-F238E27FC236}">
                <a16:creationId xmlns:a16="http://schemas.microsoft.com/office/drawing/2014/main" id="{21FA91A7-2116-4985-A308-8AE69941C04B}"/>
              </a:ext>
            </a:extLst>
          </p:cNvPr>
          <p:cNvGrpSpPr/>
          <p:nvPr/>
        </p:nvGrpSpPr>
        <p:grpSpPr>
          <a:xfrm>
            <a:off x="1036454" y="5631519"/>
            <a:ext cx="200208" cy="200208"/>
            <a:chOff x="9839344" y="3530945"/>
            <a:chExt cx="200208" cy="200208"/>
          </a:xfrm>
          <a:solidFill>
            <a:srgbClr val="0091DA"/>
          </a:solidFill>
        </p:grpSpPr>
        <p:sp>
          <p:nvSpPr>
            <p:cNvPr id="75" name="Rectangle 74">
              <a:extLst>
                <a:ext uri="{FF2B5EF4-FFF2-40B4-BE49-F238E27FC236}">
                  <a16:creationId xmlns:a16="http://schemas.microsoft.com/office/drawing/2014/main" id="{1A938F8E-7FB4-4415-94AA-C9EDA83F1746}"/>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6" name="Graphic 38">
              <a:extLst>
                <a:ext uri="{FF2B5EF4-FFF2-40B4-BE49-F238E27FC236}">
                  <a16:creationId xmlns:a16="http://schemas.microsoft.com/office/drawing/2014/main" id="{4FACC7E7-5A69-42C5-8EC4-5486182EA4E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77" name="Group 76">
            <a:extLst>
              <a:ext uri="{FF2B5EF4-FFF2-40B4-BE49-F238E27FC236}">
                <a16:creationId xmlns:a16="http://schemas.microsoft.com/office/drawing/2014/main" id="{A12EFAB3-7C1E-4D5B-B968-C81F21DE3CBC}"/>
              </a:ext>
            </a:extLst>
          </p:cNvPr>
          <p:cNvGrpSpPr/>
          <p:nvPr/>
        </p:nvGrpSpPr>
        <p:grpSpPr>
          <a:xfrm>
            <a:off x="1036454" y="5903652"/>
            <a:ext cx="200208" cy="200208"/>
            <a:chOff x="9839344" y="3530945"/>
            <a:chExt cx="200208" cy="200208"/>
          </a:xfrm>
          <a:solidFill>
            <a:srgbClr val="0091DA"/>
          </a:solidFill>
        </p:grpSpPr>
        <p:sp>
          <p:nvSpPr>
            <p:cNvPr id="78" name="Rectangle 77">
              <a:extLst>
                <a:ext uri="{FF2B5EF4-FFF2-40B4-BE49-F238E27FC236}">
                  <a16:creationId xmlns:a16="http://schemas.microsoft.com/office/drawing/2014/main" id="{AE9C7B1F-2B61-4875-A2FF-54C64681DB4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79" name="Graphic 38">
              <a:extLst>
                <a:ext uri="{FF2B5EF4-FFF2-40B4-BE49-F238E27FC236}">
                  <a16:creationId xmlns:a16="http://schemas.microsoft.com/office/drawing/2014/main" id="{E282B8B9-95B4-463E-93C5-36E70D84ADBD}"/>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98" name="Group 97">
            <a:extLst>
              <a:ext uri="{FF2B5EF4-FFF2-40B4-BE49-F238E27FC236}">
                <a16:creationId xmlns:a16="http://schemas.microsoft.com/office/drawing/2014/main" id="{E6C1626F-AF0C-4C91-A878-2AA354AFE438}"/>
              </a:ext>
            </a:extLst>
          </p:cNvPr>
          <p:cNvGrpSpPr/>
          <p:nvPr/>
        </p:nvGrpSpPr>
        <p:grpSpPr>
          <a:xfrm>
            <a:off x="3591990" y="1820424"/>
            <a:ext cx="200208" cy="200208"/>
            <a:chOff x="9839344" y="3530945"/>
            <a:chExt cx="200208" cy="200208"/>
          </a:xfrm>
          <a:solidFill>
            <a:srgbClr val="0091DA"/>
          </a:solidFill>
        </p:grpSpPr>
        <p:sp>
          <p:nvSpPr>
            <p:cNvPr id="99" name="Rectangle 98">
              <a:extLst>
                <a:ext uri="{FF2B5EF4-FFF2-40B4-BE49-F238E27FC236}">
                  <a16:creationId xmlns:a16="http://schemas.microsoft.com/office/drawing/2014/main" id="{E951634A-D3A1-433E-8497-67C44E8933E2}"/>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0" name="Graphic 38">
              <a:extLst>
                <a:ext uri="{FF2B5EF4-FFF2-40B4-BE49-F238E27FC236}">
                  <a16:creationId xmlns:a16="http://schemas.microsoft.com/office/drawing/2014/main" id="{89536B89-A9B3-46D5-AEEB-37D3AA239A74}"/>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01" name="Group 100">
            <a:extLst>
              <a:ext uri="{FF2B5EF4-FFF2-40B4-BE49-F238E27FC236}">
                <a16:creationId xmlns:a16="http://schemas.microsoft.com/office/drawing/2014/main" id="{AFB35DE4-3F6F-448F-9EC7-8062D1677884}"/>
              </a:ext>
            </a:extLst>
          </p:cNvPr>
          <p:cNvGrpSpPr/>
          <p:nvPr/>
        </p:nvGrpSpPr>
        <p:grpSpPr>
          <a:xfrm>
            <a:off x="3591990" y="2092560"/>
            <a:ext cx="200208" cy="200208"/>
            <a:chOff x="9839344" y="3530945"/>
            <a:chExt cx="200208" cy="200208"/>
          </a:xfrm>
          <a:solidFill>
            <a:srgbClr val="0091DA"/>
          </a:solidFill>
        </p:grpSpPr>
        <p:sp>
          <p:nvSpPr>
            <p:cNvPr id="102" name="Rectangle 101">
              <a:extLst>
                <a:ext uri="{FF2B5EF4-FFF2-40B4-BE49-F238E27FC236}">
                  <a16:creationId xmlns:a16="http://schemas.microsoft.com/office/drawing/2014/main" id="{B8389AB8-AA8B-43A9-B3F4-C61C631E9A5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3" name="Graphic 38">
              <a:extLst>
                <a:ext uri="{FF2B5EF4-FFF2-40B4-BE49-F238E27FC236}">
                  <a16:creationId xmlns:a16="http://schemas.microsoft.com/office/drawing/2014/main" id="{DF521DA7-7FEB-4274-924D-403C09BF349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04" name="Group 103">
            <a:extLst>
              <a:ext uri="{FF2B5EF4-FFF2-40B4-BE49-F238E27FC236}">
                <a16:creationId xmlns:a16="http://schemas.microsoft.com/office/drawing/2014/main" id="{084C1A62-97E8-40AB-9DF7-E5D962D205F8}"/>
              </a:ext>
            </a:extLst>
          </p:cNvPr>
          <p:cNvGrpSpPr/>
          <p:nvPr/>
        </p:nvGrpSpPr>
        <p:grpSpPr>
          <a:xfrm>
            <a:off x="3591990" y="2364696"/>
            <a:ext cx="200208" cy="200208"/>
            <a:chOff x="9839344" y="3530945"/>
            <a:chExt cx="200208" cy="200208"/>
          </a:xfrm>
          <a:solidFill>
            <a:srgbClr val="0091DA"/>
          </a:solidFill>
        </p:grpSpPr>
        <p:sp>
          <p:nvSpPr>
            <p:cNvPr id="105" name="Rectangle 104">
              <a:extLst>
                <a:ext uri="{FF2B5EF4-FFF2-40B4-BE49-F238E27FC236}">
                  <a16:creationId xmlns:a16="http://schemas.microsoft.com/office/drawing/2014/main" id="{7FE104A6-482B-446D-BAB5-A0A75486E5F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6" name="Graphic 38">
              <a:extLst>
                <a:ext uri="{FF2B5EF4-FFF2-40B4-BE49-F238E27FC236}">
                  <a16:creationId xmlns:a16="http://schemas.microsoft.com/office/drawing/2014/main" id="{AD84B8CB-6282-47C4-965F-4EE2E69E1D3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07" name="Group 106">
            <a:extLst>
              <a:ext uri="{FF2B5EF4-FFF2-40B4-BE49-F238E27FC236}">
                <a16:creationId xmlns:a16="http://schemas.microsoft.com/office/drawing/2014/main" id="{EED65136-56BE-49C4-BCED-77FFB79FEDD3}"/>
              </a:ext>
            </a:extLst>
          </p:cNvPr>
          <p:cNvGrpSpPr/>
          <p:nvPr/>
        </p:nvGrpSpPr>
        <p:grpSpPr>
          <a:xfrm>
            <a:off x="3591990" y="2636832"/>
            <a:ext cx="200208" cy="200208"/>
            <a:chOff x="9839344" y="3530945"/>
            <a:chExt cx="200208" cy="200208"/>
          </a:xfrm>
          <a:solidFill>
            <a:srgbClr val="0091DA"/>
          </a:solidFill>
        </p:grpSpPr>
        <p:sp>
          <p:nvSpPr>
            <p:cNvPr id="108" name="Rectangle 107">
              <a:extLst>
                <a:ext uri="{FF2B5EF4-FFF2-40B4-BE49-F238E27FC236}">
                  <a16:creationId xmlns:a16="http://schemas.microsoft.com/office/drawing/2014/main" id="{B68ACAAF-8BD0-4C6E-B317-1B169750F90C}"/>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09" name="Graphic 38">
              <a:extLst>
                <a:ext uri="{FF2B5EF4-FFF2-40B4-BE49-F238E27FC236}">
                  <a16:creationId xmlns:a16="http://schemas.microsoft.com/office/drawing/2014/main" id="{A78A5BAD-55BF-4353-9535-5112C12C5AA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10" name="Group 109">
            <a:extLst>
              <a:ext uri="{FF2B5EF4-FFF2-40B4-BE49-F238E27FC236}">
                <a16:creationId xmlns:a16="http://schemas.microsoft.com/office/drawing/2014/main" id="{B61B8DBB-E990-4CB3-BEB0-A15BD69864A0}"/>
              </a:ext>
            </a:extLst>
          </p:cNvPr>
          <p:cNvGrpSpPr/>
          <p:nvPr/>
        </p:nvGrpSpPr>
        <p:grpSpPr>
          <a:xfrm>
            <a:off x="3591989" y="2899510"/>
            <a:ext cx="200208" cy="200208"/>
            <a:chOff x="9839344" y="3530945"/>
            <a:chExt cx="200208" cy="200208"/>
          </a:xfrm>
          <a:solidFill>
            <a:srgbClr val="0091DA"/>
          </a:solidFill>
        </p:grpSpPr>
        <p:sp>
          <p:nvSpPr>
            <p:cNvPr id="111" name="Rectangle 110">
              <a:extLst>
                <a:ext uri="{FF2B5EF4-FFF2-40B4-BE49-F238E27FC236}">
                  <a16:creationId xmlns:a16="http://schemas.microsoft.com/office/drawing/2014/main" id="{DE5D7DA8-9D2F-4D90-BE0A-613A5E70ABE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12" name="Graphic 38">
              <a:extLst>
                <a:ext uri="{FF2B5EF4-FFF2-40B4-BE49-F238E27FC236}">
                  <a16:creationId xmlns:a16="http://schemas.microsoft.com/office/drawing/2014/main" id="{16500807-6E1C-4DFE-AA88-C91280DE32D9}"/>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13" name="Group 112">
            <a:extLst>
              <a:ext uri="{FF2B5EF4-FFF2-40B4-BE49-F238E27FC236}">
                <a16:creationId xmlns:a16="http://schemas.microsoft.com/office/drawing/2014/main" id="{7623B1C7-E5AB-4CE9-B925-4A7CA3C9E4AF}"/>
              </a:ext>
            </a:extLst>
          </p:cNvPr>
          <p:cNvGrpSpPr/>
          <p:nvPr/>
        </p:nvGrpSpPr>
        <p:grpSpPr>
          <a:xfrm>
            <a:off x="3591990" y="3181104"/>
            <a:ext cx="200208" cy="200208"/>
            <a:chOff x="9839344" y="3530945"/>
            <a:chExt cx="200208" cy="200208"/>
          </a:xfrm>
          <a:solidFill>
            <a:srgbClr val="0091DA"/>
          </a:solidFill>
        </p:grpSpPr>
        <p:sp>
          <p:nvSpPr>
            <p:cNvPr id="114" name="Rectangle 113">
              <a:extLst>
                <a:ext uri="{FF2B5EF4-FFF2-40B4-BE49-F238E27FC236}">
                  <a16:creationId xmlns:a16="http://schemas.microsoft.com/office/drawing/2014/main" id="{023208D9-94BA-48EE-BB80-D5DCF4F10B5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15" name="Graphic 38">
              <a:extLst>
                <a:ext uri="{FF2B5EF4-FFF2-40B4-BE49-F238E27FC236}">
                  <a16:creationId xmlns:a16="http://schemas.microsoft.com/office/drawing/2014/main" id="{1DAA4063-7F75-4BE7-B7B0-840301312CC2}"/>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28" name="Rectangle 127">
            <a:extLst>
              <a:ext uri="{FF2B5EF4-FFF2-40B4-BE49-F238E27FC236}">
                <a16:creationId xmlns:a16="http://schemas.microsoft.com/office/drawing/2014/main" id="{16C3B3A8-5A55-4121-BE8F-E53ECD860401}"/>
              </a:ext>
            </a:extLst>
          </p:cNvPr>
          <p:cNvSpPr/>
          <p:nvPr/>
        </p:nvSpPr>
        <p:spPr>
          <a:xfrm>
            <a:off x="6212191" y="1505526"/>
            <a:ext cx="2334593" cy="234000"/>
          </a:xfrm>
          <a:prstGeom prst="rect">
            <a:avLst/>
          </a:prstGeom>
          <a:solidFill>
            <a:schemeClr val="accent1"/>
          </a:solidFill>
          <a:ln w="25400" cap="flat" cmpd="sng" algn="ctr">
            <a:noFill/>
            <a:prstDash val="solid"/>
          </a:ln>
          <a:effectLst/>
        </p:spPr>
        <p:txBody>
          <a:bodyPr lIns="35928" tIns="35928" rIns="35928" bIns="35928"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FFFFF"/>
                </a:solidFill>
                <a:effectLst/>
                <a:uLnTx/>
                <a:uFillTx/>
                <a:latin typeface="Arial"/>
                <a:ea typeface="+mn-ea"/>
                <a:cs typeface="+mn-cs"/>
              </a:rPr>
              <a:t>Embedding Security in Change Control</a:t>
            </a:r>
          </a:p>
        </p:txBody>
      </p:sp>
      <p:sp>
        <p:nvSpPr>
          <p:cNvPr id="129" name="Rectangle 128">
            <a:extLst>
              <a:ext uri="{FF2B5EF4-FFF2-40B4-BE49-F238E27FC236}">
                <a16:creationId xmlns:a16="http://schemas.microsoft.com/office/drawing/2014/main" id="{42EDD2AD-6DC9-41C6-8D7E-FC471A88D4F2}"/>
              </a:ext>
            </a:extLst>
          </p:cNvPr>
          <p:cNvSpPr/>
          <p:nvPr/>
        </p:nvSpPr>
        <p:spPr>
          <a:xfrm>
            <a:off x="6504761" y="177832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9.1 Security Investment Strategy</a:t>
            </a:r>
          </a:p>
        </p:txBody>
      </p:sp>
      <p:sp>
        <p:nvSpPr>
          <p:cNvPr id="130" name="Rectangle 129">
            <a:extLst>
              <a:ext uri="{FF2B5EF4-FFF2-40B4-BE49-F238E27FC236}">
                <a16:creationId xmlns:a16="http://schemas.microsoft.com/office/drawing/2014/main" id="{0236C8B8-E2AB-4727-AB2C-49135F7B57A9}"/>
              </a:ext>
            </a:extLst>
          </p:cNvPr>
          <p:cNvSpPr/>
          <p:nvPr/>
        </p:nvSpPr>
        <p:spPr>
          <a:xfrm>
            <a:off x="6504761" y="2053511"/>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9.2  Security Investment Planning</a:t>
            </a:r>
          </a:p>
        </p:txBody>
      </p:sp>
      <p:sp>
        <p:nvSpPr>
          <p:cNvPr id="132" name="Rectangle 131">
            <a:extLst>
              <a:ext uri="{FF2B5EF4-FFF2-40B4-BE49-F238E27FC236}">
                <a16:creationId xmlns:a16="http://schemas.microsoft.com/office/drawing/2014/main" id="{0B1B525C-DAB3-4A13-9CF1-7FD5F0AD4C3B}"/>
              </a:ext>
            </a:extLst>
          </p:cNvPr>
          <p:cNvSpPr/>
          <p:nvPr/>
        </p:nvSpPr>
        <p:spPr>
          <a:xfrm>
            <a:off x="6497085" y="231935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9.3 Security Change Delivery</a:t>
            </a:r>
          </a:p>
        </p:txBody>
      </p:sp>
      <p:sp>
        <p:nvSpPr>
          <p:cNvPr id="133" name="Rectangle 132">
            <a:extLst>
              <a:ext uri="{FF2B5EF4-FFF2-40B4-BE49-F238E27FC236}">
                <a16:creationId xmlns:a16="http://schemas.microsoft.com/office/drawing/2014/main" id="{BE954F0D-10CE-474F-A6B5-1F1E5D357E16}"/>
              </a:ext>
            </a:extLst>
          </p:cNvPr>
          <p:cNvSpPr/>
          <p:nvPr/>
        </p:nvSpPr>
        <p:spPr>
          <a:xfrm>
            <a:off x="6504761" y="261369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9.4 Security Architecture and Design Development</a:t>
            </a:r>
          </a:p>
        </p:txBody>
      </p:sp>
      <p:sp>
        <p:nvSpPr>
          <p:cNvPr id="134" name="Rectangle 133">
            <a:extLst>
              <a:ext uri="{FF2B5EF4-FFF2-40B4-BE49-F238E27FC236}">
                <a16:creationId xmlns:a16="http://schemas.microsoft.com/office/drawing/2014/main" id="{E17DEB3A-3E48-4B26-93F1-6404F43D96DF}"/>
              </a:ext>
            </a:extLst>
          </p:cNvPr>
          <p:cNvSpPr/>
          <p:nvPr/>
        </p:nvSpPr>
        <p:spPr>
          <a:xfrm>
            <a:off x="6504761" y="3128239"/>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9.6 Security Component Solution Design</a:t>
            </a:r>
          </a:p>
        </p:txBody>
      </p:sp>
      <p:sp>
        <p:nvSpPr>
          <p:cNvPr id="135" name="Rectangle 134">
            <a:extLst>
              <a:ext uri="{FF2B5EF4-FFF2-40B4-BE49-F238E27FC236}">
                <a16:creationId xmlns:a16="http://schemas.microsoft.com/office/drawing/2014/main" id="{E8C31765-E935-43C4-8588-B6AB46E83991}"/>
              </a:ext>
            </a:extLst>
          </p:cNvPr>
          <p:cNvSpPr/>
          <p:nvPr/>
        </p:nvSpPr>
        <p:spPr>
          <a:xfrm>
            <a:off x="6504761" y="341198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9.7 Security Design &amp; Build Process Oversight</a:t>
            </a:r>
          </a:p>
        </p:txBody>
      </p:sp>
      <p:sp>
        <p:nvSpPr>
          <p:cNvPr id="136" name="Rectangle 135">
            <a:extLst>
              <a:ext uri="{FF2B5EF4-FFF2-40B4-BE49-F238E27FC236}">
                <a16:creationId xmlns:a16="http://schemas.microsoft.com/office/drawing/2014/main" id="{AE15B60F-BF50-45EE-B5AB-FC9E8DFD21ED}"/>
              </a:ext>
            </a:extLst>
          </p:cNvPr>
          <p:cNvSpPr/>
          <p:nvPr/>
        </p:nvSpPr>
        <p:spPr>
          <a:xfrm>
            <a:off x="6504761" y="287979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9.5 Core Security Design Assurance</a:t>
            </a:r>
          </a:p>
        </p:txBody>
      </p:sp>
      <p:sp>
        <p:nvSpPr>
          <p:cNvPr id="137" name="Rectangle 136">
            <a:extLst>
              <a:ext uri="{FF2B5EF4-FFF2-40B4-BE49-F238E27FC236}">
                <a16:creationId xmlns:a16="http://schemas.microsoft.com/office/drawing/2014/main" id="{0F747CA2-637D-45BE-836B-726D3F8B4E38}"/>
              </a:ext>
            </a:extLst>
          </p:cNvPr>
          <p:cNvSpPr/>
          <p:nvPr/>
        </p:nvSpPr>
        <p:spPr>
          <a:xfrm>
            <a:off x="6504761" y="367807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9.8 Application Change Governance</a:t>
            </a:r>
          </a:p>
        </p:txBody>
      </p:sp>
      <p:grpSp>
        <p:nvGrpSpPr>
          <p:cNvPr id="138" name="Group 137">
            <a:extLst>
              <a:ext uri="{FF2B5EF4-FFF2-40B4-BE49-F238E27FC236}">
                <a16:creationId xmlns:a16="http://schemas.microsoft.com/office/drawing/2014/main" id="{7B093689-1999-42D3-9ABD-F24D7EBE0ECC}"/>
              </a:ext>
            </a:extLst>
          </p:cNvPr>
          <p:cNvGrpSpPr/>
          <p:nvPr/>
        </p:nvGrpSpPr>
        <p:grpSpPr>
          <a:xfrm>
            <a:off x="6223987" y="1804371"/>
            <a:ext cx="200208" cy="200208"/>
            <a:chOff x="9839344" y="3530945"/>
            <a:chExt cx="200208" cy="200208"/>
          </a:xfrm>
          <a:solidFill>
            <a:schemeClr val="accent1"/>
          </a:solidFill>
        </p:grpSpPr>
        <p:sp>
          <p:nvSpPr>
            <p:cNvPr id="139" name="Rectangle 138">
              <a:extLst>
                <a:ext uri="{FF2B5EF4-FFF2-40B4-BE49-F238E27FC236}">
                  <a16:creationId xmlns:a16="http://schemas.microsoft.com/office/drawing/2014/main" id="{29F7BAAD-CFC6-4390-9852-D2032FFCBD0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40" name="Graphic 38">
              <a:extLst>
                <a:ext uri="{FF2B5EF4-FFF2-40B4-BE49-F238E27FC236}">
                  <a16:creationId xmlns:a16="http://schemas.microsoft.com/office/drawing/2014/main" id="{4EB5FF60-E8E7-4D05-9B72-6C271CEEF959}"/>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41" name="Group 140">
            <a:extLst>
              <a:ext uri="{FF2B5EF4-FFF2-40B4-BE49-F238E27FC236}">
                <a16:creationId xmlns:a16="http://schemas.microsoft.com/office/drawing/2014/main" id="{10BE4861-2BFD-4ACD-84B7-A8F44918EDB5}"/>
              </a:ext>
            </a:extLst>
          </p:cNvPr>
          <p:cNvGrpSpPr/>
          <p:nvPr/>
        </p:nvGrpSpPr>
        <p:grpSpPr>
          <a:xfrm>
            <a:off x="6223987" y="2076507"/>
            <a:ext cx="200208" cy="200208"/>
            <a:chOff x="9839344" y="3530945"/>
            <a:chExt cx="200208" cy="200208"/>
          </a:xfrm>
          <a:solidFill>
            <a:srgbClr val="0091DA"/>
          </a:solidFill>
        </p:grpSpPr>
        <p:sp>
          <p:nvSpPr>
            <p:cNvPr id="142" name="Rectangle 141">
              <a:extLst>
                <a:ext uri="{FF2B5EF4-FFF2-40B4-BE49-F238E27FC236}">
                  <a16:creationId xmlns:a16="http://schemas.microsoft.com/office/drawing/2014/main" id="{FA2F0D55-529E-4705-B4E2-6E787AC7128B}"/>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43" name="Graphic 38">
              <a:extLst>
                <a:ext uri="{FF2B5EF4-FFF2-40B4-BE49-F238E27FC236}">
                  <a16:creationId xmlns:a16="http://schemas.microsoft.com/office/drawing/2014/main" id="{3329FF9B-EEB9-4407-B788-CBD3E4B2D187}"/>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44" name="Group 143">
            <a:extLst>
              <a:ext uri="{FF2B5EF4-FFF2-40B4-BE49-F238E27FC236}">
                <a16:creationId xmlns:a16="http://schemas.microsoft.com/office/drawing/2014/main" id="{17E12406-0E86-4149-8960-2FB50E1D3D85}"/>
              </a:ext>
            </a:extLst>
          </p:cNvPr>
          <p:cNvGrpSpPr/>
          <p:nvPr/>
        </p:nvGrpSpPr>
        <p:grpSpPr>
          <a:xfrm>
            <a:off x="6223987" y="2348643"/>
            <a:ext cx="200208" cy="200208"/>
            <a:chOff x="9839344" y="3530945"/>
            <a:chExt cx="200208" cy="200208"/>
          </a:xfrm>
          <a:solidFill>
            <a:schemeClr val="accent1"/>
          </a:solidFill>
        </p:grpSpPr>
        <p:sp>
          <p:nvSpPr>
            <p:cNvPr id="145" name="Rectangle 144">
              <a:extLst>
                <a:ext uri="{FF2B5EF4-FFF2-40B4-BE49-F238E27FC236}">
                  <a16:creationId xmlns:a16="http://schemas.microsoft.com/office/drawing/2014/main" id="{E7D58B60-31B8-4E37-8FD5-0D8754B615C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46" name="Graphic 38">
              <a:extLst>
                <a:ext uri="{FF2B5EF4-FFF2-40B4-BE49-F238E27FC236}">
                  <a16:creationId xmlns:a16="http://schemas.microsoft.com/office/drawing/2014/main" id="{247E184E-94F7-4903-892D-579731C1FCAA}"/>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47" name="Group 146">
            <a:extLst>
              <a:ext uri="{FF2B5EF4-FFF2-40B4-BE49-F238E27FC236}">
                <a16:creationId xmlns:a16="http://schemas.microsoft.com/office/drawing/2014/main" id="{9498EC54-6EEB-4D25-B9C0-4F752EDB50F6}"/>
              </a:ext>
            </a:extLst>
          </p:cNvPr>
          <p:cNvGrpSpPr/>
          <p:nvPr/>
        </p:nvGrpSpPr>
        <p:grpSpPr>
          <a:xfrm>
            <a:off x="6223987" y="2620779"/>
            <a:ext cx="200208" cy="200208"/>
            <a:chOff x="9839344" y="3530945"/>
            <a:chExt cx="200208" cy="200208"/>
          </a:xfrm>
          <a:solidFill>
            <a:schemeClr val="accent1"/>
          </a:solidFill>
        </p:grpSpPr>
        <p:sp>
          <p:nvSpPr>
            <p:cNvPr id="148" name="Rectangle 147">
              <a:extLst>
                <a:ext uri="{FF2B5EF4-FFF2-40B4-BE49-F238E27FC236}">
                  <a16:creationId xmlns:a16="http://schemas.microsoft.com/office/drawing/2014/main" id="{7DF9292B-D1DC-4A24-88C8-F74A3DAA8867}"/>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49" name="Graphic 38">
              <a:extLst>
                <a:ext uri="{FF2B5EF4-FFF2-40B4-BE49-F238E27FC236}">
                  <a16:creationId xmlns:a16="http://schemas.microsoft.com/office/drawing/2014/main" id="{AE721C25-8C51-4AF3-8BA7-2CD457C5A990}"/>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50" name="Group 149">
            <a:extLst>
              <a:ext uri="{FF2B5EF4-FFF2-40B4-BE49-F238E27FC236}">
                <a16:creationId xmlns:a16="http://schemas.microsoft.com/office/drawing/2014/main" id="{8156A971-4444-4860-94E7-59D498F451B4}"/>
              </a:ext>
            </a:extLst>
          </p:cNvPr>
          <p:cNvGrpSpPr/>
          <p:nvPr/>
        </p:nvGrpSpPr>
        <p:grpSpPr>
          <a:xfrm>
            <a:off x="6223987" y="2892915"/>
            <a:ext cx="200208" cy="200208"/>
            <a:chOff x="9839344" y="3530945"/>
            <a:chExt cx="200208" cy="200208"/>
          </a:xfrm>
          <a:solidFill>
            <a:schemeClr val="accent1"/>
          </a:solidFill>
        </p:grpSpPr>
        <p:sp>
          <p:nvSpPr>
            <p:cNvPr id="151" name="Rectangle 150">
              <a:extLst>
                <a:ext uri="{FF2B5EF4-FFF2-40B4-BE49-F238E27FC236}">
                  <a16:creationId xmlns:a16="http://schemas.microsoft.com/office/drawing/2014/main" id="{5B481B71-BB2D-4DFD-B0DD-9E8C79AA145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52" name="Graphic 38">
              <a:extLst>
                <a:ext uri="{FF2B5EF4-FFF2-40B4-BE49-F238E27FC236}">
                  <a16:creationId xmlns:a16="http://schemas.microsoft.com/office/drawing/2014/main" id="{50DDA60D-28DF-47F8-B1D8-78FD3177F047}"/>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53" name="Group 152">
            <a:extLst>
              <a:ext uri="{FF2B5EF4-FFF2-40B4-BE49-F238E27FC236}">
                <a16:creationId xmlns:a16="http://schemas.microsoft.com/office/drawing/2014/main" id="{BCA54B13-0627-4768-BBFF-F268631B1497}"/>
              </a:ext>
            </a:extLst>
          </p:cNvPr>
          <p:cNvGrpSpPr/>
          <p:nvPr/>
        </p:nvGrpSpPr>
        <p:grpSpPr>
          <a:xfrm>
            <a:off x="6223987" y="3165051"/>
            <a:ext cx="200208" cy="200208"/>
            <a:chOff x="9839344" y="3530945"/>
            <a:chExt cx="200208" cy="200208"/>
          </a:xfrm>
          <a:solidFill>
            <a:schemeClr val="accent1"/>
          </a:solidFill>
        </p:grpSpPr>
        <p:sp>
          <p:nvSpPr>
            <p:cNvPr id="154" name="Rectangle 153">
              <a:extLst>
                <a:ext uri="{FF2B5EF4-FFF2-40B4-BE49-F238E27FC236}">
                  <a16:creationId xmlns:a16="http://schemas.microsoft.com/office/drawing/2014/main" id="{1C6EF1C1-1A1C-4918-8CB7-F20803EFF684}"/>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55" name="Graphic 38">
              <a:extLst>
                <a:ext uri="{FF2B5EF4-FFF2-40B4-BE49-F238E27FC236}">
                  <a16:creationId xmlns:a16="http://schemas.microsoft.com/office/drawing/2014/main" id="{EA875BE8-43B1-4122-9FD4-2CDDB78A010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56" name="Group 155">
            <a:extLst>
              <a:ext uri="{FF2B5EF4-FFF2-40B4-BE49-F238E27FC236}">
                <a16:creationId xmlns:a16="http://schemas.microsoft.com/office/drawing/2014/main" id="{A5D3A962-F9A0-4992-AF63-516A5E24F697}"/>
              </a:ext>
            </a:extLst>
          </p:cNvPr>
          <p:cNvGrpSpPr/>
          <p:nvPr/>
        </p:nvGrpSpPr>
        <p:grpSpPr>
          <a:xfrm>
            <a:off x="6223987" y="3437187"/>
            <a:ext cx="200208" cy="200208"/>
            <a:chOff x="9839344" y="3530945"/>
            <a:chExt cx="200208" cy="200208"/>
          </a:xfrm>
          <a:solidFill>
            <a:schemeClr val="accent1"/>
          </a:solidFill>
        </p:grpSpPr>
        <p:sp>
          <p:nvSpPr>
            <p:cNvPr id="157" name="Rectangle 156">
              <a:extLst>
                <a:ext uri="{FF2B5EF4-FFF2-40B4-BE49-F238E27FC236}">
                  <a16:creationId xmlns:a16="http://schemas.microsoft.com/office/drawing/2014/main" id="{5C7CF6FD-B642-4528-B931-2DEDC2465F8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58" name="Graphic 38">
              <a:extLst>
                <a:ext uri="{FF2B5EF4-FFF2-40B4-BE49-F238E27FC236}">
                  <a16:creationId xmlns:a16="http://schemas.microsoft.com/office/drawing/2014/main" id="{BFC7B259-0D8A-4766-AA36-3F67A146E88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59" name="Group 158">
            <a:extLst>
              <a:ext uri="{FF2B5EF4-FFF2-40B4-BE49-F238E27FC236}">
                <a16:creationId xmlns:a16="http://schemas.microsoft.com/office/drawing/2014/main" id="{3581F9B1-7803-4471-8EF4-5E2C62CD6347}"/>
              </a:ext>
            </a:extLst>
          </p:cNvPr>
          <p:cNvGrpSpPr/>
          <p:nvPr/>
        </p:nvGrpSpPr>
        <p:grpSpPr>
          <a:xfrm>
            <a:off x="6223987" y="3709320"/>
            <a:ext cx="200208" cy="200208"/>
            <a:chOff x="9839344" y="3530945"/>
            <a:chExt cx="200208" cy="200208"/>
          </a:xfrm>
          <a:solidFill>
            <a:srgbClr val="0091DA"/>
          </a:solidFill>
        </p:grpSpPr>
        <p:sp>
          <p:nvSpPr>
            <p:cNvPr id="160" name="Rectangle 159">
              <a:extLst>
                <a:ext uri="{FF2B5EF4-FFF2-40B4-BE49-F238E27FC236}">
                  <a16:creationId xmlns:a16="http://schemas.microsoft.com/office/drawing/2014/main" id="{385F725F-691C-4CE5-984B-A18CA6EA2115}"/>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61" name="Graphic 38">
              <a:extLst>
                <a:ext uri="{FF2B5EF4-FFF2-40B4-BE49-F238E27FC236}">
                  <a16:creationId xmlns:a16="http://schemas.microsoft.com/office/drawing/2014/main" id="{619F6E3E-A8D5-43BC-8749-CE02BA2C10E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62" name="Oval 161">
            <a:extLst>
              <a:ext uri="{FF2B5EF4-FFF2-40B4-BE49-F238E27FC236}">
                <a16:creationId xmlns:a16="http://schemas.microsoft.com/office/drawing/2014/main" id="{4D0B386A-391E-4A1B-846B-C16B281B76E3}"/>
              </a:ext>
            </a:extLst>
          </p:cNvPr>
          <p:cNvSpPr/>
          <p:nvPr/>
        </p:nvSpPr>
        <p:spPr>
          <a:xfrm>
            <a:off x="6133987" y="1412455"/>
            <a:ext cx="180000" cy="180000"/>
          </a:xfrm>
          <a:prstGeom prst="ellipse">
            <a:avLst/>
          </a:prstGeom>
          <a:solidFill>
            <a:schemeClr val="accent3"/>
          </a:solidFill>
          <a:ln w="25400" cap="flat" cmpd="sng" algn="ctr">
            <a:no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9</a:t>
            </a:r>
          </a:p>
        </p:txBody>
      </p:sp>
      <p:sp>
        <p:nvSpPr>
          <p:cNvPr id="165" name="Rectangle 164">
            <a:extLst>
              <a:ext uri="{FF2B5EF4-FFF2-40B4-BE49-F238E27FC236}">
                <a16:creationId xmlns:a16="http://schemas.microsoft.com/office/drawing/2014/main" id="{BC856CC0-3E0F-45ED-8002-4AC1FBE5E9FF}"/>
              </a:ext>
            </a:extLst>
          </p:cNvPr>
          <p:cNvSpPr/>
          <p:nvPr/>
        </p:nvSpPr>
        <p:spPr>
          <a:xfrm>
            <a:off x="3820684" y="3428876"/>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algn="ctr" defTabSz="908732"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8.23 Mobile Device Solution Management</a:t>
            </a:r>
          </a:p>
        </p:txBody>
      </p:sp>
      <p:grpSp>
        <p:nvGrpSpPr>
          <p:cNvPr id="166" name="Group 165">
            <a:extLst>
              <a:ext uri="{FF2B5EF4-FFF2-40B4-BE49-F238E27FC236}">
                <a16:creationId xmlns:a16="http://schemas.microsoft.com/office/drawing/2014/main" id="{AAC0EFBF-FC66-4FDF-99AF-25A14A226617}"/>
              </a:ext>
            </a:extLst>
          </p:cNvPr>
          <p:cNvGrpSpPr/>
          <p:nvPr/>
        </p:nvGrpSpPr>
        <p:grpSpPr>
          <a:xfrm>
            <a:off x="3592410" y="3445772"/>
            <a:ext cx="200208" cy="200208"/>
            <a:chOff x="9839344" y="3530945"/>
            <a:chExt cx="200208" cy="200208"/>
          </a:xfrm>
          <a:solidFill>
            <a:srgbClr val="0091DA"/>
          </a:solidFill>
        </p:grpSpPr>
        <p:sp>
          <p:nvSpPr>
            <p:cNvPr id="167" name="Rectangle 166">
              <a:extLst>
                <a:ext uri="{FF2B5EF4-FFF2-40B4-BE49-F238E27FC236}">
                  <a16:creationId xmlns:a16="http://schemas.microsoft.com/office/drawing/2014/main" id="{0C4EBD9B-72E3-477B-A319-A83A80F0D8E7}"/>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68" name="Graphic 38">
              <a:extLst>
                <a:ext uri="{FF2B5EF4-FFF2-40B4-BE49-F238E27FC236}">
                  <a16:creationId xmlns:a16="http://schemas.microsoft.com/office/drawing/2014/main" id="{3701C77A-B249-4294-87AC-7B7F6B2C2F77}"/>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69" name="Rectangle 168">
            <a:extLst>
              <a:ext uri="{FF2B5EF4-FFF2-40B4-BE49-F238E27FC236}">
                <a16:creationId xmlns:a16="http://schemas.microsoft.com/office/drawing/2014/main" id="{DB3D1A72-05D5-4A6D-A801-C87B69F0D07E}"/>
              </a:ext>
            </a:extLst>
          </p:cNvPr>
          <p:cNvSpPr/>
          <p:nvPr/>
        </p:nvSpPr>
        <p:spPr>
          <a:xfrm>
            <a:off x="6509385" y="395758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9.9 Application Security Requirements </a:t>
            </a:r>
          </a:p>
        </p:txBody>
      </p:sp>
      <p:sp>
        <p:nvSpPr>
          <p:cNvPr id="170" name="Rectangle 169">
            <a:extLst>
              <a:ext uri="{FF2B5EF4-FFF2-40B4-BE49-F238E27FC236}">
                <a16:creationId xmlns:a16="http://schemas.microsoft.com/office/drawing/2014/main" id="{47D4AFFE-A8D2-4135-A3A7-283C62A980E9}"/>
              </a:ext>
            </a:extLst>
          </p:cNvPr>
          <p:cNvSpPr/>
          <p:nvPr/>
        </p:nvSpPr>
        <p:spPr>
          <a:xfrm>
            <a:off x="6509385" y="448977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9.11 Security Investment Portfolio Management</a:t>
            </a:r>
          </a:p>
        </p:txBody>
      </p:sp>
      <p:sp>
        <p:nvSpPr>
          <p:cNvPr id="171" name="Rectangle 170">
            <a:extLst>
              <a:ext uri="{FF2B5EF4-FFF2-40B4-BE49-F238E27FC236}">
                <a16:creationId xmlns:a16="http://schemas.microsoft.com/office/drawing/2014/main" id="{93713812-0D74-4713-A23B-CFA0868472B0}"/>
              </a:ext>
            </a:extLst>
          </p:cNvPr>
          <p:cNvSpPr/>
          <p:nvPr/>
        </p:nvSpPr>
        <p:spPr>
          <a:xfrm>
            <a:off x="6510110" y="478201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9.12 Specialist Security Advice for Change Projects</a:t>
            </a:r>
          </a:p>
        </p:txBody>
      </p:sp>
      <p:sp>
        <p:nvSpPr>
          <p:cNvPr id="172" name="Rectangle 171">
            <a:extLst>
              <a:ext uri="{FF2B5EF4-FFF2-40B4-BE49-F238E27FC236}">
                <a16:creationId xmlns:a16="http://schemas.microsoft.com/office/drawing/2014/main" id="{C43FB4BC-EB47-4EA5-8344-724DE2C680B9}"/>
              </a:ext>
            </a:extLst>
          </p:cNvPr>
          <p:cNvSpPr/>
          <p:nvPr/>
        </p:nvSpPr>
        <p:spPr>
          <a:xfrm>
            <a:off x="6509385" y="4223679"/>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9.10 Secure Coding Standards</a:t>
            </a:r>
          </a:p>
        </p:txBody>
      </p:sp>
      <p:sp>
        <p:nvSpPr>
          <p:cNvPr id="173" name="Rectangle 172">
            <a:extLst>
              <a:ext uri="{FF2B5EF4-FFF2-40B4-BE49-F238E27FC236}">
                <a16:creationId xmlns:a16="http://schemas.microsoft.com/office/drawing/2014/main" id="{77E949C1-AD15-4B22-8D43-A0DA5E165154}"/>
              </a:ext>
            </a:extLst>
          </p:cNvPr>
          <p:cNvSpPr/>
          <p:nvPr/>
        </p:nvSpPr>
        <p:spPr>
          <a:xfrm>
            <a:off x="6509385" y="5021963"/>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9.13 M&amp;A Security Strategy</a:t>
            </a:r>
          </a:p>
        </p:txBody>
      </p:sp>
      <p:grpSp>
        <p:nvGrpSpPr>
          <p:cNvPr id="174" name="Group 173">
            <a:extLst>
              <a:ext uri="{FF2B5EF4-FFF2-40B4-BE49-F238E27FC236}">
                <a16:creationId xmlns:a16="http://schemas.microsoft.com/office/drawing/2014/main" id="{E065B3B8-FEB2-45F7-9D10-02A0CC5A2749}"/>
              </a:ext>
            </a:extLst>
          </p:cNvPr>
          <p:cNvGrpSpPr/>
          <p:nvPr/>
        </p:nvGrpSpPr>
        <p:grpSpPr>
          <a:xfrm>
            <a:off x="6228611" y="3964668"/>
            <a:ext cx="200208" cy="200208"/>
            <a:chOff x="9839344" y="3530945"/>
            <a:chExt cx="200208" cy="200208"/>
          </a:xfrm>
          <a:solidFill>
            <a:schemeClr val="accent1"/>
          </a:solidFill>
        </p:grpSpPr>
        <p:sp>
          <p:nvSpPr>
            <p:cNvPr id="175" name="Rectangle 174">
              <a:extLst>
                <a:ext uri="{FF2B5EF4-FFF2-40B4-BE49-F238E27FC236}">
                  <a16:creationId xmlns:a16="http://schemas.microsoft.com/office/drawing/2014/main" id="{3A2C8798-683D-455D-A5F1-F51B4CD7916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76" name="Graphic 38">
              <a:extLst>
                <a:ext uri="{FF2B5EF4-FFF2-40B4-BE49-F238E27FC236}">
                  <a16:creationId xmlns:a16="http://schemas.microsoft.com/office/drawing/2014/main" id="{18AB8B75-0830-4289-AB7A-12561E47739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77" name="Group 176">
            <a:extLst>
              <a:ext uri="{FF2B5EF4-FFF2-40B4-BE49-F238E27FC236}">
                <a16:creationId xmlns:a16="http://schemas.microsoft.com/office/drawing/2014/main" id="{3EAABBFA-83B7-4FE0-8F4C-1DAE32C25A87}"/>
              </a:ext>
            </a:extLst>
          </p:cNvPr>
          <p:cNvGrpSpPr/>
          <p:nvPr/>
        </p:nvGrpSpPr>
        <p:grpSpPr>
          <a:xfrm>
            <a:off x="6228611" y="4236804"/>
            <a:ext cx="200208" cy="200208"/>
            <a:chOff x="9839344" y="3530945"/>
            <a:chExt cx="200208" cy="200208"/>
          </a:xfrm>
          <a:solidFill>
            <a:schemeClr val="accent1"/>
          </a:solidFill>
        </p:grpSpPr>
        <p:sp>
          <p:nvSpPr>
            <p:cNvPr id="178" name="Rectangle 177">
              <a:extLst>
                <a:ext uri="{FF2B5EF4-FFF2-40B4-BE49-F238E27FC236}">
                  <a16:creationId xmlns:a16="http://schemas.microsoft.com/office/drawing/2014/main" id="{5A31E94A-4EE3-440A-9C44-1798CC0C320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79" name="Graphic 38">
              <a:extLst>
                <a:ext uri="{FF2B5EF4-FFF2-40B4-BE49-F238E27FC236}">
                  <a16:creationId xmlns:a16="http://schemas.microsoft.com/office/drawing/2014/main" id="{2C22EBA6-BE9D-4F67-9CAE-F3A8871C55E3}"/>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80" name="Group 179">
            <a:extLst>
              <a:ext uri="{FF2B5EF4-FFF2-40B4-BE49-F238E27FC236}">
                <a16:creationId xmlns:a16="http://schemas.microsoft.com/office/drawing/2014/main" id="{704A89C6-E629-4A9E-A8F1-F2F1B9E3805A}"/>
              </a:ext>
            </a:extLst>
          </p:cNvPr>
          <p:cNvGrpSpPr/>
          <p:nvPr/>
        </p:nvGrpSpPr>
        <p:grpSpPr>
          <a:xfrm>
            <a:off x="6228611" y="4508940"/>
            <a:ext cx="200208" cy="200208"/>
            <a:chOff x="9839344" y="3530945"/>
            <a:chExt cx="200208" cy="200208"/>
          </a:xfrm>
          <a:solidFill>
            <a:schemeClr val="accent1"/>
          </a:solidFill>
        </p:grpSpPr>
        <p:sp>
          <p:nvSpPr>
            <p:cNvPr id="181" name="Rectangle 180">
              <a:extLst>
                <a:ext uri="{FF2B5EF4-FFF2-40B4-BE49-F238E27FC236}">
                  <a16:creationId xmlns:a16="http://schemas.microsoft.com/office/drawing/2014/main" id="{A42E20A7-AE03-49F4-A24C-01C1A7F7F79F}"/>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82" name="Graphic 38">
              <a:extLst>
                <a:ext uri="{FF2B5EF4-FFF2-40B4-BE49-F238E27FC236}">
                  <a16:creationId xmlns:a16="http://schemas.microsoft.com/office/drawing/2014/main" id="{6C716BFC-8944-44A5-8363-83561A170901}"/>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83" name="Group 182">
            <a:extLst>
              <a:ext uri="{FF2B5EF4-FFF2-40B4-BE49-F238E27FC236}">
                <a16:creationId xmlns:a16="http://schemas.microsoft.com/office/drawing/2014/main" id="{F7A4A18E-C0FC-49FE-8B28-F6FB900CE743}"/>
              </a:ext>
            </a:extLst>
          </p:cNvPr>
          <p:cNvGrpSpPr/>
          <p:nvPr/>
        </p:nvGrpSpPr>
        <p:grpSpPr>
          <a:xfrm>
            <a:off x="6228611" y="4781076"/>
            <a:ext cx="200208" cy="200208"/>
            <a:chOff x="9839344" y="3530945"/>
            <a:chExt cx="200208" cy="200208"/>
          </a:xfrm>
          <a:solidFill>
            <a:schemeClr val="accent1"/>
          </a:solidFill>
        </p:grpSpPr>
        <p:sp>
          <p:nvSpPr>
            <p:cNvPr id="184" name="Rectangle 183">
              <a:extLst>
                <a:ext uri="{FF2B5EF4-FFF2-40B4-BE49-F238E27FC236}">
                  <a16:creationId xmlns:a16="http://schemas.microsoft.com/office/drawing/2014/main" id="{A838AFF4-7C18-4ED0-AD59-E9846379E34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85" name="Graphic 38">
              <a:extLst>
                <a:ext uri="{FF2B5EF4-FFF2-40B4-BE49-F238E27FC236}">
                  <a16:creationId xmlns:a16="http://schemas.microsoft.com/office/drawing/2014/main" id="{093264C5-E06D-4C5E-96ED-9F2220BB8747}"/>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186" name="Group 185">
            <a:extLst>
              <a:ext uri="{FF2B5EF4-FFF2-40B4-BE49-F238E27FC236}">
                <a16:creationId xmlns:a16="http://schemas.microsoft.com/office/drawing/2014/main" id="{2B412CED-F044-4D19-B1E6-6DBF6018A2CA}"/>
              </a:ext>
            </a:extLst>
          </p:cNvPr>
          <p:cNvGrpSpPr/>
          <p:nvPr/>
        </p:nvGrpSpPr>
        <p:grpSpPr>
          <a:xfrm>
            <a:off x="6228611" y="5053209"/>
            <a:ext cx="200208" cy="200208"/>
            <a:chOff x="9839344" y="3530945"/>
            <a:chExt cx="200208" cy="200208"/>
          </a:xfrm>
          <a:solidFill>
            <a:srgbClr val="0091DA"/>
          </a:solidFill>
        </p:grpSpPr>
        <p:sp>
          <p:nvSpPr>
            <p:cNvPr id="187" name="Rectangle 186">
              <a:extLst>
                <a:ext uri="{FF2B5EF4-FFF2-40B4-BE49-F238E27FC236}">
                  <a16:creationId xmlns:a16="http://schemas.microsoft.com/office/drawing/2014/main" id="{02002ECA-58E1-4248-87BF-AE56CE66964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88" name="Graphic 38">
              <a:extLst>
                <a:ext uri="{FF2B5EF4-FFF2-40B4-BE49-F238E27FC236}">
                  <a16:creationId xmlns:a16="http://schemas.microsoft.com/office/drawing/2014/main" id="{F4A3025F-B67C-4D98-97A3-EE4D390266E8}"/>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89" name="Rectangle 188">
            <a:extLst>
              <a:ext uri="{FF2B5EF4-FFF2-40B4-BE49-F238E27FC236}">
                <a16:creationId xmlns:a16="http://schemas.microsoft.com/office/drawing/2014/main" id="{E1531FA4-3EA2-4A79-A756-B64F4EE1B6A0}"/>
              </a:ext>
            </a:extLst>
          </p:cNvPr>
          <p:cNvSpPr/>
          <p:nvPr/>
        </p:nvSpPr>
        <p:spPr>
          <a:xfrm>
            <a:off x="6504761" y="528493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9.14 M&amp;A Security Oversight</a:t>
            </a:r>
          </a:p>
        </p:txBody>
      </p:sp>
      <p:grpSp>
        <p:nvGrpSpPr>
          <p:cNvPr id="190" name="Group 189">
            <a:extLst>
              <a:ext uri="{FF2B5EF4-FFF2-40B4-BE49-F238E27FC236}">
                <a16:creationId xmlns:a16="http://schemas.microsoft.com/office/drawing/2014/main" id="{61A2CA00-4D65-4DD2-9CF3-AC10C260B06D}"/>
              </a:ext>
            </a:extLst>
          </p:cNvPr>
          <p:cNvGrpSpPr/>
          <p:nvPr/>
        </p:nvGrpSpPr>
        <p:grpSpPr>
          <a:xfrm>
            <a:off x="6223987" y="5316180"/>
            <a:ext cx="200208" cy="200208"/>
            <a:chOff x="9839344" y="3530945"/>
            <a:chExt cx="200208" cy="200208"/>
          </a:xfrm>
          <a:solidFill>
            <a:srgbClr val="0091DA"/>
          </a:solidFill>
        </p:grpSpPr>
        <p:sp>
          <p:nvSpPr>
            <p:cNvPr id="191" name="Rectangle 190">
              <a:extLst>
                <a:ext uri="{FF2B5EF4-FFF2-40B4-BE49-F238E27FC236}">
                  <a16:creationId xmlns:a16="http://schemas.microsoft.com/office/drawing/2014/main" id="{596775B8-F15F-4C69-8E02-8A40D71A4F4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92" name="Graphic 38">
              <a:extLst>
                <a:ext uri="{FF2B5EF4-FFF2-40B4-BE49-F238E27FC236}">
                  <a16:creationId xmlns:a16="http://schemas.microsoft.com/office/drawing/2014/main" id="{1F683209-272A-4314-8C0E-5D4D6E01BD6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193" name="Rectangle 192">
            <a:extLst>
              <a:ext uri="{FF2B5EF4-FFF2-40B4-BE49-F238E27FC236}">
                <a16:creationId xmlns:a16="http://schemas.microsoft.com/office/drawing/2014/main" id="{0F05B2FD-FB31-42E5-B828-239B06481618}"/>
              </a:ext>
            </a:extLst>
          </p:cNvPr>
          <p:cNvSpPr/>
          <p:nvPr/>
        </p:nvSpPr>
        <p:spPr>
          <a:xfrm>
            <a:off x="6504761" y="554757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9.15 </a:t>
            </a:r>
            <a:r>
              <a:rPr lang="en-GB" sz="800" kern="0" dirty="0" err="1">
                <a:solidFill>
                  <a:srgbClr val="FFFFFF"/>
                </a:solidFill>
              </a:rPr>
              <a:t>SecDevOps</a:t>
            </a:r>
            <a:r>
              <a:rPr lang="en-GB" sz="800" kern="0" dirty="0">
                <a:solidFill>
                  <a:srgbClr val="FFFFFF"/>
                </a:solidFill>
              </a:rPr>
              <a:t> Automation</a:t>
            </a:r>
          </a:p>
        </p:txBody>
      </p:sp>
      <p:grpSp>
        <p:nvGrpSpPr>
          <p:cNvPr id="194" name="Group 193">
            <a:extLst>
              <a:ext uri="{FF2B5EF4-FFF2-40B4-BE49-F238E27FC236}">
                <a16:creationId xmlns:a16="http://schemas.microsoft.com/office/drawing/2014/main" id="{0CA6006C-C840-480E-B9EE-9F4C93DAD2D4}"/>
              </a:ext>
            </a:extLst>
          </p:cNvPr>
          <p:cNvGrpSpPr/>
          <p:nvPr/>
        </p:nvGrpSpPr>
        <p:grpSpPr>
          <a:xfrm>
            <a:off x="6223987" y="5578816"/>
            <a:ext cx="200208" cy="200208"/>
            <a:chOff x="9839344" y="3530945"/>
            <a:chExt cx="200208" cy="200208"/>
          </a:xfrm>
          <a:solidFill>
            <a:srgbClr val="0091DA"/>
          </a:solidFill>
        </p:grpSpPr>
        <p:sp>
          <p:nvSpPr>
            <p:cNvPr id="195" name="Rectangle 194">
              <a:extLst>
                <a:ext uri="{FF2B5EF4-FFF2-40B4-BE49-F238E27FC236}">
                  <a16:creationId xmlns:a16="http://schemas.microsoft.com/office/drawing/2014/main" id="{FC5B54F6-935F-472C-A5DE-27EBDBB4F9C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196" name="Graphic 38">
              <a:extLst>
                <a:ext uri="{FF2B5EF4-FFF2-40B4-BE49-F238E27FC236}">
                  <a16:creationId xmlns:a16="http://schemas.microsoft.com/office/drawing/2014/main" id="{8B5E3A7A-FBF5-4E5E-8125-A698BFC0E8E5}"/>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cxnSp>
        <p:nvCxnSpPr>
          <p:cNvPr id="197" name="Straight Connector 196">
            <a:extLst>
              <a:ext uri="{FF2B5EF4-FFF2-40B4-BE49-F238E27FC236}">
                <a16:creationId xmlns:a16="http://schemas.microsoft.com/office/drawing/2014/main" id="{75B68BAC-51F3-4E55-94C9-8CA08C94F0EA}"/>
              </a:ext>
            </a:extLst>
          </p:cNvPr>
          <p:cNvCxnSpPr>
            <a:cxnSpLocks/>
            <a:endCxn id="244" idx="0"/>
          </p:cNvCxnSpPr>
          <p:nvPr/>
        </p:nvCxnSpPr>
        <p:spPr>
          <a:xfrm flipH="1">
            <a:off x="8995530" y="1722567"/>
            <a:ext cx="1646" cy="278027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787A387C-4F66-4208-9442-825E006B0266}"/>
              </a:ext>
            </a:extLst>
          </p:cNvPr>
          <p:cNvSpPr/>
          <p:nvPr/>
        </p:nvSpPr>
        <p:spPr>
          <a:xfrm>
            <a:off x="8879006" y="1499426"/>
            <a:ext cx="2334593" cy="234000"/>
          </a:xfrm>
          <a:prstGeom prst="rect">
            <a:avLst/>
          </a:prstGeom>
          <a:solidFill>
            <a:schemeClr val="accent1"/>
          </a:solidFill>
          <a:ln w="25400" cap="flat" cmpd="sng" algn="ctr">
            <a:noFill/>
            <a:prstDash val="solid"/>
          </a:ln>
          <a:effectLst/>
        </p:spPr>
        <p:txBody>
          <a:bodyPr lIns="35928" tIns="35928" rIns="35928" bIns="35928"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FFFFF"/>
                </a:solidFill>
                <a:effectLst/>
                <a:uLnTx/>
                <a:uFillTx/>
                <a:ea typeface="+mn-ea"/>
                <a:cs typeface="+mn-cs"/>
              </a:rPr>
              <a:t>Supply Chain and Third Party Security</a:t>
            </a:r>
          </a:p>
        </p:txBody>
      </p:sp>
      <p:sp>
        <p:nvSpPr>
          <p:cNvPr id="199" name="Rectangle 198">
            <a:extLst>
              <a:ext uri="{FF2B5EF4-FFF2-40B4-BE49-F238E27FC236}">
                <a16:creationId xmlns:a16="http://schemas.microsoft.com/office/drawing/2014/main" id="{74EC3BFD-DFA8-449D-9361-AD287D403F0A}"/>
              </a:ext>
            </a:extLst>
          </p:cNvPr>
          <p:cNvSpPr/>
          <p:nvPr/>
        </p:nvSpPr>
        <p:spPr>
          <a:xfrm>
            <a:off x="9171576" y="1772228"/>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10.1 Supplier Security Policy</a:t>
            </a:r>
          </a:p>
        </p:txBody>
      </p:sp>
      <p:sp>
        <p:nvSpPr>
          <p:cNvPr id="200" name="Rectangle 199">
            <a:extLst>
              <a:ext uri="{FF2B5EF4-FFF2-40B4-BE49-F238E27FC236}">
                <a16:creationId xmlns:a16="http://schemas.microsoft.com/office/drawing/2014/main" id="{A44D5B64-5623-4718-A7D3-FEE9439FB748}"/>
              </a:ext>
            </a:extLst>
          </p:cNvPr>
          <p:cNvSpPr/>
          <p:nvPr/>
        </p:nvSpPr>
        <p:spPr>
          <a:xfrm>
            <a:off x="9171576" y="2028063"/>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10.2 Develop Supplier Security Standards</a:t>
            </a:r>
          </a:p>
        </p:txBody>
      </p:sp>
      <p:sp>
        <p:nvSpPr>
          <p:cNvPr id="201" name="Rectangle 200">
            <a:extLst>
              <a:ext uri="{FF2B5EF4-FFF2-40B4-BE49-F238E27FC236}">
                <a16:creationId xmlns:a16="http://schemas.microsoft.com/office/drawing/2014/main" id="{411477E1-F94E-45DB-84CA-AF049A3DC8D5}"/>
              </a:ext>
            </a:extLst>
          </p:cNvPr>
          <p:cNvSpPr/>
          <p:nvPr/>
        </p:nvSpPr>
        <p:spPr>
          <a:xfrm>
            <a:off x="9171576" y="2331979"/>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10.3 Apply Supplier Security Segmentation Standards</a:t>
            </a:r>
          </a:p>
        </p:txBody>
      </p:sp>
      <p:sp>
        <p:nvSpPr>
          <p:cNvPr id="202" name="Rectangle 201">
            <a:extLst>
              <a:ext uri="{FF2B5EF4-FFF2-40B4-BE49-F238E27FC236}">
                <a16:creationId xmlns:a16="http://schemas.microsoft.com/office/drawing/2014/main" id="{E3160811-1654-473A-BF94-72D321487D13}"/>
              </a:ext>
            </a:extLst>
          </p:cNvPr>
          <p:cNvSpPr/>
          <p:nvPr/>
        </p:nvSpPr>
        <p:spPr>
          <a:xfrm>
            <a:off x="9171576" y="260759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10.4 Third-Party/Supplier Risk – Proactive Monitoring &amp; Response / Investigation</a:t>
            </a:r>
          </a:p>
        </p:txBody>
      </p:sp>
      <p:sp>
        <p:nvSpPr>
          <p:cNvPr id="203" name="Rectangle 202">
            <a:extLst>
              <a:ext uri="{FF2B5EF4-FFF2-40B4-BE49-F238E27FC236}">
                <a16:creationId xmlns:a16="http://schemas.microsoft.com/office/drawing/2014/main" id="{15ADA715-C88E-4409-866E-CDD7D080E0A5}"/>
              </a:ext>
            </a:extLst>
          </p:cNvPr>
          <p:cNvSpPr/>
          <p:nvPr/>
        </p:nvSpPr>
        <p:spPr>
          <a:xfrm>
            <a:off x="9171576" y="313978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10.6  Supplier Assurance &amp; Management</a:t>
            </a:r>
          </a:p>
        </p:txBody>
      </p:sp>
      <p:sp>
        <p:nvSpPr>
          <p:cNvPr id="204" name="Rectangle 203">
            <a:extLst>
              <a:ext uri="{FF2B5EF4-FFF2-40B4-BE49-F238E27FC236}">
                <a16:creationId xmlns:a16="http://schemas.microsoft.com/office/drawing/2014/main" id="{58633911-F853-433E-AAE4-4D25AA53D2FF}"/>
              </a:ext>
            </a:extLst>
          </p:cNvPr>
          <p:cNvSpPr/>
          <p:nvPr/>
        </p:nvSpPr>
        <p:spPr>
          <a:xfrm>
            <a:off x="9171576" y="340588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10.7  Input into Onsite Supplier Assurance Reviews</a:t>
            </a:r>
          </a:p>
        </p:txBody>
      </p:sp>
      <p:sp>
        <p:nvSpPr>
          <p:cNvPr id="205" name="Rectangle 204">
            <a:extLst>
              <a:ext uri="{FF2B5EF4-FFF2-40B4-BE49-F238E27FC236}">
                <a16:creationId xmlns:a16="http://schemas.microsoft.com/office/drawing/2014/main" id="{0565AC58-B60F-4ED5-AA84-248FD4CCDACD}"/>
              </a:ext>
            </a:extLst>
          </p:cNvPr>
          <p:cNvSpPr/>
          <p:nvPr/>
        </p:nvSpPr>
        <p:spPr>
          <a:xfrm>
            <a:off x="9171576" y="2873690"/>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10.5 Supplier Control Review &amp; Assurance</a:t>
            </a:r>
          </a:p>
        </p:txBody>
      </p:sp>
      <p:sp>
        <p:nvSpPr>
          <p:cNvPr id="206" name="Rectangle 205">
            <a:extLst>
              <a:ext uri="{FF2B5EF4-FFF2-40B4-BE49-F238E27FC236}">
                <a16:creationId xmlns:a16="http://schemas.microsoft.com/office/drawing/2014/main" id="{A20E0E62-B02E-42C5-AC65-A3254CEA21B3}"/>
              </a:ext>
            </a:extLst>
          </p:cNvPr>
          <p:cNvSpPr/>
          <p:nvPr/>
        </p:nvSpPr>
        <p:spPr>
          <a:xfrm>
            <a:off x="9171576" y="367197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10.8 Supplier Risk Rating based on Assurance Findings</a:t>
            </a:r>
          </a:p>
        </p:txBody>
      </p:sp>
      <p:grpSp>
        <p:nvGrpSpPr>
          <p:cNvPr id="207" name="Group 206">
            <a:extLst>
              <a:ext uri="{FF2B5EF4-FFF2-40B4-BE49-F238E27FC236}">
                <a16:creationId xmlns:a16="http://schemas.microsoft.com/office/drawing/2014/main" id="{5812E561-743C-465D-9A04-98004DCA044B}"/>
              </a:ext>
            </a:extLst>
          </p:cNvPr>
          <p:cNvGrpSpPr/>
          <p:nvPr/>
        </p:nvGrpSpPr>
        <p:grpSpPr>
          <a:xfrm>
            <a:off x="8890802" y="1798271"/>
            <a:ext cx="200208" cy="200208"/>
            <a:chOff x="9839344" y="3530945"/>
            <a:chExt cx="200208" cy="200208"/>
          </a:xfrm>
          <a:solidFill>
            <a:schemeClr val="accent1"/>
          </a:solidFill>
        </p:grpSpPr>
        <p:sp>
          <p:nvSpPr>
            <p:cNvPr id="208" name="Rectangle 207">
              <a:extLst>
                <a:ext uri="{FF2B5EF4-FFF2-40B4-BE49-F238E27FC236}">
                  <a16:creationId xmlns:a16="http://schemas.microsoft.com/office/drawing/2014/main" id="{526EA653-9B22-4310-94A6-D27307FE652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09" name="Graphic 38">
              <a:extLst>
                <a:ext uri="{FF2B5EF4-FFF2-40B4-BE49-F238E27FC236}">
                  <a16:creationId xmlns:a16="http://schemas.microsoft.com/office/drawing/2014/main" id="{217DE942-4D95-42EE-86DC-0C308C64C991}"/>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0" name="Group 209">
            <a:extLst>
              <a:ext uri="{FF2B5EF4-FFF2-40B4-BE49-F238E27FC236}">
                <a16:creationId xmlns:a16="http://schemas.microsoft.com/office/drawing/2014/main" id="{6EC5660B-7458-4D2F-965B-111B96185E39}"/>
              </a:ext>
            </a:extLst>
          </p:cNvPr>
          <p:cNvGrpSpPr/>
          <p:nvPr/>
        </p:nvGrpSpPr>
        <p:grpSpPr>
          <a:xfrm>
            <a:off x="8890802" y="2070407"/>
            <a:ext cx="200208" cy="200208"/>
            <a:chOff x="9839344" y="3530945"/>
            <a:chExt cx="200208" cy="200208"/>
          </a:xfrm>
          <a:solidFill>
            <a:srgbClr val="0091DA"/>
          </a:solidFill>
        </p:grpSpPr>
        <p:sp>
          <p:nvSpPr>
            <p:cNvPr id="211" name="Rectangle 210">
              <a:extLst>
                <a:ext uri="{FF2B5EF4-FFF2-40B4-BE49-F238E27FC236}">
                  <a16:creationId xmlns:a16="http://schemas.microsoft.com/office/drawing/2014/main" id="{2322AC39-68A1-457B-8F1D-33D39195DF97}"/>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12" name="Graphic 38">
              <a:extLst>
                <a:ext uri="{FF2B5EF4-FFF2-40B4-BE49-F238E27FC236}">
                  <a16:creationId xmlns:a16="http://schemas.microsoft.com/office/drawing/2014/main" id="{4081A19F-3D8C-4E0B-8937-59F1639CED6A}"/>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3" name="Group 212">
            <a:extLst>
              <a:ext uri="{FF2B5EF4-FFF2-40B4-BE49-F238E27FC236}">
                <a16:creationId xmlns:a16="http://schemas.microsoft.com/office/drawing/2014/main" id="{5FE98E51-9FFB-431F-9F3E-0371F04B6ECF}"/>
              </a:ext>
            </a:extLst>
          </p:cNvPr>
          <p:cNvGrpSpPr/>
          <p:nvPr/>
        </p:nvGrpSpPr>
        <p:grpSpPr>
          <a:xfrm>
            <a:off x="8890802" y="2342543"/>
            <a:ext cx="200208" cy="200208"/>
            <a:chOff x="9839344" y="3530945"/>
            <a:chExt cx="200208" cy="200208"/>
          </a:xfrm>
          <a:solidFill>
            <a:schemeClr val="accent1"/>
          </a:solidFill>
        </p:grpSpPr>
        <p:sp>
          <p:nvSpPr>
            <p:cNvPr id="214" name="Rectangle 213">
              <a:extLst>
                <a:ext uri="{FF2B5EF4-FFF2-40B4-BE49-F238E27FC236}">
                  <a16:creationId xmlns:a16="http://schemas.microsoft.com/office/drawing/2014/main" id="{0E4C69D2-9E4B-4E80-86DE-5D9A692EAE2D}"/>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15" name="Graphic 38">
              <a:extLst>
                <a:ext uri="{FF2B5EF4-FFF2-40B4-BE49-F238E27FC236}">
                  <a16:creationId xmlns:a16="http://schemas.microsoft.com/office/drawing/2014/main" id="{11E76ABB-3556-42CA-B324-6BF274160ACB}"/>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6" name="Group 215">
            <a:extLst>
              <a:ext uri="{FF2B5EF4-FFF2-40B4-BE49-F238E27FC236}">
                <a16:creationId xmlns:a16="http://schemas.microsoft.com/office/drawing/2014/main" id="{2E3193EF-B4D1-44BC-B1A2-7B38F4ACCF72}"/>
              </a:ext>
            </a:extLst>
          </p:cNvPr>
          <p:cNvGrpSpPr/>
          <p:nvPr/>
        </p:nvGrpSpPr>
        <p:grpSpPr>
          <a:xfrm>
            <a:off x="8890802" y="2614679"/>
            <a:ext cx="200208" cy="200208"/>
            <a:chOff x="9839344" y="3530945"/>
            <a:chExt cx="200208" cy="200208"/>
          </a:xfrm>
          <a:solidFill>
            <a:schemeClr val="accent1"/>
          </a:solidFill>
        </p:grpSpPr>
        <p:sp>
          <p:nvSpPr>
            <p:cNvPr id="217" name="Rectangle 216">
              <a:extLst>
                <a:ext uri="{FF2B5EF4-FFF2-40B4-BE49-F238E27FC236}">
                  <a16:creationId xmlns:a16="http://schemas.microsoft.com/office/drawing/2014/main" id="{1D2C4DCB-927D-44BD-99D6-5218F41CADC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18" name="Graphic 38">
              <a:extLst>
                <a:ext uri="{FF2B5EF4-FFF2-40B4-BE49-F238E27FC236}">
                  <a16:creationId xmlns:a16="http://schemas.microsoft.com/office/drawing/2014/main" id="{16268D85-0468-4231-A889-D4AF0267D161}"/>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19" name="Group 218">
            <a:extLst>
              <a:ext uri="{FF2B5EF4-FFF2-40B4-BE49-F238E27FC236}">
                <a16:creationId xmlns:a16="http://schemas.microsoft.com/office/drawing/2014/main" id="{DDEBA3BC-72C0-4559-8C0A-D685D35F0916}"/>
              </a:ext>
            </a:extLst>
          </p:cNvPr>
          <p:cNvGrpSpPr/>
          <p:nvPr/>
        </p:nvGrpSpPr>
        <p:grpSpPr>
          <a:xfrm>
            <a:off x="8890802" y="2886815"/>
            <a:ext cx="200208" cy="200208"/>
            <a:chOff x="9839344" y="3530945"/>
            <a:chExt cx="200208" cy="200208"/>
          </a:xfrm>
          <a:solidFill>
            <a:schemeClr val="accent1"/>
          </a:solidFill>
        </p:grpSpPr>
        <p:sp>
          <p:nvSpPr>
            <p:cNvPr id="220" name="Rectangle 219">
              <a:extLst>
                <a:ext uri="{FF2B5EF4-FFF2-40B4-BE49-F238E27FC236}">
                  <a16:creationId xmlns:a16="http://schemas.microsoft.com/office/drawing/2014/main" id="{2D62712F-DD88-4678-ADA6-E7D50ABC0580}"/>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21" name="Graphic 38">
              <a:extLst>
                <a:ext uri="{FF2B5EF4-FFF2-40B4-BE49-F238E27FC236}">
                  <a16:creationId xmlns:a16="http://schemas.microsoft.com/office/drawing/2014/main" id="{6925CF98-2848-48D0-8F67-46248FEBF8B2}"/>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22" name="Group 221">
            <a:extLst>
              <a:ext uri="{FF2B5EF4-FFF2-40B4-BE49-F238E27FC236}">
                <a16:creationId xmlns:a16="http://schemas.microsoft.com/office/drawing/2014/main" id="{C4FC3508-D21E-476C-BF92-A7661BDF3A5B}"/>
              </a:ext>
            </a:extLst>
          </p:cNvPr>
          <p:cNvGrpSpPr/>
          <p:nvPr/>
        </p:nvGrpSpPr>
        <p:grpSpPr>
          <a:xfrm>
            <a:off x="8890802" y="3158951"/>
            <a:ext cx="200208" cy="200208"/>
            <a:chOff x="9839344" y="3530945"/>
            <a:chExt cx="200208" cy="200208"/>
          </a:xfrm>
          <a:solidFill>
            <a:schemeClr val="accent1"/>
          </a:solidFill>
        </p:grpSpPr>
        <p:sp>
          <p:nvSpPr>
            <p:cNvPr id="223" name="Rectangle 222">
              <a:extLst>
                <a:ext uri="{FF2B5EF4-FFF2-40B4-BE49-F238E27FC236}">
                  <a16:creationId xmlns:a16="http://schemas.microsoft.com/office/drawing/2014/main" id="{F9902FA1-EC33-4E20-BE78-69506A7866AE}"/>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24" name="Graphic 38">
              <a:extLst>
                <a:ext uri="{FF2B5EF4-FFF2-40B4-BE49-F238E27FC236}">
                  <a16:creationId xmlns:a16="http://schemas.microsoft.com/office/drawing/2014/main" id="{8915B7F0-2ABE-4D25-8F26-43D9A4B8EF92}"/>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25" name="Group 224">
            <a:extLst>
              <a:ext uri="{FF2B5EF4-FFF2-40B4-BE49-F238E27FC236}">
                <a16:creationId xmlns:a16="http://schemas.microsoft.com/office/drawing/2014/main" id="{2A118B3E-4BE7-401B-B613-0AE9C1DCF38F}"/>
              </a:ext>
            </a:extLst>
          </p:cNvPr>
          <p:cNvGrpSpPr/>
          <p:nvPr/>
        </p:nvGrpSpPr>
        <p:grpSpPr>
          <a:xfrm>
            <a:off x="8890802" y="3431087"/>
            <a:ext cx="200208" cy="200208"/>
            <a:chOff x="9839344" y="3530945"/>
            <a:chExt cx="200208" cy="200208"/>
          </a:xfrm>
          <a:solidFill>
            <a:schemeClr val="accent1"/>
          </a:solidFill>
        </p:grpSpPr>
        <p:sp>
          <p:nvSpPr>
            <p:cNvPr id="226" name="Rectangle 225">
              <a:extLst>
                <a:ext uri="{FF2B5EF4-FFF2-40B4-BE49-F238E27FC236}">
                  <a16:creationId xmlns:a16="http://schemas.microsoft.com/office/drawing/2014/main" id="{5BC92DEE-CD10-41DF-9741-D20DAE4AA188}"/>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27" name="Graphic 38">
              <a:extLst>
                <a:ext uri="{FF2B5EF4-FFF2-40B4-BE49-F238E27FC236}">
                  <a16:creationId xmlns:a16="http://schemas.microsoft.com/office/drawing/2014/main" id="{4637C61B-2B17-4120-AF64-52E77BDE2BCC}"/>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28" name="Group 227">
            <a:extLst>
              <a:ext uri="{FF2B5EF4-FFF2-40B4-BE49-F238E27FC236}">
                <a16:creationId xmlns:a16="http://schemas.microsoft.com/office/drawing/2014/main" id="{DD856ECE-F5A5-47FE-B8B4-D012A7CC92FD}"/>
              </a:ext>
            </a:extLst>
          </p:cNvPr>
          <p:cNvGrpSpPr/>
          <p:nvPr/>
        </p:nvGrpSpPr>
        <p:grpSpPr>
          <a:xfrm>
            <a:off x="8890802" y="3703220"/>
            <a:ext cx="200208" cy="200208"/>
            <a:chOff x="9839344" y="3530945"/>
            <a:chExt cx="200208" cy="200208"/>
          </a:xfrm>
          <a:solidFill>
            <a:srgbClr val="0091DA"/>
          </a:solidFill>
        </p:grpSpPr>
        <p:sp>
          <p:nvSpPr>
            <p:cNvPr id="229" name="Rectangle 228">
              <a:extLst>
                <a:ext uri="{FF2B5EF4-FFF2-40B4-BE49-F238E27FC236}">
                  <a16:creationId xmlns:a16="http://schemas.microsoft.com/office/drawing/2014/main" id="{57A7BE5A-A116-4A68-BDBE-1B07FBE1F381}"/>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30" name="Graphic 38">
              <a:extLst>
                <a:ext uri="{FF2B5EF4-FFF2-40B4-BE49-F238E27FC236}">
                  <a16:creationId xmlns:a16="http://schemas.microsoft.com/office/drawing/2014/main" id="{8CB0B997-A91A-4BBE-AC86-4D933FE2E7AE}"/>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231" name="Oval 230">
            <a:extLst>
              <a:ext uri="{FF2B5EF4-FFF2-40B4-BE49-F238E27FC236}">
                <a16:creationId xmlns:a16="http://schemas.microsoft.com/office/drawing/2014/main" id="{C66C94DD-8F47-43A6-9A7A-8FDE9014E6CF}"/>
              </a:ext>
            </a:extLst>
          </p:cNvPr>
          <p:cNvSpPr/>
          <p:nvPr/>
        </p:nvSpPr>
        <p:spPr>
          <a:xfrm>
            <a:off x="8800802" y="1406355"/>
            <a:ext cx="180000" cy="180000"/>
          </a:xfrm>
          <a:prstGeom prst="ellipse">
            <a:avLst/>
          </a:prstGeom>
          <a:solidFill>
            <a:schemeClr val="accent3"/>
          </a:solidFill>
          <a:ln w="25400" cap="flat" cmpd="sng" algn="ctr">
            <a:no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10</a:t>
            </a:r>
          </a:p>
        </p:txBody>
      </p:sp>
      <p:sp>
        <p:nvSpPr>
          <p:cNvPr id="232" name="Rectangle 231">
            <a:extLst>
              <a:ext uri="{FF2B5EF4-FFF2-40B4-BE49-F238E27FC236}">
                <a16:creationId xmlns:a16="http://schemas.microsoft.com/office/drawing/2014/main" id="{84EC4BE6-CBC4-420D-B53D-8243CC9379DB}"/>
              </a:ext>
            </a:extLst>
          </p:cNvPr>
          <p:cNvSpPr/>
          <p:nvPr/>
        </p:nvSpPr>
        <p:spPr>
          <a:xfrm>
            <a:off x="9176200" y="395148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10.9 Oversight &amp; tracking of remediation actions arising from Supplier reviews </a:t>
            </a:r>
          </a:p>
        </p:txBody>
      </p:sp>
      <p:sp>
        <p:nvSpPr>
          <p:cNvPr id="233" name="Rectangle 232">
            <a:extLst>
              <a:ext uri="{FF2B5EF4-FFF2-40B4-BE49-F238E27FC236}">
                <a16:creationId xmlns:a16="http://schemas.microsoft.com/office/drawing/2014/main" id="{15AEAD39-DCAA-4533-AB91-2E214D0C2035}"/>
              </a:ext>
            </a:extLst>
          </p:cNvPr>
          <p:cNvSpPr/>
          <p:nvPr/>
        </p:nvSpPr>
        <p:spPr>
          <a:xfrm>
            <a:off x="9171576" y="4565884"/>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10.11 Suppliers Issues Exception and Acceptance Standards and Procedures</a:t>
            </a:r>
          </a:p>
        </p:txBody>
      </p:sp>
      <p:sp>
        <p:nvSpPr>
          <p:cNvPr id="235" name="Rectangle 234">
            <a:extLst>
              <a:ext uri="{FF2B5EF4-FFF2-40B4-BE49-F238E27FC236}">
                <a16:creationId xmlns:a16="http://schemas.microsoft.com/office/drawing/2014/main" id="{94AD9833-A680-4023-B3A6-EF8D4978E9C9}"/>
              </a:ext>
            </a:extLst>
          </p:cNvPr>
          <p:cNvSpPr/>
          <p:nvPr/>
        </p:nvSpPr>
        <p:spPr>
          <a:xfrm>
            <a:off x="9171576" y="4235655"/>
            <a:ext cx="1980000" cy="234000"/>
          </a:xfrm>
          <a:prstGeom prst="rect">
            <a:avLst/>
          </a:prstGeom>
          <a:noFill/>
          <a:ln w="25400" cap="flat" cmpd="sng" algn="ctr">
            <a:noFill/>
            <a:prstDash val="solid"/>
          </a:ln>
          <a:effectLst/>
        </p:spPr>
        <p:txBody>
          <a:bodyPr lIns="35928" tIns="35928" rIns="35928" bIns="35928" rtlCol="0" anchor="ctr">
            <a:noAutofit/>
          </a:bodyPr>
          <a:lstStyle/>
          <a:p>
            <a:pPr marL="180975" indent="-180975" defTabSz="908732"/>
            <a:r>
              <a:rPr lang="en-GB" sz="800" kern="0" dirty="0">
                <a:solidFill>
                  <a:srgbClr val="FFFFFF"/>
                </a:solidFill>
              </a:rPr>
              <a:t>10.10 Sec Threat/Incident Support for Suppliers</a:t>
            </a:r>
          </a:p>
        </p:txBody>
      </p:sp>
      <p:grpSp>
        <p:nvGrpSpPr>
          <p:cNvPr id="237" name="Group 236">
            <a:extLst>
              <a:ext uri="{FF2B5EF4-FFF2-40B4-BE49-F238E27FC236}">
                <a16:creationId xmlns:a16="http://schemas.microsoft.com/office/drawing/2014/main" id="{31EC5249-34E2-47EB-A48A-B25F5D2422E3}"/>
              </a:ext>
            </a:extLst>
          </p:cNvPr>
          <p:cNvGrpSpPr/>
          <p:nvPr/>
        </p:nvGrpSpPr>
        <p:grpSpPr>
          <a:xfrm>
            <a:off x="8895426" y="3958568"/>
            <a:ext cx="200208" cy="200208"/>
            <a:chOff x="9839344" y="3530945"/>
            <a:chExt cx="200208" cy="200208"/>
          </a:xfrm>
          <a:solidFill>
            <a:srgbClr val="0091DA"/>
          </a:solidFill>
        </p:grpSpPr>
        <p:sp>
          <p:nvSpPr>
            <p:cNvPr id="238" name="Rectangle 237">
              <a:extLst>
                <a:ext uri="{FF2B5EF4-FFF2-40B4-BE49-F238E27FC236}">
                  <a16:creationId xmlns:a16="http://schemas.microsoft.com/office/drawing/2014/main" id="{302E0B02-9B0F-4933-AED4-6BDECF5FA9C5}"/>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39" name="Graphic 38">
              <a:extLst>
                <a:ext uri="{FF2B5EF4-FFF2-40B4-BE49-F238E27FC236}">
                  <a16:creationId xmlns:a16="http://schemas.microsoft.com/office/drawing/2014/main" id="{1C82C706-9568-4A5A-8252-D058EF9D9261}"/>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40" name="Group 239">
            <a:extLst>
              <a:ext uri="{FF2B5EF4-FFF2-40B4-BE49-F238E27FC236}">
                <a16:creationId xmlns:a16="http://schemas.microsoft.com/office/drawing/2014/main" id="{C20039D7-CA18-403A-B064-6BCA81762595}"/>
              </a:ext>
            </a:extLst>
          </p:cNvPr>
          <p:cNvGrpSpPr/>
          <p:nvPr/>
        </p:nvGrpSpPr>
        <p:grpSpPr>
          <a:xfrm>
            <a:off x="8895426" y="4230704"/>
            <a:ext cx="200208" cy="200208"/>
            <a:chOff x="9839344" y="3530945"/>
            <a:chExt cx="200208" cy="200208"/>
          </a:xfrm>
          <a:solidFill>
            <a:srgbClr val="0091DA"/>
          </a:solidFill>
        </p:grpSpPr>
        <p:sp>
          <p:nvSpPr>
            <p:cNvPr id="241" name="Rectangle 240">
              <a:extLst>
                <a:ext uri="{FF2B5EF4-FFF2-40B4-BE49-F238E27FC236}">
                  <a16:creationId xmlns:a16="http://schemas.microsoft.com/office/drawing/2014/main" id="{CDB466DB-6FD9-4E6D-8DCE-876BBB66AF71}"/>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42" name="Graphic 38">
              <a:extLst>
                <a:ext uri="{FF2B5EF4-FFF2-40B4-BE49-F238E27FC236}">
                  <a16:creationId xmlns:a16="http://schemas.microsoft.com/office/drawing/2014/main" id="{5290E135-49C1-4709-9517-5C7213BF4680}"/>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grpSp>
        <p:nvGrpSpPr>
          <p:cNvPr id="243" name="Group 242">
            <a:extLst>
              <a:ext uri="{FF2B5EF4-FFF2-40B4-BE49-F238E27FC236}">
                <a16:creationId xmlns:a16="http://schemas.microsoft.com/office/drawing/2014/main" id="{85339229-2521-4D15-83E5-8196F010DFFB}"/>
              </a:ext>
            </a:extLst>
          </p:cNvPr>
          <p:cNvGrpSpPr/>
          <p:nvPr/>
        </p:nvGrpSpPr>
        <p:grpSpPr>
          <a:xfrm>
            <a:off x="8895426" y="4502840"/>
            <a:ext cx="200208" cy="200208"/>
            <a:chOff x="9839344" y="3530945"/>
            <a:chExt cx="200208" cy="200208"/>
          </a:xfrm>
          <a:solidFill>
            <a:srgbClr val="0091DA"/>
          </a:solidFill>
        </p:grpSpPr>
        <p:sp>
          <p:nvSpPr>
            <p:cNvPr id="244" name="Rectangle 243">
              <a:extLst>
                <a:ext uri="{FF2B5EF4-FFF2-40B4-BE49-F238E27FC236}">
                  <a16:creationId xmlns:a16="http://schemas.microsoft.com/office/drawing/2014/main" id="{4E6BCEAE-AA69-4280-9416-A6E91E2BA4B3}"/>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45" name="Graphic 38">
              <a:extLst>
                <a:ext uri="{FF2B5EF4-FFF2-40B4-BE49-F238E27FC236}">
                  <a16:creationId xmlns:a16="http://schemas.microsoft.com/office/drawing/2014/main" id="{875728E5-1124-443B-8774-9CE14F81DA19}"/>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
        <p:nvSpPr>
          <p:cNvPr id="234" name="Rectangle 233">
            <a:extLst>
              <a:ext uri="{FF2B5EF4-FFF2-40B4-BE49-F238E27FC236}">
                <a16:creationId xmlns:a16="http://schemas.microsoft.com/office/drawing/2014/main" id="{717D4F72-9A4D-4EEA-A3A8-0C66D30B1B0D}"/>
              </a:ext>
            </a:extLst>
          </p:cNvPr>
          <p:cNvSpPr/>
          <p:nvPr/>
        </p:nvSpPr>
        <p:spPr>
          <a:xfrm>
            <a:off x="3820684" y="3699056"/>
            <a:ext cx="1980000" cy="234000"/>
          </a:xfrm>
          <a:prstGeom prst="rect">
            <a:avLst/>
          </a:prstGeom>
          <a:noFill/>
          <a:ln w="25400" cap="flat" cmpd="sng" algn="ctr">
            <a:noFill/>
            <a:prstDash val="solid"/>
          </a:ln>
          <a:effectLst/>
        </p:spPr>
        <p:txBody>
          <a:bodyPr lIns="35928" tIns="35928" rIns="35928" bIns="35928" rtlCol="0" anchor="ctr">
            <a:noAutofit/>
          </a:bodyPr>
          <a:lstStyle/>
          <a:p>
            <a:pPr marL="0" marR="0" lvl="0" indent="0" defTabSz="908732"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ea typeface="+mn-ea"/>
                <a:cs typeface="+mn-cs"/>
              </a:rPr>
              <a:t>8.24 IoT Device Solution Management</a:t>
            </a:r>
          </a:p>
        </p:txBody>
      </p:sp>
      <p:grpSp>
        <p:nvGrpSpPr>
          <p:cNvPr id="236" name="Group 235">
            <a:extLst>
              <a:ext uri="{FF2B5EF4-FFF2-40B4-BE49-F238E27FC236}">
                <a16:creationId xmlns:a16="http://schemas.microsoft.com/office/drawing/2014/main" id="{27F8C4A6-848A-46A5-9B60-759A5E7C3754}"/>
              </a:ext>
            </a:extLst>
          </p:cNvPr>
          <p:cNvGrpSpPr/>
          <p:nvPr/>
        </p:nvGrpSpPr>
        <p:grpSpPr>
          <a:xfrm>
            <a:off x="3591989" y="3703220"/>
            <a:ext cx="200208" cy="200208"/>
            <a:chOff x="9839344" y="3530945"/>
            <a:chExt cx="200208" cy="200208"/>
          </a:xfrm>
          <a:solidFill>
            <a:srgbClr val="0091DA"/>
          </a:solidFill>
        </p:grpSpPr>
        <p:sp>
          <p:nvSpPr>
            <p:cNvPr id="246" name="Rectangle 245">
              <a:extLst>
                <a:ext uri="{FF2B5EF4-FFF2-40B4-BE49-F238E27FC236}">
                  <a16:creationId xmlns:a16="http://schemas.microsoft.com/office/drawing/2014/main" id="{6B5B5FA6-9DC2-4557-A75A-101024EDAFB9}"/>
                </a:ext>
              </a:extLst>
            </p:cNvPr>
            <p:cNvSpPr/>
            <p:nvPr/>
          </p:nvSpPr>
          <p:spPr>
            <a:xfrm>
              <a:off x="9839344" y="3530945"/>
              <a:ext cx="200208" cy="2002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38D"/>
                </a:solidFill>
                <a:effectLst/>
                <a:uLnTx/>
                <a:uFillTx/>
                <a:ea typeface="+mn-ea"/>
                <a:cs typeface="+mn-cs"/>
              </a:endParaRPr>
            </a:p>
          </p:txBody>
        </p:sp>
        <p:sp>
          <p:nvSpPr>
            <p:cNvPr id="247" name="Graphic 38">
              <a:extLst>
                <a:ext uri="{FF2B5EF4-FFF2-40B4-BE49-F238E27FC236}">
                  <a16:creationId xmlns:a16="http://schemas.microsoft.com/office/drawing/2014/main" id="{9B94FE41-62A1-4BAD-9E33-40B7E1BC4E97}"/>
                </a:ext>
              </a:extLst>
            </p:cNvPr>
            <p:cNvSpPr/>
            <p:nvPr/>
          </p:nvSpPr>
          <p:spPr>
            <a:xfrm>
              <a:off x="9916006" y="3565865"/>
              <a:ext cx="46884" cy="93792"/>
            </a:xfrm>
            <a:custGeom>
              <a:avLst/>
              <a:gdLst>
                <a:gd name="connsiteX0" fmla="*/ 0 w 186594"/>
                <a:gd name="connsiteY0" fmla="*/ 0 h 373284"/>
                <a:gd name="connsiteX1" fmla="*/ 186595 w 186594"/>
                <a:gd name="connsiteY1" fmla="*/ 186595 h 373284"/>
                <a:gd name="connsiteX2" fmla="*/ 0 w 186594"/>
                <a:gd name="connsiteY2" fmla="*/ 373285 h 373284"/>
              </a:gdLst>
              <a:ahLst/>
              <a:cxnLst>
                <a:cxn ang="0">
                  <a:pos x="connsiteX0" y="connsiteY0"/>
                </a:cxn>
                <a:cxn ang="0">
                  <a:pos x="connsiteX1" y="connsiteY1"/>
                </a:cxn>
                <a:cxn ang="0">
                  <a:pos x="connsiteX2" y="connsiteY2"/>
                </a:cxn>
              </a:cxnLst>
              <a:rect l="l" t="t" r="r" b="b"/>
              <a:pathLst>
                <a:path w="186594" h="373284">
                  <a:moveTo>
                    <a:pt x="0" y="0"/>
                  </a:moveTo>
                  <a:lnTo>
                    <a:pt x="186595" y="186595"/>
                  </a:lnTo>
                  <a:lnTo>
                    <a:pt x="0" y="373285"/>
                  </a:lnTo>
                </a:path>
              </a:pathLst>
            </a:custGeom>
            <a:grpFill/>
            <a:ln w="12700" cap="sq">
              <a:solidFill>
                <a:schemeClr val="bg1"/>
              </a:solidFill>
              <a:prstDash val="solid"/>
              <a:miter lim="800000"/>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grpSp>
    </p:spTree>
    <p:extLst>
      <p:ext uri="{BB962C8B-B14F-4D97-AF65-F5344CB8AC3E}">
        <p14:creationId xmlns:p14="http://schemas.microsoft.com/office/powerpoint/2010/main" val="9491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689A-4FC0-4F01-8FFD-7C2E0826086D}"/>
              </a:ext>
            </a:extLst>
          </p:cNvPr>
          <p:cNvSpPr>
            <a:spLocks noGrp="1"/>
          </p:cNvSpPr>
          <p:nvPr>
            <p:ph type="ctrTitle"/>
          </p:nvPr>
        </p:nvSpPr>
        <p:spPr/>
        <p:txBody>
          <a:bodyPr/>
          <a:lstStyle/>
          <a:p>
            <a:r>
              <a:rPr lang="en-US" dirty="0"/>
              <a:t>KPMG Ignition Center</a:t>
            </a:r>
          </a:p>
        </p:txBody>
      </p:sp>
    </p:spTree>
    <p:extLst>
      <p:ext uri="{BB962C8B-B14F-4D97-AF65-F5344CB8AC3E}">
        <p14:creationId xmlns:p14="http://schemas.microsoft.com/office/powerpoint/2010/main" val="1156314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E4BBF2-979D-4D76-96BB-2867127D8938}"/>
              </a:ext>
            </a:extLst>
          </p:cNvPr>
          <p:cNvSpPr>
            <a:spLocks noGrp="1"/>
          </p:cNvSpPr>
          <p:nvPr>
            <p:ph type="title"/>
          </p:nvPr>
        </p:nvSpPr>
        <p:spPr/>
        <p:txBody>
          <a:bodyPr/>
          <a:lstStyle/>
          <a:p>
            <a:r>
              <a:rPr lang="en-US"/>
              <a:t>KPMG brings differentiated ways of working and will accelerate new perspectives on Cigna’s cyber operating model and strategy</a:t>
            </a:r>
            <a:endParaRPr lang="en-US" dirty="0"/>
          </a:p>
        </p:txBody>
      </p:sp>
      <p:sp>
        <p:nvSpPr>
          <p:cNvPr id="4" name="Content Placeholder 4">
            <a:extLst>
              <a:ext uri="{FF2B5EF4-FFF2-40B4-BE49-F238E27FC236}">
                <a16:creationId xmlns:a16="http://schemas.microsoft.com/office/drawing/2014/main" id="{A5BCF723-3F30-4368-8C7D-DCC6A876C469}"/>
              </a:ext>
            </a:extLst>
          </p:cNvPr>
          <p:cNvSpPr txBox="1">
            <a:spLocks/>
          </p:cNvSpPr>
          <p:nvPr/>
        </p:nvSpPr>
        <p:spPr>
          <a:xfrm>
            <a:off x="1295694" y="1885100"/>
            <a:ext cx="5622504" cy="338926"/>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600"/>
              </a:spcBef>
              <a:spcAft>
                <a:spcPts val="0"/>
              </a:spcAft>
              <a:buFontTx/>
              <a:buNone/>
              <a:defRPr sz="1000" b="1" kern="1200">
                <a:solidFill>
                  <a:schemeClr val="tx2"/>
                </a:solidFill>
                <a:latin typeface="+mn-lt"/>
                <a:ea typeface="+mn-ea"/>
                <a:cs typeface="+mn-cs"/>
              </a:defRPr>
            </a:lvl1pPr>
            <a:lvl2pPr marL="0" indent="0" algn="l" defTabSz="914400" rtl="0" eaLnBrk="1" latinLnBrk="0" hangingPunct="1">
              <a:lnSpc>
                <a:spcPct val="100000"/>
              </a:lnSpc>
              <a:spcBef>
                <a:spcPts val="600"/>
              </a:spcBef>
              <a:spcAft>
                <a:spcPts val="300"/>
              </a:spcAft>
              <a:buFontTx/>
              <a:buNone/>
              <a:defRPr sz="10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300"/>
              </a:spcAft>
              <a:buClr>
                <a:schemeClr val="tx2"/>
              </a:buClr>
              <a:buFont typeface="Arial" panose="020B0604020202020204" pitchFamily="34" charset="0"/>
              <a:buChar char="—"/>
              <a:defRPr sz="10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300"/>
              </a:spcAft>
              <a:buClr>
                <a:schemeClr val="tx2"/>
              </a:buClr>
              <a:buFont typeface="Arial" panose="020B0604020202020204" pitchFamily="34" charset="0"/>
              <a:buChar char="-"/>
              <a:defRPr sz="10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300"/>
              </a:spcAft>
              <a:buClr>
                <a:schemeClr val="tx2"/>
              </a:buClr>
              <a:buFont typeface="Arial" panose="020B0604020202020204" pitchFamily="34" charset="0"/>
              <a:buChar char="—"/>
              <a:defRPr sz="10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100"/>
              <a:t>Our team creates an engaging environment needed to foster collaboration.</a:t>
            </a:r>
          </a:p>
          <a:p>
            <a:endParaRPr lang="en-US" sz="1100"/>
          </a:p>
        </p:txBody>
      </p:sp>
      <p:sp>
        <p:nvSpPr>
          <p:cNvPr id="5" name="Content Placeholder 11">
            <a:extLst>
              <a:ext uri="{FF2B5EF4-FFF2-40B4-BE49-F238E27FC236}">
                <a16:creationId xmlns:a16="http://schemas.microsoft.com/office/drawing/2014/main" id="{A62BE24A-9FC8-464C-A7FB-82B14B4A9EBD}"/>
              </a:ext>
            </a:extLst>
          </p:cNvPr>
          <p:cNvSpPr txBox="1">
            <a:spLocks/>
          </p:cNvSpPr>
          <p:nvPr/>
        </p:nvSpPr>
        <p:spPr>
          <a:xfrm>
            <a:off x="1003201" y="1240484"/>
            <a:ext cx="10185599" cy="36933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0"/>
              </a:spcBef>
              <a:spcAft>
                <a:spcPts val="600"/>
              </a:spcAft>
              <a:buFontTx/>
              <a:buNone/>
              <a:defRPr sz="1200" b="1" kern="1200">
                <a:solidFill>
                  <a:schemeClr val="tx2"/>
                </a:solidFill>
                <a:latin typeface="Univers 45 Light" pitchFamily="2" charset="0"/>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a:latin typeface="+mn-lt"/>
              </a:rPr>
              <a:t>KPMG has invested in a suite of in-person and virtual collaboration tools, including </a:t>
            </a:r>
            <a:r>
              <a:rPr lang="en-US">
                <a:latin typeface="+mn-lt"/>
              </a:rPr>
              <a:t>KPMG Ignition Center</a:t>
            </a:r>
            <a:r>
              <a:rPr lang="en-US" b="0">
                <a:latin typeface="+mn-lt"/>
              </a:rPr>
              <a:t>. We will bring our virtual collaboration capability to this engagement to provide you with latest digital collaboration tools. </a:t>
            </a:r>
          </a:p>
        </p:txBody>
      </p:sp>
      <p:sp>
        <p:nvSpPr>
          <p:cNvPr id="7" name="TextBox 11">
            <a:extLst>
              <a:ext uri="{FF2B5EF4-FFF2-40B4-BE49-F238E27FC236}">
                <a16:creationId xmlns:a16="http://schemas.microsoft.com/office/drawing/2014/main" id="{3324217D-26FB-4231-A5EC-87FFA620D27C}"/>
              </a:ext>
            </a:extLst>
          </p:cNvPr>
          <p:cNvSpPr txBox="1"/>
          <p:nvPr/>
        </p:nvSpPr>
        <p:spPr>
          <a:xfrm>
            <a:off x="2611520" y="3040674"/>
            <a:ext cx="0" cy="0"/>
          </a:xfrm>
          <a:prstGeom prst="rect">
            <a:avLst/>
          </a:prstGeom>
          <a:noFill/>
        </p:spPr>
        <p:txBody>
          <a:bodyPr wrap="square" lIns="91440" tIns="91440" rIns="91440" bIns="91440" rtlCol="0">
            <a:noAutofit/>
          </a:bodyPr>
          <a:lstStyle/>
          <a:p>
            <a:pPr>
              <a:spcAft>
                <a:spcPts val="450"/>
              </a:spcAft>
            </a:pPr>
            <a:endParaRPr lang="en-US" sz="1100"/>
          </a:p>
        </p:txBody>
      </p:sp>
      <p:sp>
        <p:nvSpPr>
          <p:cNvPr id="8" name="Rectangle 30">
            <a:extLst>
              <a:ext uri="{FF2B5EF4-FFF2-40B4-BE49-F238E27FC236}">
                <a16:creationId xmlns:a16="http://schemas.microsoft.com/office/drawing/2014/main" id="{74960AA9-C81A-4039-ABF0-7DE5CFA7DFA1}"/>
              </a:ext>
            </a:extLst>
          </p:cNvPr>
          <p:cNvSpPr/>
          <p:nvPr/>
        </p:nvSpPr>
        <p:spPr>
          <a:xfrm>
            <a:off x="998401" y="2245035"/>
            <a:ext cx="2278877" cy="348098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nSpc>
                <a:spcPct val="88000"/>
              </a:lnSpc>
              <a:spcAft>
                <a:spcPts val="600"/>
              </a:spcAft>
            </a:pPr>
            <a:endParaRPr lang="en-US" sz="900">
              <a:solidFill>
                <a:schemeClr val="bg1"/>
              </a:solidFill>
            </a:endParaRPr>
          </a:p>
          <a:p>
            <a:pPr>
              <a:lnSpc>
                <a:spcPct val="88000"/>
              </a:lnSpc>
              <a:spcAft>
                <a:spcPts val="600"/>
              </a:spcAft>
            </a:pPr>
            <a:endParaRPr lang="en-US" sz="900">
              <a:solidFill>
                <a:schemeClr val="bg1"/>
              </a:solidFill>
            </a:endParaRPr>
          </a:p>
          <a:p>
            <a:pPr>
              <a:lnSpc>
                <a:spcPct val="88000"/>
              </a:lnSpc>
              <a:spcAft>
                <a:spcPts val="600"/>
              </a:spcAft>
            </a:pPr>
            <a:r>
              <a:rPr lang="en-US" sz="900">
                <a:solidFill>
                  <a:schemeClr val="bg1"/>
                </a:solidFill>
              </a:rPr>
              <a:t>KPMG Ignition Centers enable you to create momentum and drive mission critical and organizational priorities. This includes:</a:t>
            </a:r>
          </a:p>
          <a:p>
            <a:pPr marL="171450" indent="-171450">
              <a:lnSpc>
                <a:spcPct val="88000"/>
              </a:lnSpc>
              <a:spcAft>
                <a:spcPts val="600"/>
              </a:spcAft>
              <a:buFont typeface="Wingdings" panose="05000000000000000000" pitchFamily="2" charset="2"/>
              <a:buChar char="§"/>
            </a:pPr>
            <a:r>
              <a:rPr lang="en-US" sz="900">
                <a:solidFill>
                  <a:schemeClr val="bg1"/>
                </a:solidFill>
              </a:rPr>
              <a:t>Visioning: We will help Cigna envision their future state with unparalleled speed and insight.</a:t>
            </a:r>
          </a:p>
          <a:p>
            <a:pPr marL="171450" indent="-171450">
              <a:lnSpc>
                <a:spcPct val="88000"/>
              </a:lnSpc>
              <a:spcAft>
                <a:spcPts val="600"/>
              </a:spcAft>
              <a:buFont typeface="Wingdings" panose="05000000000000000000" pitchFamily="2" charset="2"/>
              <a:buChar char="§"/>
            </a:pPr>
            <a:r>
              <a:rPr lang="en-US" sz="900">
                <a:solidFill>
                  <a:schemeClr val="bg1"/>
                </a:solidFill>
              </a:rPr>
              <a:t>Innovating: We will help Cigna think like a startup whilst you continue with your industry leadership</a:t>
            </a:r>
          </a:p>
          <a:p>
            <a:pPr marL="171450" indent="-171450">
              <a:lnSpc>
                <a:spcPct val="88000"/>
              </a:lnSpc>
              <a:spcAft>
                <a:spcPts val="600"/>
              </a:spcAft>
              <a:buFont typeface="Wingdings" panose="05000000000000000000" pitchFamily="2" charset="2"/>
              <a:buChar char="§"/>
            </a:pPr>
            <a:r>
              <a:rPr lang="en-US" sz="900">
                <a:solidFill>
                  <a:schemeClr val="bg1"/>
                </a:solidFill>
              </a:rPr>
              <a:t>Leading: We will help Cigna succeed at this pivotal moment in your enterprise.</a:t>
            </a:r>
          </a:p>
          <a:p>
            <a:pPr>
              <a:lnSpc>
                <a:spcPct val="88000"/>
              </a:lnSpc>
              <a:spcAft>
                <a:spcPts val="600"/>
              </a:spcAft>
            </a:pPr>
            <a:r>
              <a:rPr lang="en-US" sz="900">
                <a:solidFill>
                  <a:schemeClr val="bg1"/>
                </a:solidFill>
              </a:rPr>
              <a:t>KPMG Innovation Centers produce tangible, outcome- driven deliverables to drive decision support and actionable next steps. They capitalize on the speed of collaboration by reducing cycles required from linear working approaches.</a:t>
            </a:r>
          </a:p>
        </p:txBody>
      </p:sp>
      <p:sp>
        <p:nvSpPr>
          <p:cNvPr id="9" name="Rectangle 8">
            <a:extLst>
              <a:ext uri="{FF2B5EF4-FFF2-40B4-BE49-F238E27FC236}">
                <a16:creationId xmlns:a16="http://schemas.microsoft.com/office/drawing/2014/main" id="{8CEAA5C9-EADC-4F17-9F10-0D7086418427}"/>
              </a:ext>
            </a:extLst>
          </p:cNvPr>
          <p:cNvSpPr/>
          <p:nvPr/>
        </p:nvSpPr>
        <p:spPr>
          <a:xfrm>
            <a:off x="998400" y="2252969"/>
            <a:ext cx="2368272" cy="363176"/>
          </a:xfrm>
          <a:prstGeom prst="rect">
            <a:avLst/>
          </a:prstGeom>
        </p:spPr>
        <p:txBody>
          <a:bodyPr wrap="square">
            <a:spAutoFit/>
          </a:bodyPr>
          <a:lstStyle/>
          <a:p>
            <a:pPr>
              <a:lnSpc>
                <a:spcPct val="88000"/>
              </a:lnSpc>
              <a:spcAft>
                <a:spcPts val="450"/>
              </a:spcAft>
            </a:pPr>
            <a:r>
              <a:rPr lang="en-US" sz="1000" b="1">
                <a:solidFill>
                  <a:schemeClr val="bg1"/>
                </a:solidFill>
              </a:rPr>
              <a:t>What are the benefits of a KPMG Ignition Center session?</a:t>
            </a:r>
          </a:p>
        </p:txBody>
      </p:sp>
      <p:grpSp>
        <p:nvGrpSpPr>
          <p:cNvPr id="10" name="Group 9">
            <a:extLst>
              <a:ext uri="{FF2B5EF4-FFF2-40B4-BE49-F238E27FC236}">
                <a16:creationId xmlns:a16="http://schemas.microsoft.com/office/drawing/2014/main" id="{B9D36454-5FBC-45A6-B788-D45CA1A4D017}"/>
              </a:ext>
            </a:extLst>
          </p:cNvPr>
          <p:cNvGrpSpPr/>
          <p:nvPr/>
        </p:nvGrpSpPr>
        <p:grpSpPr>
          <a:xfrm>
            <a:off x="3323618" y="2245035"/>
            <a:ext cx="3726168" cy="3480980"/>
            <a:chOff x="2795584" y="2294583"/>
            <a:chExt cx="4124408" cy="3728172"/>
          </a:xfrm>
        </p:grpSpPr>
        <p:sp>
          <p:nvSpPr>
            <p:cNvPr id="11" name="Rectangle 30">
              <a:extLst>
                <a:ext uri="{FF2B5EF4-FFF2-40B4-BE49-F238E27FC236}">
                  <a16:creationId xmlns:a16="http://schemas.microsoft.com/office/drawing/2014/main" id="{2BB4DCBD-A3DA-4A8C-816C-D3E80CFADD0F}"/>
                </a:ext>
              </a:extLst>
            </p:cNvPr>
            <p:cNvSpPr/>
            <p:nvPr/>
          </p:nvSpPr>
          <p:spPr>
            <a:xfrm>
              <a:off x="2806630" y="2599109"/>
              <a:ext cx="4113362" cy="1229598"/>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numCol="2" spcCol="182880" rtlCol="0" anchor="ctr"/>
            <a:lstStyle/>
            <a:p>
              <a:pPr marL="171450" indent="-171450">
                <a:spcBef>
                  <a:spcPts val="300"/>
                </a:spcBef>
                <a:spcAft>
                  <a:spcPts val="300"/>
                </a:spcAft>
                <a:buFont typeface="Wingdings" panose="05000000000000000000" pitchFamily="2" charset="2"/>
                <a:buChar char="§"/>
                <a:defRPr/>
              </a:pPr>
              <a:r>
                <a:rPr lang="en-US" sz="900">
                  <a:solidFill>
                    <a:schemeClr val="bg1"/>
                  </a:solidFill>
                </a:rPr>
                <a:t>Coordinated Ignition Team with extensive facilitation and collaboration expertise</a:t>
              </a:r>
            </a:p>
            <a:p>
              <a:pPr marL="171450" indent="-171450">
                <a:spcBef>
                  <a:spcPts val="300"/>
                </a:spcBef>
                <a:spcAft>
                  <a:spcPts val="300"/>
                </a:spcAft>
                <a:buFont typeface="Wingdings" panose="05000000000000000000" pitchFamily="2" charset="2"/>
                <a:buChar char="§"/>
                <a:defRPr/>
              </a:pPr>
              <a:r>
                <a:rPr lang="en-US" sz="900">
                  <a:solidFill>
                    <a:schemeClr val="bg1"/>
                  </a:solidFill>
                </a:rPr>
                <a:t> “The Engine Room”</a:t>
              </a:r>
            </a:p>
            <a:p>
              <a:pPr marL="171450" indent="-171450">
                <a:spcBef>
                  <a:spcPts val="300"/>
                </a:spcBef>
                <a:spcAft>
                  <a:spcPts val="300"/>
                </a:spcAft>
                <a:buFont typeface="Wingdings" panose="05000000000000000000" pitchFamily="2" charset="2"/>
                <a:buChar char="§"/>
                <a:defRPr/>
              </a:pPr>
              <a:r>
                <a:rPr lang="en-US" sz="900">
                  <a:solidFill>
                    <a:schemeClr val="bg1"/>
                  </a:solidFill>
                  <a:cs typeface="Univers for KPMG" charset="0"/>
                </a:rPr>
                <a:t>Technology requirements &amp; support</a:t>
              </a:r>
            </a:p>
            <a:p>
              <a:pPr marL="171450" indent="-171450">
                <a:spcBef>
                  <a:spcPts val="300"/>
                </a:spcBef>
                <a:spcAft>
                  <a:spcPts val="300"/>
                </a:spcAft>
                <a:buFont typeface="Wingdings" panose="05000000000000000000" pitchFamily="2" charset="2"/>
                <a:buChar char="§"/>
                <a:defRPr/>
              </a:pPr>
              <a:r>
                <a:rPr lang="en-US" sz="900">
                  <a:solidFill>
                    <a:schemeClr val="bg1"/>
                  </a:solidFill>
                  <a:cs typeface="Univers for KPMG" charset="0"/>
                </a:rPr>
                <a:t>Custom agenda design and execution</a:t>
              </a:r>
            </a:p>
            <a:p>
              <a:pPr marL="171450" indent="-171450">
                <a:spcBef>
                  <a:spcPts val="300"/>
                </a:spcBef>
                <a:spcAft>
                  <a:spcPts val="300"/>
                </a:spcAft>
                <a:buFont typeface="Wingdings" panose="05000000000000000000" pitchFamily="2" charset="2"/>
                <a:buChar char="§"/>
                <a:defRPr/>
              </a:pPr>
              <a:r>
                <a:rPr lang="en-US" sz="900">
                  <a:solidFill>
                    <a:schemeClr val="bg1"/>
                  </a:solidFill>
                  <a:cs typeface="Univers for KPMG" charset="0"/>
                </a:rPr>
                <a:t>Relevant assets and methods</a:t>
              </a:r>
            </a:p>
            <a:p>
              <a:pPr marL="171450" indent="-171450">
                <a:spcBef>
                  <a:spcPts val="300"/>
                </a:spcBef>
                <a:spcAft>
                  <a:spcPts val="300"/>
                </a:spcAft>
                <a:buFont typeface="Wingdings" panose="05000000000000000000" pitchFamily="2" charset="2"/>
                <a:buChar char="§"/>
                <a:defRPr/>
              </a:pPr>
              <a:r>
                <a:rPr lang="en-US" sz="900">
                  <a:solidFill>
                    <a:schemeClr val="bg1"/>
                  </a:solidFill>
                  <a:cs typeface="Univers for KPMG" charset="0"/>
                </a:rPr>
                <a:t>Relevant insights </a:t>
              </a:r>
            </a:p>
            <a:p>
              <a:pPr marL="171450" indent="-171450">
                <a:spcBef>
                  <a:spcPts val="300"/>
                </a:spcBef>
                <a:spcAft>
                  <a:spcPts val="300"/>
                </a:spcAft>
                <a:buFont typeface="Wingdings" panose="05000000000000000000" pitchFamily="2" charset="2"/>
                <a:buChar char="§"/>
                <a:defRPr/>
              </a:pPr>
              <a:r>
                <a:rPr lang="en-US" sz="900">
                  <a:solidFill>
                    <a:schemeClr val="bg1"/>
                  </a:solidFill>
                  <a:cs typeface="Univers for KPMG" charset="0"/>
                </a:rPr>
                <a:t>Output package</a:t>
              </a:r>
            </a:p>
          </p:txBody>
        </p:sp>
        <p:sp>
          <p:nvSpPr>
            <p:cNvPr id="12" name="Rectangle 30">
              <a:extLst>
                <a:ext uri="{FF2B5EF4-FFF2-40B4-BE49-F238E27FC236}">
                  <a16:creationId xmlns:a16="http://schemas.microsoft.com/office/drawing/2014/main" id="{1C52ABBE-F418-430C-9AB2-580E83492D73}"/>
                </a:ext>
              </a:extLst>
            </p:cNvPr>
            <p:cNvSpPr/>
            <p:nvPr/>
          </p:nvSpPr>
          <p:spPr>
            <a:xfrm>
              <a:off x="2806630" y="3916047"/>
              <a:ext cx="4113362" cy="2106708"/>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b"/>
            <a:lstStyle/>
            <a:p>
              <a:pPr marL="217170" marR="243840" indent="-129539">
                <a:lnSpc>
                  <a:spcPct val="101299"/>
                </a:lnSpc>
                <a:spcBef>
                  <a:spcPts val="365"/>
                </a:spcBef>
                <a:buFont typeface="Arial"/>
                <a:buChar char="•"/>
                <a:tabLst>
                  <a:tab pos="217804" algn="l"/>
                </a:tabLst>
              </a:pPr>
              <a:endParaRPr lang="en-US" sz="900" b="1">
                <a:solidFill>
                  <a:schemeClr val="bg1"/>
                </a:solidFill>
                <a:cs typeface="Arial" panose="020B0604020202020204" pitchFamily="34" charset="0"/>
              </a:endParaRPr>
            </a:p>
            <a:p>
              <a:pPr marL="171450" marR="243840" indent="-171450">
                <a:lnSpc>
                  <a:spcPct val="88000"/>
                </a:lnSpc>
                <a:spcBef>
                  <a:spcPts val="365"/>
                </a:spcBef>
                <a:spcAft>
                  <a:spcPts val="600"/>
                </a:spcAft>
                <a:buFont typeface="Wingdings" panose="05000000000000000000" pitchFamily="2" charset="2"/>
                <a:buChar char="§"/>
                <a:tabLst>
                  <a:tab pos="217804" algn="l"/>
                </a:tabLst>
              </a:pPr>
              <a:r>
                <a:rPr lang="en-US" sz="900" b="1">
                  <a:solidFill>
                    <a:schemeClr val="bg1"/>
                  </a:solidFill>
                </a:rPr>
                <a:t>Host &amp; Connect</a:t>
              </a:r>
              <a:r>
                <a:rPr lang="en-US" sz="900">
                  <a:solidFill>
                    <a:schemeClr val="bg1"/>
                  </a:solidFill>
                </a:rPr>
                <a:t> using tools to provide an intuitive user experience</a:t>
              </a:r>
            </a:p>
            <a:p>
              <a:pPr marL="171450" marR="120650" indent="-171450">
                <a:lnSpc>
                  <a:spcPct val="88000"/>
                </a:lnSpc>
                <a:spcBef>
                  <a:spcPts val="190"/>
                </a:spcBef>
                <a:spcAft>
                  <a:spcPts val="600"/>
                </a:spcAft>
                <a:buFont typeface="Wingdings" panose="05000000000000000000" pitchFamily="2" charset="2"/>
                <a:buChar char="§"/>
                <a:tabLst>
                  <a:tab pos="217804" algn="l"/>
                </a:tabLst>
              </a:pPr>
              <a:r>
                <a:rPr lang="en-US" sz="900" b="1">
                  <a:solidFill>
                    <a:schemeClr val="bg1"/>
                  </a:solidFill>
                </a:rPr>
                <a:t>Share</a:t>
              </a:r>
              <a:r>
                <a:rPr lang="en-US" sz="900">
                  <a:solidFill>
                    <a:schemeClr val="bg1"/>
                  </a:solidFill>
                </a:rPr>
                <a:t> content in a secure cloud environment via tools like Microsoft Teams or client preferred collaboration platforms. We provide flexibility to display a wide variety of content while being platform agnostic</a:t>
              </a:r>
            </a:p>
            <a:p>
              <a:pPr marL="171450" marR="120650" indent="-171450">
                <a:lnSpc>
                  <a:spcPct val="88000"/>
                </a:lnSpc>
                <a:spcBef>
                  <a:spcPts val="204"/>
                </a:spcBef>
                <a:spcAft>
                  <a:spcPts val="600"/>
                </a:spcAft>
                <a:buFont typeface="Wingdings" panose="05000000000000000000" pitchFamily="2" charset="2"/>
                <a:buChar char="§"/>
                <a:tabLst>
                  <a:tab pos="217804" algn="l"/>
                </a:tabLst>
              </a:pPr>
              <a:r>
                <a:rPr lang="en-US" sz="900" b="1">
                  <a:solidFill>
                    <a:schemeClr val="bg1"/>
                  </a:solidFill>
                </a:rPr>
                <a:t>Collaborate</a:t>
              </a:r>
              <a:r>
                <a:rPr lang="en-US" sz="900">
                  <a:solidFill>
                    <a:schemeClr val="bg1"/>
                  </a:solidFill>
                </a:rPr>
                <a:t> leveraging software products that enable us to enhance our activities though real-time collaboration</a:t>
              </a:r>
            </a:p>
            <a:p>
              <a:pPr marL="171450" marR="226060" indent="-171450">
                <a:lnSpc>
                  <a:spcPct val="88000"/>
                </a:lnSpc>
                <a:spcBef>
                  <a:spcPts val="195"/>
                </a:spcBef>
                <a:spcAft>
                  <a:spcPts val="600"/>
                </a:spcAft>
                <a:buFont typeface="Wingdings" panose="05000000000000000000" pitchFamily="2" charset="2"/>
                <a:buChar char="§"/>
                <a:tabLst>
                  <a:tab pos="217804" algn="l"/>
                </a:tabLst>
              </a:pPr>
              <a:r>
                <a:rPr lang="en-US" sz="900" b="1">
                  <a:solidFill>
                    <a:schemeClr val="bg1"/>
                  </a:solidFill>
                </a:rPr>
                <a:t>Interact</a:t>
              </a:r>
              <a:r>
                <a:rPr lang="en-US" sz="900">
                  <a:solidFill>
                    <a:schemeClr val="bg1"/>
                  </a:solidFill>
                </a:rPr>
                <a:t> using tools such as Poll Everywhere, allowing participants to easily interact directly and in the moment</a:t>
              </a:r>
            </a:p>
          </p:txBody>
        </p:sp>
        <p:sp>
          <p:nvSpPr>
            <p:cNvPr id="13" name="TextBox 12">
              <a:extLst>
                <a:ext uri="{FF2B5EF4-FFF2-40B4-BE49-F238E27FC236}">
                  <a16:creationId xmlns:a16="http://schemas.microsoft.com/office/drawing/2014/main" id="{64006265-D6CD-436D-86B7-FE65C001D455}"/>
                </a:ext>
              </a:extLst>
            </p:cNvPr>
            <p:cNvSpPr txBox="1"/>
            <p:nvPr/>
          </p:nvSpPr>
          <p:spPr>
            <a:xfrm flipV="1">
              <a:off x="4692850" y="4491931"/>
              <a:ext cx="0" cy="49170"/>
            </a:xfrm>
            <a:prstGeom prst="rect">
              <a:avLst/>
            </a:prstGeom>
            <a:noFill/>
          </p:spPr>
          <p:txBody>
            <a:bodyPr wrap="none" lIns="40958" tIns="40958" rIns="40958" bIns="40958" rtlCol="0">
              <a:noAutofit/>
            </a:bodyPr>
            <a:lstStyle/>
            <a:p>
              <a:pPr>
                <a:spcAft>
                  <a:spcPts val="450"/>
                </a:spcAft>
              </a:pPr>
              <a:endParaRPr lang="en-US" sz="1125">
                <a:solidFill>
                  <a:srgbClr val="BC204B"/>
                </a:solidFill>
              </a:endParaRPr>
            </a:p>
          </p:txBody>
        </p:sp>
        <p:sp>
          <p:nvSpPr>
            <p:cNvPr id="14" name="TextBox 11">
              <a:extLst>
                <a:ext uri="{FF2B5EF4-FFF2-40B4-BE49-F238E27FC236}">
                  <a16:creationId xmlns:a16="http://schemas.microsoft.com/office/drawing/2014/main" id="{560B2185-94F1-4AE8-883F-230E5841715B}"/>
                </a:ext>
              </a:extLst>
            </p:cNvPr>
            <p:cNvSpPr txBox="1"/>
            <p:nvPr/>
          </p:nvSpPr>
          <p:spPr>
            <a:xfrm flipV="1">
              <a:off x="6142442" y="3502559"/>
              <a:ext cx="0" cy="49170"/>
            </a:xfrm>
            <a:prstGeom prst="rect">
              <a:avLst/>
            </a:prstGeom>
            <a:noFill/>
          </p:spPr>
          <p:txBody>
            <a:bodyPr wrap="square" lIns="91440" tIns="91440" rIns="91440" bIns="91440" rtlCol="0">
              <a:noAutofit/>
            </a:bodyPr>
            <a:lstStyle/>
            <a:p>
              <a:pPr>
                <a:spcAft>
                  <a:spcPts val="450"/>
                </a:spcAft>
              </a:pPr>
              <a:endParaRPr lang="en-US" sz="1100">
                <a:solidFill>
                  <a:srgbClr val="BC204B"/>
                </a:solidFill>
              </a:endParaRPr>
            </a:p>
          </p:txBody>
        </p:sp>
        <p:sp>
          <p:nvSpPr>
            <p:cNvPr id="15" name="Rectangle 14">
              <a:extLst>
                <a:ext uri="{FF2B5EF4-FFF2-40B4-BE49-F238E27FC236}">
                  <a16:creationId xmlns:a16="http://schemas.microsoft.com/office/drawing/2014/main" id="{F7812F08-8B9E-4002-AF70-0A6848D273CC}"/>
                </a:ext>
              </a:extLst>
            </p:cNvPr>
            <p:cNvSpPr/>
            <p:nvPr/>
          </p:nvSpPr>
          <p:spPr>
            <a:xfrm>
              <a:off x="2795584" y="3980955"/>
              <a:ext cx="3346849" cy="243928"/>
            </a:xfrm>
            <a:prstGeom prst="rect">
              <a:avLst/>
            </a:prstGeom>
          </p:spPr>
          <p:txBody>
            <a:bodyPr wrap="square">
              <a:spAutoFit/>
            </a:bodyPr>
            <a:lstStyle/>
            <a:p>
              <a:pPr>
                <a:lnSpc>
                  <a:spcPct val="88000"/>
                </a:lnSpc>
                <a:spcAft>
                  <a:spcPts val="450"/>
                </a:spcAft>
              </a:pPr>
              <a:r>
                <a:rPr lang="en-US" sz="1000" b="1">
                  <a:solidFill>
                    <a:schemeClr val="bg1"/>
                  </a:solidFill>
                </a:rPr>
                <a:t>Example technologies and resources</a:t>
              </a:r>
              <a:endParaRPr lang="en-US" sz="1000">
                <a:solidFill>
                  <a:schemeClr val="bg1"/>
                </a:solidFill>
              </a:endParaRPr>
            </a:p>
          </p:txBody>
        </p:sp>
        <p:sp>
          <p:nvSpPr>
            <p:cNvPr id="16" name="Rectangle 30">
              <a:extLst>
                <a:ext uri="{FF2B5EF4-FFF2-40B4-BE49-F238E27FC236}">
                  <a16:creationId xmlns:a16="http://schemas.microsoft.com/office/drawing/2014/main" id="{599466C0-7DFC-4CE4-B479-2C56CB3BA8BB}"/>
                </a:ext>
              </a:extLst>
            </p:cNvPr>
            <p:cNvSpPr/>
            <p:nvPr/>
          </p:nvSpPr>
          <p:spPr>
            <a:xfrm>
              <a:off x="2806630" y="2294583"/>
              <a:ext cx="4113360" cy="328066"/>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numCol="2" rtlCol="0" anchor="ctr"/>
            <a:lstStyle/>
            <a:p>
              <a:pPr marL="171450" indent="-171450">
                <a:spcBef>
                  <a:spcPts val="300"/>
                </a:spcBef>
                <a:spcAft>
                  <a:spcPts val="300"/>
                </a:spcAft>
                <a:buFont typeface="Wingdings" panose="05000000000000000000" pitchFamily="2" charset="2"/>
                <a:buChar char="§"/>
                <a:defRPr/>
              </a:pPr>
              <a:endParaRPr lang="en-US" sz="1000">
                <a:solidFill>
                  <a:schemeClr val="bg1"/>
                </a:solidFill>
                <a:cs typeface="Univers for KPMG" charset="0"/>
              </a:endParaRPr>
            </a:p>
          </p:txBody>
        </p:sp>
        <p:sp>
          <p:nvSpPr>
            <p:cNvPr id="17" name="Rectangle 16">
              <a:extLst>
                <a:ext uri="{FF2B5EF4-FFF2-40B4-BE49-F238E27FC236}">
                  <a16:creationId xmlns:a16="http://schemas.microsoft.com/office/drawing/2014/main" id="{985A3625-A314-4009-A84C-C1F5A7C1729B}"/>
                </a:ext>
              </a:extLst>
            </p:cNvPr>
            <p:cNvSpPr/>
            <p:nvPr/>
          </p:nvSpPr>
          <p:spPr>
            <a:xfrm>
              <a:off x="2795584" y="2326202"/>
              <a:ext cx="3947040" cy="243928"/>
            </a:xfrm>
            <a:prstGeom prst="rect">
              <a:avLst/>
            </a:prstGeom>
          </p:spPr>
          <p:txBody>
            <a:bodyPr wrap="square">
              <a:spAutoFit/>
            </a:bodyPr>
            <a:lstStyle/>
            <a:p>
              <a:pPr>
                <a:lnSpc>
                  <a:spcPct val="88000"/>
                </a:lnSpc>
                <a:spcAft>
                  <a:spcPts val="450"/>
                </a:spcAft>
              </a:pPr>
              <a:r>
                <a:rPr lang="en-US" sz="1000" b="1">
                  <a:solidFill>
                    <a:schemeClr val="bg1"/>
                  </a:solidFill>
                </a:rPr>
                <a:t>What is included in a KPMG Ignition Center session?</a:t>
              </a:r>
              <a:endParaRPr lang="en-US" sz="1000">
                <a:solidFill>
                  <a:schemeClr val="bg1"/>
                </a:solidFill>
              </a:endParaRPr>
            </a:p>
          </p:txBody>
        </p:sp>
      </p:grpSp>
      <p:sp>
        <p:nvSpPr>
          <p:cNvPr id="18" name="Rectangle 17">
            <a:extLst>
              <a:ext uri="{FF2B5EF4-FFF2-40B4-BE49-F238E27FC236}">
                <a16:creationId xmlns:a16="http://schemas.microsoft.com/office/drawing/2014/main" id="{51EF80F2-3562-42C1-9A47-FFD28016FB05}"/>
              </a:ext>
            </a:extLst>
          </p:cNvPr>
          <p:cNvSpPr/>
          <p:nvPr/>
        </p:nvSpPr>
        <p:spPr>
          <a:xfrm>
            <a:off x="7222411" y="1885100"/>
            <a:ext cx="1397819" cy="153888"/>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00338D"/>
                </a:solidFill>
                <a:effectLst/>
                <a:uLnTx/>
                <a:uFillTx/>
                <a:ea typeface="+mn-ea"/>
                <a:cs typeface="Arial" panose="020B0604020202020204" pitchFamily="34" charset="0"/>
              </a:rPr>
              <a:t>Representative output </a:t>
            </a:r>
          </a:p>
        </p:txBody>
      </p:sp>
      <p:pic>
        <p:nvPicPr>
          <p:cNvPr id="19" name="Picture 18">
            <a:extLst>
              <a:ext uri="{FF2B5EF4-FFF2-40B4-BE49-F238E27FC236}">
                <a16:creationId xmlns:a16="http://schemas.microsoft.com/office/drawing/2014/main" id="{2F610989-8B62-4E40-978C-F6BC7798AB51}"/>
              </a:ext>
            </a:extLst>
          </p:cNvPr>
          <p:cNvPicPr>
            <a:picLocks noChangeAspect="1"/>
          </p:cNvPicPr>
          <p:nvPr/>
        </p:nvPicPr>
        <p:blipFill>
          <a:blip r:embed="rId2"/>
          <a:stretch>
            <a:fillRect/>
          </a:stretch>
        </p:blipFill>
        <p:spPr>
          <a:xfrm>
            <a:off x="9461835" y="2397538"/>
            <a:ext cx="2253317" cy="1279662"/>
          </a:xfrm>
          <a:prstGeom prst="rect">
            <a:avLst/>
          </a:prstGeom>
          <a:ln w="3175">
            <a:solidFill>
              <a:srgbClr val="00338D"/>
            </a:solidFill>
          </a:ln>
          <a:effectLst/>
        </p:spPr>
      </p:pic>
      <p:pic>
        <p:nvPicPr>
          <p:cNvPr id="20" name="Picture 19">
            <a:extLst>
              <a:ext uri="{FF2B5EF4-FFF2-40B4-BE49-F238E27FC236}">
                <a16:creationId xmlns:a16="http://schemas.microsoft.com/office/drawing/2014/main" id="{E84857B8-B67B-45AD-9F41-06A4A295DF71}"/>
              </a:ext>
            </a:extLst>
          </p:cNvPr>
          <p:cNvPicPr>
            <a:picLocks noChangeAspect="1"/>
          </p:cNvPicPr>
          <p:nvPr/>
        </p:nvPicPr>
        <p:blipFill rotWithShape="1">
          <a:blip r:embed="rId3"/>
          <a:srcRect t="51306"/>
          <a:stretch/>
        </p:blipFill>
        <p:spPr>
          <a:xfrm>
            <a:off x="7263514" y="3967638"/>
            <a:ext cx="1751695" cy="1264905"/>
          </a:xfrm>
          <a:prstGeom prst="rect">
            <a:avLst/>
          </a:prstGeom>
          <a:ln w="3175">
            <a:solidFill>
              <a:srgbClr val="00338D"/>
            </a:solidFill>
          </a:ln>
          <a:effectLst/>
        </p:spPr>
      </p:pic>
      <p:pic>
        <p:nvPicPr>
          <p:cNvPr id="21" name="Picture 20">
            <a:extLst>
              <a:ext uri="{FF2B5EF4-FFF2-40B4-BE49-F238E27FC236}">
                <a16:creationId xmlns:a16="http://schemas.microsoft.com/office/drawing/2014/main" id="{364933F0-FF94-4DB8-9161-0CD4D8EF9054}"/>
              </a:ext>
            </a:extLst>
          </p:cNvPr>
          <p:cNvPicPr>
            <a:picLocks noChangeAspect="1"/>
          </p:cNvPicPr>
          <p:nvPr/>
        </p:nvPicPr>
        <p:blipFill>
          <a:blip r:embed="rId4"/>
          <a:stretch>
            <a:fillRect/>
          </a:stretch>
        </p:blipFill>
        <p:spPr>
          <a:xfrm>
            <a:off x="7147472" y="2397538"/>
            <a:ext cx="2008574" cy="1184737"/>
          </a:xfrm>
          <a:prstGeom prst="rect">
            <a:avLst/>
          </a:prstGeom>
          <a:ln w="3175">
            <a:solidFill>
              <a:srgbClr val="00338D"/>
            </a:solidFill>
          </a:ln>
          <a:effectLst/>
        </p:spPr>
      </p:pic>
      <p:sp>
        <p:nvSpPr>
          <p:cNvPr id="22" name="TextBox 21">
            <a:extLst>
              <a:ext uri="{FF2B5EF4-FFF2-40B4-BE49-F238E27FC236}">
                <a16:creationId xmlns:a16="http://schemas.microsoft.com/office/drawing/2014/main" id="{4C75AB41-77F8-4460-A887-D88157734F2E}"/>
              </a:ext>
            </a:extLst>
          </p:cNvPr>
          <p:cNvSpPr txBox="1"/>
          <p:nvPr/>
        </p:nvSpPr>
        <p:spPr>
          <a:xfrm>
            <a:off x="7222411" y="2146191"/>
            <a:ext cx="1981497" cy="167526"/>
          </a:xfrm>
          <a:prstGeom prst="rect">
            <a:avLst/>
          </a:prstGeom>
          <a:noFill/>
        </p:spPr>
        <p:txBody>
          <a:bodyPr wrap="square" lIns="0" tIns="0" rIns="0" bIns="0" rtlCol="0">
            <a:no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000" i="1" u="none" strike="noStrike" kern="1200" cap="none" spc="0" normalizeH="0" baseline="0" noProof="0">
                <a:ln>
                  <a:noFill/>
                </a:ln>
                <a:solidFill>
                  <a:srgbClr val="00338D"/>
                </a:solidFill>
                <a:effectLst/>
                <a:uLnTx/>
                <a:uFillTx/>
                <a:ea typeface="+mn-ea"/>
                <a:cs typeface="Arial" panose="020B0604020202020204" pitchFamily="34" charset="0"/>
              </a:rPr>
              <a:t>Collaboration session agenda</a:t>
            </a:r>
            <a:endParaRPr kumimoji="0" lang="en-US" sz="900" i="1" u="none" strike="noStrike" kern="1200" cap="none" spc="0" normalizeH="0" baseline="0" noProof="0">
              <a:ln>
                <a:noFill/>
              </a:ln>
              <a:solidFill>
                <a:srgbClr val="000000"/>
              </a:solidFill>
              <a:effectLst/>
              <a:uLnTx/>
              <a:uFillTx/>
              <a:ea typeface="+mn-ea"/>
              <a:cs typeface="+mn-cs"/>
            </a:endParaRPr>
          </a:p>
        </p:txBody>
      </p:sp>
      <p:sp>
        <p:nvSpPr>
          <p:cNvPr id="23" name="TextBox 22">
            <a:extLst>
              <a:ext uri="{FF2B5EF4-FFF2-40B4-BE49-F238E27FC236}">
                <a16:creationId xmlns:a16="http://schemas.microsoft.com/office/drawing/2014/main" id="{4ECB3B62-4484-48A3-BA03-5FCDDB16DFDE}"/>
              </a:ext>
            </a:extLst>
          </p:cNvPr>
          <p:cNvSpPr txBox="1"/>
          <p:nvPr/>
        </p:nvSpPr>
        <p:spPr>
          <a:xfrm>
            <a:off x="7274170" y="3774046"/>
            <a:ext cx="1981497" cy="167526"/>
          </a:xfrm>
          <a:prstGeom prst="rect">
            <a:avLst/>
          </a:prstGeom>
          <a:noFill/>
        </p:spPr>
        <p:txBody>
          <a:bodyPr wrap="square" lIns="0" tIns="0" rIns="0" bIns="0" rtlCol="0">
            <a:no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000" i="1" u="none" strike="noStrike" kern="1200" cap="none" spc="0" normalizeH="0" baseline="0" noProof="0">
                <a:ln>
                  <a:noFill/>
                </a:ln>
                <a:solidFill>
                  <a:srgbClr val="00338D"/>
                </a:solidFill>
                <a:effectLst/>
                <a:uLnTx/>
                <a:uFillTx/>
                <a:ea typeface="+mn-ea"/>
                <a:cs typeface="Arial" panose="020B0604020202020204" pitchFamily="34" charset="0"/>
              </a:rPr>
              <a:t>Real-time survey tool</a:t>
            </a:r>
            <a:endParaRPr kumimoji="0" lang="en-US" sz="900" i="1" u="none" strike="noStrike" kern="1200" cap="none" spc="0" normalizeH="0" baseline="0" noProof="0">
              <a:ln>
                <a:noFill/>
              </a:ln>
              <a:solidFill>
                <a:srgbClr val="000000"/>
              </a:solidFill>
              <a:effectLst/>
              <a:uLnTx/>
              <a:uFillTx/>
              <a:ea typeface="+mn-ea"/>
              <a:cs typeface="+mn-cs"/>
            </a:endParaRPr>
          </a:p>
        </p:txBody>
      </p:sp>
      <p:sp>
        <p:nvSpPr>
          <p:cNvPr id="24" name="TextBox 23">
            <a:extLst>
              <a:ext uri="{FF2B5EF4-FFF2-40B4-BE49-F238E27FC236}">
                <a16:creationId xmlns:a16="http://schemas.microsoft.com/office/drawing/2014/main" id="{56753DA3-20AE-4FA0-925D-A4894732F448}"/>
              </a:ext>
            </a:extLst>
          </p:cNvPr>
          <p:cNvSpPr txBox="1"/>
          <p:nvPr/>
        </p:nvSpPr>
        <p:spPr>
          <a:xfrm>
            <a:off x="9461835" y="2153072"/>
            <a:ext cx="1981497" cy="165867"/>
          </a:xfrm>
          <a:prstGeom prst="rect">
            <a:avLst/>
          </a:prstGeom>
          <a:noFill/>
        </p:spPr>
        <p:txBody>
          <a:bodyPr wrap="square" lIns="0" tIns="0" rIns="0" bIns="0" rtlCol="0">
            <a:no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000" i="1" u="none" strike="noStrike" kern="1200" cap="none" spc="0" normalizeH="0" baseline="0" noProof="0">
                <a:ln>
                  <a:noFill/>
                </a:ln>
                <a:solidFill>
                  <a:srgbClr val="00338D"/>
                </a:solidFill>
                <a:effectLst/>
                <a:uLnTx/>
                <a:uFillTx/>
                <a:ea typeface="+mn-ea"/>
                <a:cs typeface="Arial" panose="020B0604020202020204" pitchFamily="34" charset="0"/>
              </a:rPr>
              <a:t>Collaboration session in progress</a:t>
            </a:r>
            <a:endParaRPr kumimoji="0" lang="en-US" sz="900" i="1" u="none" strike="noStrike" kern="1200" cap="none" spc="0" normalizeH="0" baseline="0" noProof="0">
              <a:ln>
                <a:noFill/>
              </a:ln>
              <a:solidFill>
                <a:srgbClr val="000000"/>
              </a:solidFill>
              <a:effectLst/>
              <a:uLnTx/>
              <a:uFillTx/>
              <a:ea typeface="+mn-ea"/>
              <a:cs typeface="+mn-cs"/>
            </a:endParaRPr>
          </a:p>
        </p:txBody>
      </p:sp>
      <p:grpSp>
        <p:nvGrpSpPr>
          <p:cNvPr id="25" name="Group 24">
            <a:extLst>
              <a:ext uri="{FF2B5EF4-FFF2-40B4-BE49-F238E27FC236}">
                <a16:creationId xmlns:a16="http://schemas.microsoft.com/office/drawing/2014/main" id="{FCFFF5AA-C275-43F0-8E8B-5CCFCFDD236B}"/>
              </a:ext>
            </a:extLst>
          </p:cNvPr>
          <p:cNvGrpSpPr/>
          <p:nvPr/>
        </p:nvGrpSpPr>
        <p:grpSpPr>
          <a:xfrm>
            <a:off x="9461833" y="3967638"/>
            <a:ext cx="2139067" cy="1511970"/>
            <a:chOff x="9456665" y="4784238"/>
            <a:chExt cx="2139067" cy="1511970"/>
          </a:xfrm>
        </p:grpSpPr>
        <p:pic>
          <p:nvPicPr>
            <p:cNvPr id="26" name="Picture 25">
              <a:extLst>
                <a:ext uri="{FF2B5EF4-FFF2-40B4-BE49-F238E27FC236}">
                  <a16:creationId xmlns:a16="http://schemas.microsoft.com/office/drawing/2014/main" id="{DBA28BF4-B408-4169-88B1-22F39FD8C680}"/>
                </a:ext>
              </a:extLst>
            </p:cNvPr>
            <p:cNvPicPr>
              <a:picLocks noChangeAspect="1"/>
            </p:cNvPicPr>
            <p:nvPr/>
          </p:nvPicPr>
          <p:blipFill rotWithShape="1">
            <a:blip r:embed="rId5"/>
            <a:srcRect l="2705" t="3025" b="-1"/>
            <a:stretch/>
          </p:blipFill>
          <p:spPr>
            <a:xfrm>
              <a:off x="9456665" y="4784238"/>
              <a:ext cx="2139067" cy="1511970"/>
            </a:xfrm>
            <a:prstGeom prst="rect">
              <a:avLst/>
            </a:prstGeom>
            <a:ln w="3175">
              <a:solidFill>
                <a:srgbClr val="00338D"/>
              </a:solidFill>
            </a:ln>
          </p:spPr>
        </p:pic>
        <p:sp>
          <p:nvSpPr>
            <p:cNvPr id="27" name="Rectangle 26">
              <a:extLst>
                <a:ext uri="{FF2B5EF4-FFF2-40B4-BE49-F238E27FC236}">
                  <a16:creationId xmlns:a16="http://schemas.microsoft.com/office/drawing/2014/main" id="{015CAFB1-6C7A-4E97-8D90-3F2D4B8BCABE}"/>
                </a:ext>
              </a:extLst>
            </p:cNvPr>
            <p:cNvSpPr/>
            <p:nvPr/>
          </p:nvSpPr>
          <p:spPr>
            <a:xfrm rot="21146798">
              <a:off x="10962687" y="5567060"/>
              <a:ext cx="95056" cy="54410"/>
            </a:xfrm>
            <a:prstGeom prst="rect">
              <a:avLst/>
            </a:prstGeom>
            <a:solidFill>
              <a:schemeClr val="bg1"/>
            </a:solidFill>
            <a:ln w="317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sp>
        <p:nvSpPr>
          <p:cNvPr id="28" name="TextBox 27">
            <a:extLst>
              <a:ext uri="{FF2B5EF4-FFF2-40B4-BE49-F238E27FC236}">
                <a16:creationId xmlns:a16="http://schemas.microsoft.com/office/drawing/2014/main" id="{9A06C7A6-BAD2-47CD-B88D-45EA9220B172}"/>
              </a:ext>
            </a:extLst>
          </p:cNvPr>
          <p:cNvSpPr txBox="1"/>
          <p:nvPr/>
        </p:nvSpPr>
        <p:spPr>
          <a:xfrm>
            <a:off x="9461833" y="3774046"/>
            <a:ext cx="1981497" cy="167526"/>
          </a:xfrm>
          <a:prstGeom prst="rect">
            <a:avLst/>
          </a:prstGeom>
          <a:noFill/>
        </p:spPr>
        <p:txBody>
          <a:bodyPr wrap="square" lIns="0" tIns="0" rIns="0" bIns="0" rtlCol="0">
            <a:no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000" i="1" u="none" strike="noStrike" kern="1200" cap="none" spc="0" normalizeH="0" baseline="0" noProof="0">
                <a:ln>
                  <a:noFill/>
                </a:ln>
                <a:solidFill>
                  <a:srgbClr val="00338D"/>
                </a:solidFill>
                <a:effectLst/>
                <a:uLnTx/>
                <a:uFillTx/>
                <a:ea typeface="+mn-ea"/>
                <a:cs typeface="Arial" panose="020B0604020202020204" pitchFamily="34" charset="0"/>
              </a:rPr>
              <a:t>Output deck</a:t>
            </a:r>
            <a:endParaRPr kumimoji="0" lang="en-US" sz="900" i="1" u="none" strike="noStrike" kern="120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450178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B61A68-8A0A-4185-B6E5-8C71965E0AB6}"/>
              </a:ext>
            </a:extLst>
          </p:cNvPr>
          <p:cNvSpPr>
            <a:spLocks noGrp="1"/>
          </p:cNvSpPr>
          <p:nvPr>
            <p:ph type="title"/>
          </p:nvPr>
        </p:nvSpPr>
        <p:spPr>
          <a:xfrm>
            <a:off x="998400" y="431800"/>
            <a:ext cx="6507300" cy="533400"/>
          </a:xfrm>
        </p:spPr>
        <p:txBody>
          <a:bodyPr/>
          <a:lstStyle/>
          <a:p>
            <a:r>
              <a:rPr lang="en-US" dirty="0"/>
              <a:t>KPMG’s Global Ignition Centers drive and accelerate innovation</a:t>
            </a:r>
          </a:p>
        </p:txBody>
      </p:sp>
      <p:sp>
        <p:nvSpPr>
          <p:cNvPr id="43" name="Text Placeholder 7">
            <a:extLst>
              <a:ext uri="{FF2B5EF4-FFF2-40B4-BE49-F238E27FC236}">
                <a16:creationId xmlns:a16="http://schemas.microsoft.com/office/drawing/2014/main" id="{4CD87E25-7B10-4F9D-A3E6-ADDAB0F45780}"/>
              </a:ext>
            </a:extLst>
          </p:cNvPr>
          <p:cNvSpPr txBox="1">
            <a:spLocks/>
          </p:cNvSpPr>
          <p:nvPr/>
        </p:nvSpPr>
        <p:spPr>
          <a:xfrm>
            <a:off x="998400" y="1447253"/>
            <a:ext cx="6983550" cy="622847"/>
          </a:xfrm>
          <a:prstGeom prst="rect">
            <a:avLst/>
          </a:prstGeom>
          <a:solidFill>
            <a:srgbClr val="00338D"/>
          </a:solidFill>
        </p:spPr>
        <p:txBody>
          <a:bodyPr vert="horz" lIns="54864" tIns="54864" rIns="54864" bIns="54864" rtlCol="0" anchor="ctr" anchorCtr="0">
            <a:noAutofit/>
          </a:bodyPr>
          <a:lstStyle>
            <a:lvl1pPr marL="0" indent="0" algn="l" defTabSz="914400" rtl="0" eaLnBrk="1" latinLnBrk="0" hangingPunct="1">
              <a:lnSpc>
                <a:spcPct val="100000"/>
              </a:lnSpc>
              <a:spcBef>
                <a:spcPts val="0"/>
              </a:spcBef>
              <a:spcAft>
                <a:spcPts val="600"/>
              </a:spcAft>
              <a:buFontTx/>
              <a:buNone/>
              <a:defRPr sz="105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ClrTx/>
              <a:buFontTx/>
              <a:buNone/>
              <a:defRPr sz="1050" kern="1200">
                <a:solidFill>
                  <a:schemeClr val="tx1"/>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05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05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05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a:ea typeface="+mn-ea"/>
                <a:cs typeface="+mn-cs"/>
              </a:rPr>
              <a:t>Our team creates an engaging environment needed to foster collaboration.</a:t>
            </a:r>
          </a:p>
        </p:txBody>
      </p:sp>
      <p:sp>
        <p:nvSpPr>
          <p:cNvPr id="55" name="Text Placeholder 3">
            <a:extLst>
              <a:ext uri="{FF2B5EF4-FFF2-40B4-BE49-F238E27FC236}">
                <a16:creationId xmlns:a16="http://schemas.microsoft.com/office/drawing/2014/main" id="{C9C9D980-2079-4C25-90C7-5E6EC1145BEE}"/>
              </a:ext>
            </a:extLst>
          </p:cNvPr>
          <p:cNvSpPr txBox="1">
            <a:spLocks/>
          </p:cNvSpPr>
          <p:nvPr/>
        </p:nvSpPr>
        <p:spPr>
          <a:xfrm>
            <a:off x="998400" y="2312434"/>
            <a:ext cx="6983550" cy="4545566"/>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05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ClrTx/>
              <a:buFontTx/>
              <a:buNone/>
              <a:defRPr sz="1050" kern="1200">
                <a:solidFill>
                  <a:schemeClr val="tx1"/>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05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05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05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338D"/>
                </a:solidFill>
                <a:effectLst/>
                <a:uLnTx/>
                <a:uFillTx/>
                <a:latin typeface="Arial"/>
                <a:ea typeface="+mn-ea"/>
                <a:cs typeface="+mn-cs"/>
              </a:rPr>
              <a:t>Areas where we can help include: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000" b="1" i="0" u="none" strike="noStrike" kern="1200" cap="none" spc="0" normalizeH="0" baseline="0" noProof="0" dirty="0">
              <a:ln>
                <a:noFill/>
              </a:ln>
              <a:solidFill>
                <a:srgbClr val="00338D"/>
              </a:solidFill>
              <a:effectLst/>
              <a:uLnTx/>
              <a:uFillTx/>
              <a:latin typeface="Arial"/>
              <a:ea typeface="+mn-ea"/>
              <a:cs typeface="+mn-cs"/>
            </a:endParaRPr>
          </a:p>
          <a:p>
            <a:pPr marL="219456" marR="0" lvl="2" indent="-219456"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When you need to </a:t>
            </a:r>
            <a:r>
              <a:rPr kumimoji="0" lang="en-US" sz="1400" b="1" i="0" u="none" strike="noStrike" kern="1200" cap="none" spc="0" normalizeH="0" baseline="0" noProof="0" dirty="0">
                <a:ln>
                  <a:noFill/>
                </a:ln>
                <a:solidFill>
                  <a:prstClr val="black"/>
                </a:solidFill>
                <a:effectLst/>
                <a:uLnTx/>
                <a:uFillTx/>
                <a:latin typeface="Arial"/>
                <a:ea typeface="+mn-ea"/>
                <a:cs typeface="+mn-cs"/>
              </a:rPr>
              <a:t>bring leaders together</a:t>
            </a:r>
            <a:r>
              <a:rPr kumimoji="0" lang="en-US" sz="1400" b="0" i="0" u="none" strike="noStrike" kern="1200" cap="none" spc="0" normalizeH="0" baseline="0" noProof="0" dirty="0">
                <a:ln>
                  <a:noFill/>
                </a:ln>
                <a:solidFill>
                  <a:prstClr val="black"/>
                </a:solidFill>
                <a:effectLst/>
                <a:uLnTx/>
                <a:uFillTx/>
                <a:latin typeface="Arial"/>
                <a:ea typeface="+mn-ea"/>
                <a:cs typeface="+mn-cs"/>
              </a:rPr>
              <a:t> to solve mission critical problems</a:t>
            </a:r>
          </a:p>
          <a:p>
            <a:pPr marL="219456" marR="0" lvl="2" indent="-219456"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When you have </a:t>
            </a:r>
            <a:r>
              <a:rPr kumimoji="0" lang="en-US" sz="1400" b="1" i="0" u="none" strike="noStrike" kern="1200" cap="none" spc="0" normalizeH="0" baseline="0" noProof="0" dirty="0">
                <a:ln>
                  <a:noFill/>
                </a:ln>
                <a:solidFill>
                  <a:prstClr val="black"/>
                </a:solidFill>
                <a:effectLst/>
                <a:uLnTx/>
                <a:uFillTx/>
                <a:latin typeface="Arial"/>
                <a:ea typeface="+mn-ea"/>
                <a:cs typeface="+mn-cs"/>
              </a:rPr>
              <a:t>projects that are stalled or in danger of derailing </a:t>
            </a:r>
            <a:r>
              <a:rPr kumimoji="0" lang="en-US" sz="1400" b="0" i="0" u="none" strike="noStrike" kern="1200" cap="none" spc="0" normalizeH="0" baseline="0" noProof="0" dirty="0">
                <a:ln>
                  <a:noFill/>
                </a:ln>
                <a:solidFill>
                  <a:prstClr val="black"/>
                </a:solidFill>
                <a:effectLst/>
                <a:uLnTx/>
                <a:uFillTx/>
                <a:latin typeface="Arial"/>
                <a:ea typeface="+mn-ea"/>
                <a:cs typeface="+mn-cs"/>
              </a:rPr>
              <a:t>due to travel restrictions and work from home policies</a:t>
            </a:r>
          </a:p>
          <a:p>
            <a:pPr marL="219456" marR="0" lvl="2" indent="-219456"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When you are facing </a:t>
            </a:r>
            <a:r>
              <a:rPr kumimoji="0" lang="en-US" sz="1400" b="1" i="0" u="none" strike="noStrike" kern="1200" cap="none" spc="0" normalizeH="0" baseline="0" noProof="0" dirty="0">
                <a:ln>
                  <a:noFill/>
                </a:ln>
                <a:solidFill>
                  <a:prstClr val="black"/>
                </a:solidFill>
                <a:effectLst/>
                <a:uLnTx/>
                <a:uFillTx/>
                <a:latin typeface="Arial"/>
                <a:ea typeface="+mn-ea"/>
                <a:cs typeface="+mn-cs"/>
              </a:rPr>
              <a:t>complex technical and operational challenges</a:t>
            </a:r>
          </a:p>
          <a:p>
            <a:pPr marL="219456" marR="0" lvl="2" indent="-219456"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When you need </a:t>
            </a:r>
            <a:r>
              <a:rPr kumimoji="0" lang="en-US" sz="1400" b="1" i="0" u="none" strike="noStrike" kern="1200" cap="none" spc="0" normalizeH="0" baseline="0" noProof="0" dirty="0">
                <a:ln>
                  <a:noFill/>
                </a:ln>
                <a:solidFill>
                  <a:prstClr val="black"/>
                </a:solidFill>
                <a:effectLst/>
                <a:uLnTx/>
                <a:uFillTx/>
                <a:latin typeface="Arial"/>
                <a:ea typeface="+mn-ea"/>
                <a:cs typeface="+mn-cs"/>
              </a:rPr>
              <a:t>to re-prioritize or realign around new or different key initiatives </a:t>
            </a:r>
          </a:p>
          <a:p>
            <a:pPr marL="219456" marR="0" lvl="2" indent="-219456"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When you need to </a:t>
            </a:r>
            <a:r>
              <a:rPr kumimoji="0" lang="en-US" sz="1400" b="1" i="0" u="none" strike="noStrike" kern="1200" cap="none" spc="0" normalizeH="0" baseline="0" noProof="0" dirty="0">
                <a:ln>
                  <a:noFill/>
                </a:ln>
                <a:solidFill>
                  <a:prstClr val="black"/>
                </a:solidFill>
                <a:effectLst/>
                <a:uLnTx/>
                <a:uFillTx/>
                <a:latin typeface="Arial"/>
                <a:ea typeface="+mn-ea"/>
                <a:cs typeface="+mn-cs"/>
              </a:rPr>
              <a:t>mobilize and enhance your workforce with virtual capabilities </a:t>
            </a:r>
            <a:r>
              <a:rPr kumimoji="0" lang="en-US" sz="1400" b="0" i="0" u="none" strike="noStrike" kern="1200" cap="none" spc="0" normalizeH="0" baseline="0" noProof="0" dirty="0">
                <a:ln>
                  <a:noFill/>
                </a:ln>
                <a:solidFill>
                  <a:prstClr val="black"/>
                </a:solidFill>
                <a:effectLst/>
                <a:uLnTx/>
                <a:uFillTx/>
                <a:latin typeface="Arial"/>
                <a:ea typeface="+mn-ea"/>
                <a:cs typeface="+mn-cs"/>
              </a:rPr>
              <a:t>required to run day-to-day activities</a:t>
            </a:r>
          </a:p>
          <a:p>
            <a:pPr marL="219456" marR="0" lvl="2" indent="-219456"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When you want to </a:t>
            </a:r>
            <a:r>
              <a:rPr kumimoji="0" lang="en-US" sz="1400" b="1" i="0" u="none" strike="noStrike" kern="1200" cap="none" spc="0" normalizeH="0" baseline="0" noProof="0" dirty="0">
                <a:ln>
                  <a:noFill/>
                </a:ln>
                <a:solidFill>
                  <a:prstClr val="black"/>
                </a:solidFill>
                <a:effectLst/>
                <a:uLnTx/>
                <a:uFillTx/>
                <a:latin typeface="Arial"/>
                <a:ea typeface="+mn-ea"/>
                <a:cs typeface="+mn-cs"/>
              </a:rPr>
              <a:t>understand how to leverage analytics, or explore emerging technology and AI</a:t>
            </a:r>
            <a:r>
              <a:rPr kumimoji="0" lang="en-US" sz="1400" b="0" i="0" u="none" strike="noStrike" kern="1200" cap="none" spc="0" normalizeH="0" baseline="0" noProof="0" dirty="0">
                <a:ln>
                  <a:noFill/>
                </a:ln>
                <a:solidFill>
                  <a:prstClr val="black"/>
                </a:solidFill>
                <a:effectLst/>
                <a:uLnTx/>
                <a:uFillTx/>
                <a:latin typeface="Arial"/>
                <a:ea typeface="+mn-ea"/>
                <a:cs typeface="+mn-cs"/>
              </a:rPr>
              <a:t> and how they might apply to your business</a:t>
            </a:r>
          </a:p>
          <a:p>
            <a:pPr marL="219456" marR="0" lvl="2" indent="-219456"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When you are seeking to </a:t>
            </a:r>
            <a:r>
              <a:rPr kumimoji="0" lang="en-US" sz="1400" b="1" i="0" u="none" strike="noStrike" kern="1200" cap="none" spc="0" normalizeH="0" baseline="0" noProof="0" dirty="0">
                <a:ln>
                  <a:noFill/>
                </a:ln>
                <a:solidFill>
                  <a:prstClr val="black"/>
                </a:solidFill>
                <a:effectLst/>
                <a:uLnTx/>
                <a:uFillTx/>
                <a:latin typeface="Arial"/>
                <a:ea typeface="+mn-ea"/>
                <a:cs typeface="+mn-cs"/>
              </a:rPr>
              <a:t>improve efficiency through automation </a:t>
            </a:r>
          </a:p>
        </p:txBody>
      </p:sp>
      <p:pic>
        <p:nvPicPr>
          <p:cNvPr id="16" name="Picture 2">
            <a:extLst>
              <a:ext uri="{FF2B5EF4-FFF2-40B4-BE49-F238E27FC236}">
                <a16:creationId xmlns:a16="http://schemas.microsoft.com/office/drawing/2014/main" id="{5A0899E2-7429-4B1F-BBF2-573E3AE13480}"/>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9889" r="6680"/>
          <a:stretch/>
        </p:blipFill>
        <p:spPr bwMode="auto">
          <a:xfrm>
            <a:off x="8147050" y="0"/>
            <a:ext cx="4044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578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B61A68-8A0A-4185-B6E5-8C71965E0AB6}"/>
              </a:ext>
            </a:extLst>
          </p:cNvPr>
          <p:cNvSpPr>
            <a:spLocks noGrp="1"/>
          </p:cNvSpPr>
          <p:nvPr>
            <p:ph type="title"/>
          </p:nvPr>
        </p:nvSpPr>
        <p:spPr>
          <a:xfrm>
            <a:off x="998400" y="431800"/>
            <a:ext cx="10195200" cy="533400"/>
          </a:xfrm>
        </p:spPr>
        <p:txBody>
          <a:bodyPr/>
          <a:lstStyle/>
          <a:p>
            <a:r>
              <a:rPr lang="en-US" dirty="0"/>
              <a:t>Our formula, designed for you</a:t>
            </a:r>
          </a:p>
        </p:txBody>
      </p:sp>
      <p:sp>
        <p:nvSpPr>
          <p:cNvPr id="14" name="Rectangle 13">
            <a:extLst>
              <a:ext uri="{FF2B5EF4-FFF2-40B4-BE49-F238E27FC236}">
                <a16:creationId xmlns:a16="http://schemas.microsoft.com/office/drawing/2014/main" id="{3C662400-B17F-4EBB-8883-A25ACB1D09B7}"/>
              </a:ext>
            </a:extLst>
          </p:cNvPr>
          <p:cNvSpPr/>
          <p:nvPr/>
        </p:nvSpPr>
        <p:spPr>
          <a:xfrm>
            <a:off x="457200" y="1672477"/>
            <a:ext cx="11277600" cy="4204448"/>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67D00F7D-141F-4157-AA0A-6A6C67D53542}"/>
              </a:ext>
            </a:extLst>
          </p:cNvPr>
          <p:cNvSpPr/>
          <p:nvPr/>
        </p:nvSpPr>
        <p:spPr>
          <a:xfrm>
            <a:off x="457200" y="1182414"/>
            <a:ext cx="11277600" cy="50902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We design a customized experience to address evolving and unique challenges</a:t>
            </a:r>
            <a:r>
              <a:rPr kumimoji="0" lang="en-US" sz="1600" b="1" i="0" u="none" strike="noStrike" kern="1200" cap="none" spc="0" normalizeH="0" baseline="0" noProof="0" dirty="0">
                <a:ln>
                  <a:noFill/>
                </a:ln>
                <a:solidFill>
                  <a:prstClr val="white"/>
                </a:solidFill>
                <a:effectLst/>
                <a:uLnTx/>
                <a:uFillTx/>
                <a:latin typeface="Arial"/>
                <a:ea typeface="+mn-ea"/>
                <a:cs typeface="+mn-cs"/>
              </a:rPr>
              <a:t>.</a:t>
            </a: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17" name="object 4">
            <a:extLst>
              <a:ext uri="{FF2B5EF4-FFF2-40B4-BE49-F238E27FC236}">
                <a16:creationId xmlns:a16="http://schemas.microsoft.com/office/drawing/2014/main" id="{D9D1BDC4-78AA-4321-BB0F-AEF2EFE4B149}"/>
              </a:ext>
            </a:extLst>
          </p:cNvPr>
          <p:cNvSpPr txBox="1"/>
          <p:nvPr/>
        </p:nvSpPr>
        <p:spPr>
          <a:xfrm>
            <a:off x="1044641" y="4380094"/>
            <a:ext cx="2529678" cy="861774"/>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a:ea typeface="+mn-ea"/>
                <a:cs typeface="+mn-cs"/>
              </a:rPr>
              <a:t>Talent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Our engine room enables sessions  consisting of all necessary roles, ranging from facilitation and strategic intelligence to data &amp; analytics to technology and beyond. </a:t>
            </a:r>
          </a:p>
        </p:txBody>
      </p:sp>
      <p:sp>
        <p:nvSpPr>
          <p:cNvPr id="18" name="object 4">
            <a:extLst>
              <a:ext uri="{FF2B5EF4-FFF2-40B4-BE49-F238E27FC236}">
                <a16:creationId xmlns:a16="http://schemas.microsoft.com/office/drawing/2014/main" id="{CED9C844-63C0-4250-B3F0-B7563507E4B2}"/>
              </a:ext>
            </a:extLst>
          </p:cNvPr>
          <p:cNvSpPr txBox="1"/>
          <p:nvPr/>
        </p:nvSpPr>
        <p:spPr>
          <a:xfrm>
            <a:off x="3866168" y="3646211"/>
            <a:ext cx="2264255" cy="846386"/>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a:ea typeface="+mn-ea"/>
                <a:cs typeface="+mn-cs"/>
              </a:rPr>
              <a:t>Environment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We create </a:t>
            </a:r>
            <a:r>
              <a:rPr kumimoji="0" lang="en-US" sz="1000" b="0" i="0" u="none" strike="noStrike" kern="1200" cap="none" spc="0" normalizeH="0" baseline="0" noProof="0">
                <a:ln>
                  <a:noFill/>
                </a:ln>
                <a:solidFill>
                  <a:prstClr val="white"/>
                </a:solidFill>
                <a:effectLst/>
                <a:uLnTx/>
                <a:uFillTx/>
                <a:latin typeface="Arial"/>
                <a:ea typeface="+mn-ea"/>
                <a:cs typeface="+mn-cs"/>
              </a:rPr>
              <a:t>an</a:t>
            </a:r>
            <a:r>
              <a:rPr kumimoji="0" lang="en-US" sz="1000" b="0" i="0" u="none" strike="noStrike" kern="1200" cap="none" spc="0" normalizeH="0" baseline="0" noProof="0" dirty="0">
                <a:ln>
                  <a:noFill/>
                </a:ln>
                <a:solidFill>
                  <a:prstClr val="white"/>
                </a:solidFill>
                <a:effectLst/>
                <a:uLnTx/>
                <a:uFillTx/>
                <a:latin typeface="Arial"/>
                <a:ea typeface="+mn-ea"/>
                <a:cs typeface="+mn-cs"/>
              </a:rPr>
              <a:t> environment to enable your teams to address complex problems, and we manage the tools and process so you don’t have to. </a:t>
            </a:r>
          </a:p>
        </p:txBody>
      </p:sp>
      <p:sp>
        <p:nvSpPr>
          <p:cNvPr id="19" name="object 4">
            <a:extLst>
              <a:ext uri="{FF2B5EF4-FFF2-40B4-BE49-F238E27FC236}">
                <a16:creationId xmlns:a16="http://schemas.microsoft.com/office/drawing/2014/main" id="{A3EE90C6-1D3C-41E4-8B12-BA7DEBCCE991}"/>
              </a:ext>
            </a:extLst>
          </p:cNvPr>
          <p:cNvSpPr txBox="1"/>
          <p:nvPr/>
        </p:nvSpPr>
        <p:spPr>
          <a:xfrm>
            <a:off x="6584083" y="4386498"/>
            <a:ext cx="2029469" cy="846386"/>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rial"/>
                <a:ea typeface="+mn-ea"/>
                <a:cs typeface="+mn-cs"/>
              </a:rPr>
              <a:t>Assets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We have a broad base of strategic intelligence, insights, data &amp; analytics stories and demos, and solutions. </a:t>
            </a:r>
          </a:p>
        </p:txBody>
      </p:sp>
      <p:sp>
        <p:nvSpPr>
          <p:cNvPr id="20" name="object 4">
            <a:extLst>
              <a:ext uri="{FF2B5EF4-FFF2-40B4-BE49-F238E27FC236}">
                <a16:creationId xmlns:a16="http://schemas.microsoft.com/office/drawing/2014/main" id="{1213C19E-322D-4C64-82B0-B1005AAFD46B}"/>
              </a:ext>
            </a:extLst>
          </p:cNvPr>
          <p:cNvSpPr txBox="1"/>
          <p:nvPr/>
        </p:nvSpPr>
        <p:spPr>
          <a:xfrm>
            <a:off x="9210616" y="3635083"/>
            <a:ext cx="1936744" cy="1154162"/>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a:ea typeface="+mn-ea"/>
                <a:cs typeface="+mn-cs"/>
              </a:rPr>
              <a:t>Methodologies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We help you innovate and accelerate – by design. Both are critical in the current environment and we have adapted our capabilities to be run </a:t>
            </a:r>
            <a:r>
              <a:rPr kumimoji="0" lang="en-US" sz="1000" b="0" i="0" u="none" strike="noStrike" kern="1200" cap="none" spc="0" normalizeH="0" baseline="0" noProof="0">
                <a:ln>
                  <a:noFill/>
                </a:ln>
                <a:solidFill>
                  <a:prstClr val="white"/>
                </a:solidFill>
                <a:effectLst/>
                <a:uLnTx/>
                <a:uFillTx/>
                <a:latin typeface="Arial"/>
                <a:ea typeface="+mn-ea"/>
                <a:cs typeface="+mn-cs"/>
              </a:rPr>
              <a:t>in virtual/in-person hybrid</a:t>
            </a:r>
            <a:r>
              <a:rPr kumimoji="0" lang="en-US" sz="1000" b="0" i="0" u="none" strike="noStrike" kern="1200" cap="none" spc="0" normalizeH="0" baseline="0" noProof="0" dirty="0">
                <a:ln>
                  <a:noFill/>
                </a:ln>
                <a:solidFill>
                  <a:prstClr val="white"/>
                </a:solidFill>
                <a:effectLst/>
                <a:uLnTx/>
                <a:uFillTx/>
                <a:latin typeface="Arial"/>
                <a:ea typeface="+mn-ea"/>
                <a:cs typeface="+mn-cs"/>
              </a:rPr>
              <a:t>.</a:t>
            </a:r>
          </a:p>
        </p:txBody>
      </p:sp>
      <p:pic>
        <p:nvPicPr>
          <p:cNvPr id="21" name="Picture 20">
            <a:extLst>
              <a:ext uri="{FF2B5EF4-FFF2-40B4-BE49-F238E27FC236}">
                <a16:creationId xmlns:a16="http://schemas.microsoft.com/office/drawing/2014/main" id="{DBEB7566-179B-4FDF-964C-526434D32B47}"/>
              </a:ext>
            </a:extLst>
          </p:cNvPr>
          <p:cNvPicPr>
            <a:picLocks noChangeAspect="1"/>
          </p:cNvPicPr>
          <p:nvPr/>
        </p:nvPicPr>
        <p:blipFill>
          <a:blip r:embed="rId2"/>
          <a:stretch>
            <a:fillRect/>
          </a:stretch>
        </p:blipFill>
        <p:spPr>
          <a:xfrm>
            <a:off x="937592" y="1990917"/>
            <a:ext cx="9612854" cy="2028189"/>
          </a:xfrm>
          <a:prstGeom prst="rect">
            <a:avLst/>
          </a:prstGeom>
        </p:spPr>
      </p:pic>
    </p:spTree>
    <p:extLst>
      <p:ext uri="{BB962C8B-B14F-4D97-AF65-F5344CB8AC3E}">
        <p14:creationId xmlns:p14="http://schemas.microsoft.com/office/powerpoint/2010/main" val="1274970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6F45C-D405-423A-91F3-8FF5EFB7109D}"/>
              </a:ext>
            </a:extLst>
          </p:cNvPr>
          <p:cNvSpPr>
            <a:spLocks noGrp="1"/>
          </p:cNvSpPr>
          <p:nvPr>
            <p:ph type="title"/>
          </p:nvPr>
        </p:nvSpPr>
        <p:spPr/>
        <p:txBody>
          <a:bodyPr/>
          <a:lstStyle/>
          <a:p>
            <a:r>
              <a:rPr lang="en-US"/>
              <a:t>Sample session outputs</a:t>
            </a:r>
          </a:p>
        </p:txBody>
      </p:sp>
      <p:grpSp>
        <p:nvGrpSpPr>
          <p:cNvPr id="3" name="Group 2">
            <a:extLst>
              <a:ext uri="{FF2B5EF4-FFF2-40B4-BE49-F238E27FC236}">
                <a16:creationId xmlns:a16="http://schemas.microsoft.com/office/drawing/2014/main" id="{E0847979-BC13-45EE-86C1-4559D2BD1E4E}"/>
              </a:ext>
            </a:extLst>
          </p:cNvPr>
          <p:cNvGrpSpPr/>
          <p:nvPr/>
        </p:nvGrpSpPr>
        <p:grpSpPr>
          <a:xfrm>
            <a:off x="1128692" y="3809977"/>
            <a:ext cx="2563531" cy="1683803"/>
            <a:chOff x="4892882" y="4539916"/>
            <a:chExt cx="2563531" cy="1683803"/>
          </a:xfrm>
        </p:grpSpPr>
        <p:sp>
          <p:nvSpPr>
            <p:cNvPr id="4" name="Rectangle 3">
              <a:extLst>
                <a:ext uri="{FF2B5EF4-FFF2-40B4-BE49-F238E27FC236}">
                  <a16:creationId xmlns:a16="http://schemas.microsoft.com/office/drawing/2014/main" id="{4B56E4B8-52E3-453D-9624-5B86E8AA3724}"/>
                </a:ext>
              </a:extLst>
            </p:cNvPr>
            <p:cNvSpPr/>
            <p:nvPr/>
          </p:nvSpPr>
          <p:spPr>
            <a:xfrm>
              <a:off x="6580307" y="6062136"/>
              <a:ext cx="839974" cy="161583"/>
            </a:xfrm>
            <a:prstGeom prst="rect">
              <a:avLst/>
            </a:prstGeom>
          </p:spPr>
          <p:txBody>
            <a:bodyPr wrap="none" lIns="0" tIns="0" rIns="0" bIns="0">
              <a:spAutoFit/>
            </a:bodyPr>
            <a:lstStyle/>
            <a:p>
              <a:pPr marL="0" marR="0" lvl="0" indent="0" algn="l" defTabSz="914377" rtl="0" eaLnBrk="1" fontAlgn="auto" latinLnBrk="0" hangingPunct="1">
                <a:lnSpc>
                  <a:spcPct val="100000"/>
                </a:lnSpc>
                <a:spcBef>
                  <a:spcPts val="0"/>
                </a:spcBef>
                <a:spcAft>
                  <a:spcPts val="4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Univers 45 Light"/>
                  <a:ea typeface="+mn-ea"/>
                  <a:cs typeface="+mn-cs"/>
                </a:rPr>
                <a:t>Visual capture</a:t>
              </a:r>
            </a:p>
          </p:txBody>
        </p:sp>
        <p:pic>
          <p:nvPicPr>
            <p:cNvPr id="5" name="Picture 4">
              <a:extLst>
                <a:ext uri="{FF2B5EF4-FFF2-40B4-BE49-F238E27FC236}">
                  <a16:creationId xmlns:a16="http://schemas.microsoft.com/office/drawing/2014/main" id="{5AE54612-1366-434A-AD97-2436E4A416C0}"/>
                </a:ext>
              </a:extLst>
            </p:cNvPr>
            <p:cNvPicPr>
              <a:picLocks noChangeAspect="1"/>
            </p:cNvPicPr>
            <p:nvPr/>
          </p:nvPicPr>
          <p:blipFill>
            <a:blip r:embed="rId2"/>
            <a:stretch>
              <a:fillRect/>
            </a:stretch>
          </p:blipFill>
          <p:spPr>
            <a:xfrm>
              <a:off x="4892882" y="4539916"/>
              <a:ext cx="2563531" cy="1441985"/>
            </a:xfrm>
            <a:prstGeom prst="rect">
              <a:avLst/>
            </a:prstGeom>
            <a:ln>
              <a:noFill/>
            </a:ln>
            <a:effectLst>
              <a:outerShdw blurRad="292100" dist="139700" dir="2700000" algn="tl" rotWithShape="0">
                <a:srgbClr val="333333">
                  <a:alpha val="65000"/>
                </a:srgbClr>
              </a:outerShdw>
            </a:effectLst>
          </p:spPr>
        </p:pic>
      </p:grpSp>
      <p:grpSp>
        <p:nvGrpSpPr>
          <p:cNvPr id="6" name="Group 5">
            <a:extLst>
              <a:ext uri="{FF2B5EF4-FFF2-40B4-BE49-F238E27FC236}">
                <a16:creationId xmlns:a16="http://schemas.microsoft.com/office/drawing/2014/main" id="{F11E89DF-19D3-4E92-A355-B2A817CD6985}"/>
              </a:ext>
            </a:extLst>
          </p:cNvPr>
          <p:cNvGrpSpPr/>
          <p:nvPr/>
        </p:nvGrpSpPr>
        <p:grpSpPr>
          <a:xfrm>
            <a:off x="3853438" y="1927940"/>
            <a:ext cx="2571692" cy="1672778"/>
            <a:chOff x="1806962" y="2716814"/>
            <a:chExt cx="2571692" cy="1672778"/>
          </a:xfrm>
        </p:grpSpPr>
        <p:sp>
          <p:nvSpPr>
            <p:cNvPr id="7" name="Rectangle 6">
              <a:extLst>
                <a:ext uri="{FF2B5EF4-FFF2-40B4-BE49-F238E27FC236}">
                  <a16:creationId xmlns:a16="http://schemas.microsoft.com/office/drawing/2014/main" id="{A7D1F5BC-266D-49BD-AC42-FD4420E736F2}"/>
                </a:ext>
              </a:extLst>
            </p:cNvPr>
            <p:cNvSpPr/>
            <p:nvPr/>
          </p:nvSpPr>
          <p:spPr>
            <a:xfrm>
              <a:off x="1806962" y="2716814"/>
              <a:ext cx="1192634" cy="161583"/>
            </a:xfrm>
            <a:prstGeom prst="rect">
              <a:avLst/>
            </a:prstGeom>
          </p:spPr>
          <p:txBody>
            <a:bodyPr wrap="none" lIns="0" tIns="0" rIns="0" bIns="0">
              <a:spAutoFit/>
            </a:bodyPr>
            <a:lstStyle/>
            <a:p>
              <a:pPr marL="0" marR="0" lvl="0" indent="0" algn="l" defTabSz="914377" rtl="0" eaLnBrk="1" fontAlgn="auto" latinLnBrk="0" hangingPunct="1">
                <a:lnSpc>
                  <a:spcPct val="100000"/>
                </a:lnSpc>
                <a:spcBef>
                  <a:spcPts val="0"/>
                </a:spcBef>
                <a:spcAft>
                  <a:spcPts val="4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Univers 45 Light"/>
                  <a:ea typeface="+mn-ea"/>
                  <a:cs typeface="+mn-cs"/>
                </a:rPr>
                <a:t>Interactive activities</a:t>
              </a:r>
            </a:p>
          </p:txBody>
        </p:sp>
        <p:pic>
          <p:nvPicPr>
            <p:cNvPr id="8" name="Picture 7">
              <a:extLst>
                <a:ext uri="{FF2B5EF4-FFF2-40B4-BE49-F238E27FC236}">
                  <a16:creationId xmlns:a16="http://schemas.microsoft.com/office/drawing/2014/main" id="{D23DA6C9-53A3-4A7A-8C8B-E1225E0CB128}"/>
                </a:ext>
              </a:extLst>
            </p:cNvPr>
            <p:cNvPicPr>
              <a:picLocks noChangeAspect="1"/>
            </p:cNvPicPr>
            <p:nvPr/>
          </p:nvPicPr>
          <p:blipFill>
            <a:blip r:embed="rId3"/>
            <a:stretch>
              <a:fillRect/>
            </a:stretch>
          </p:blipFill>
          <p:spPr>
            <a:xfrm>
              <a:off x="1806963" y="2943016"/>
              <a:ext cx="2571691" cy="1446576"/>
            </a:xfrm>
            <a:prstGeom prst="rect">
              <a:avLst/>
            </a:prstGeom>
            <a:ln>
              <a:noFill/>
            </a:ln>
            <a:effectLst>
              <a:outerShdw blurRad="292100" dist="139700" dir="2700000" algn="tl" rotWithShape="0">
                <a:srgbClr val="333333">
                  <a:alpha val="65000"/>
                </a:srgbClr>
              </a:outerShdw>
            </a:effectLst>
          </p:spPr>
        </p:pic>
      </p:grpSp>
      <p:grpSp>
        <p:nvGrpSpPr>
          <p:cNvPr id="9" name="Group 8">
            <a:extLst>
              <a:ext uri="{FF2B5EF4-FFF2-40B4-BE49-F238E27FC236}">
                <a16:creationId xmlns:a16="http://schemas.microsoft.com/office/drawing/2014/main" id="{9D55E241-131F-486C-9D2C-BE801F146302}"/>
              </a:ext>
            </a:extLst>
          </p:cNvPr>
          <p:cNvGrpSpPr/>
          <p:nvPr/>
        </p:nvGrpSpPr>
        <p:grpSpPr>
          <a:xfrm>
            <a:off x="998400" y="1934003"/>
            <a:ext cx="2555999" cy="1668187"/>
            <a:chOff x="4676750" y="2716814"/>
            <a:chExt cx="2555999" cy="1668187"/>
          </a:xfrm>
        </p:grpSpPr>
        <p:sp>
          <p:nvSpPr>
            <p:cNvPr id="10" name="Rectangle 9">
              <a:extLst>
                <a:ext uri="{FF2B5EF4-FFF2-40B4-BE49-F238E27FC236}">
                  <a16:creationId xmlns:a16="http://schemas.microsoft.com/office/drawing/2014/main" id="{B3984AAC-3651-4ED4-8D7F-778859C4A04A}"/>
                </a:ext>
              </a:extLst>
            </p:cNvPr>
            <p:cNvSpPr/>
            <p:nvPr/>
          </p:nvSpPr>
          <p:spPr>
            <a:xfrm>
              <a:off x="4716528" y="2716814"/>
              <a:ext cx="1090042" cy="161583"/>
            </a:xfrm>
            <a:prstGeom prst="rect">
              <a:avLst/>
            </a:prstGeom>
          </p:spPr>
          <p:txBody>
            <a:bodyPr wrap="none" lIns="0" tIns="0" rIns="0" bIns="0">
              <a:spAutoFit/>
            </a:bodyPr>
            <a:lstStyle/>
            <a:p>
              <a:pPr marL="0" marR="0" lvl="0" indent="0" algn="l" defTabSz="914377" rtl="0" eaLnBrk="1" fontAlgn="auto" latinLnBrk="0" hangingPunct="1">
                <a:lnSpc>
                  <a:spcPct val="100000"/>
                </a:lnSpc>
                <a:spcBef>
                  <a:spcPts val="0"/>
                </a:spcBef>
                <a:spcAft>
                  <a:spcPts val="4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Univers 45 Light"/>
                  <a:ea typeface="+mn-ea"/>
                  <a:cs typeface="+mn-cs"/>
                </a:rPr>
                <a:t>Session highlights</a:t>
              </a:r>
            </a:p>
          </p:txBody>
        </p:sp>
        <p:pic>
          <p:nvPicPr>
            <p:cNvPr id="11" name="Picture 10">
              <a:extLst>
                <a:ext uri="{FF2B5EF4-FFF2-40B4-BE49-F238E27FC236}">
                  <a16:creationId xmlns:a16="http://schemas.microsoft.com/office/drawing/2014/main" id="{4F371DEC-CD3A-4100-8C48-1A28CAD46A80}"/>
                </a:ext>
              </a:extLst>
            </p:cNvPr>
            <p:cNvPicPr>
              <a:picLocks noChangeAspect="1"/>
            </p:cNvPicPr>
            <p:nvPr/>
          </p:nvPicPr>
          <p:blipFill rotWithShape="1">
            <a:blip r:embed="rId4"/>
            <a:srcRect t="1472" r="679" b="1408"/>
            <a:stretch/>
          </p:blipFill>
          <p:spPr>
            <a:xfrm>
              <a:off x="4676750" y="2943016"/>
              <a:ext cx="2555999" cy="1441985"/>
            </a:xfrm>
            <a:prstGeom prst="rect">
              <a:avLst/>
            </a:prstGeom>
            <a:ln>
              <a:noFill/>
            </a:ln>
            <a:effectLst>
              <a:outerShdw blurRad="292100" dist="139700" dir="2700000" algn="tl" rotWithShape="0">
                <a:srgbClr val="333333">
                  <a:alpha val="65000"/>
                </a:srgbClr>
              </a:outerShdw>
            </a:effectLst>
          </p:spPr>
        </p:pic>
      </p:grpSp>
      <p:grpSp>
        <p:nvGrpSpPr>
          <p:cNvPr id="12" name="Group 11">
            <a:extLst>
              <a:ext uri="{FF2B5EF4-FFF2-40B4-BE49-F238E27FC236}">
                <a16:creationId xmlns:a16="http://schemas.microsoft.com/office/drawing/2014/main" id="{FEE8FE46-DC4D-4A16-9148-9850DBAA155C}"/>
              </a:ext>
            </a:extLst>
          </p:cNvPr>
          <p:cNvGrpSpPr/>
          <p:nvPr/>
        </p:nvGrpSpPr>
        <p:grpSpPr>
          <a:xfrm>
            <a:off x="4095687" y="3809977"/>
            <a:ext cx="2612463" cy="1677693"/>
            <a:chOff x="1951832" y="4539916"/>
            <a:chExt cx="2612463" cy="1677693"/>
          </a:xfrm>
        </p:grpSpPr>
        <p:pic>
          <p:nvPicPr>
            <p:cNvPr id="13" name="Picture 12">
              <a:extLst>
                <a:ext uri="{FF2B5EF4-FFF2-40B4-BE49-F238E27FC236}">
                  <a16:creationId xmlns:a16="http://schemas.microsoft.com/office/drawing/2014/main" id="{6785F831-CFF8-4223-A94F-C3358BBF64EE}"/>
                </a:ext>
              </a:extLst>
            </p:cNvPr>
            <p:cNvPicPr>
              <a:picLocks noChangeAspect="1"/>
            </p:cNvPicPr>
            <p:nvPr/>
          </p:nvPicPr>
          <p:blipFill>
            <a:blip r:embed="rId5"/>
            <a:stretch>
              <a:fillRect/>
            </a:stretch>
          </p:blipFill>
          <p:spPr>
            <a:xfrm>
              <a:off x="1951832" y="4539916"/>
              <a:ext cx="2571692" cy="1446576"/>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393B7A0B-7999-4B9B-B105-5ACF5E30CC81}"/>
                </a:ext>
              </a:extLst>
            </p:cNvPr>
            <p:cNvSpPr/>
            <p:nvPr/>
          </p:nvSpPr>
          <p:spPr>
            <a:xfrm>
              <a:off x="2967704" y="6056026"/>
              <a:ext cx="1596591" cy="161583"/>
            </a:xfrm>
            <a:prstGeom prst="rect">
              <a:avLst/>
            </a:prstGeom>
          </p:spPr>
          <p:txBody>
            <a:bodyPr wrap="none" lIns="0" tIns="0" rIns="0" bIns="0">
              <a:spAutoFit/>
            </a:bodyPr>
            <a:lstStyle/>
            <a:p>
              <a:pPr marL="0" marR="0" lvl="0" indent="0" algn="l" defTabSz="914377" rtl="0" eaLnBrk="1" fontAlgn="auto" latinLnBrk="0" hangingPunct="1">
                <a:lnSpc>
                  <a:spcPct val="100000"/>
                </a:lnSpc>
                <a:spcBef>
                  <a:spcPts val="0"/>
                </a:spcBef>
                <a:spcAft>
                  <a:spcPts val="4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Univers 45 Light"/>
                  <a:ea typeface="+mn-ea"/>
                  <a:cs typeface="+mn-cs"/>
                </a:rPr>
                <a:t>Exercise results &amp; analysis</a:t>
              </a:r>
            </a:p>
          </p:txBody>
        </p:sp>
      </p:grpSp>
      <p:pic>
        <p:nvPicPr>
          <p:cNvPr id="15" name="Picture 4">
            <a:extLst>
              <a:ext uri="{FF2B5EF4-FFF2-40B4-BE49-F238E27FC236}">
                <a16:creationId xmlns:a16="http://schemas.microsoft.com/office/drawing/2014/main" id="{B5C9A311-C844-4C02-81F0-8389990E5FAD}"/>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15292" r="1276"/>
          <a:stretch/>
        </p:blipFill>
        <p:spPr bwMode="auto">
          <a:xfrm>
            <a:off x="8147050" y="0"/>
            <a:ext cx="4044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255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6FD926-6B9B-47B4-A6A6-C352E0F50C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923" r="14485"/>
          <a:stretch/>
        </p:blipFill>
        <p:spPr>
          <a:xfrm flipH="1">
            <a:off x="5763237" y="1070067"/>
            <a:ext cx="5430363" cy="4924758"/>
          </a:xfrm>
          <a:prstGeom prst="rect">
            <a:avLst/>
          </a:prstGeom>
        </p:spPr>
      </p:pic>
      <p:sp>
        <p:nvSpPr>
          <p:cNvPr id="8" name="Title 7"/>
          <p:cNvSpPr>
            <a:spLocks noGrp="1"/>
          </p:cNvSpPr>
          <p:nvPr>
            <p:ph type="title"/>
          </p:nvPr>
        </p:nvSpPr>
        <p:spPr/>
        <p:txBody>
          <a:bodyPr/>
          <a:lstStyle/>
          <a:p>
            <a:r>
              <a:rPr lang="en-US" dirty="0"/>
              <a:t>Contents</a:t>
            </a:r>
          </a:p>
        </p:txBody>
      </p:sp>
      <p:sp>
        <p:nvSpPr>
          <p:cNvPr id="10" name="Rectangle 9"/>
          <p:cNvSpPr/>
          <p:nvPr/>
        </p:nvSpPr>
        <p:spPr>
          <a:xfrm>
            <a:off x="998400" y="1070067"/>
            <a:ext cx="5181600" cy="4928061"/>
          </a:xfrm>
          <a:prstGeom prst="rect">
            <a:avLst/>
          </a:prstGeom>
          <a:solidFill>
            <a:srgbClr val="00338D"/>
          </a:solidFill>
          <a:ln w="12700" cap="flat" cmpd="sng" algn="ctr">
            <a:noFill/>
            <a:prstDash val="solid"/>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Arial"/>
              <a:ea typeface="+mn-ea"/>
              <a:cs typeface="+mn-cs"/>
            </a:endParaRPr>
          </a:p>
        </p:txBody>
      </p:sp>
      <p:graphicFrame>
        <p:nvGraphicFramePr>
          <p:cNvPr id="12" name="Table 11"/>
          <p:cNvGraphicFramePr>
            <a:graphicFrameLocks noGrp="1"/>
          </p:cNvGraphicFramePr>
          <p:nvPr>
            <p:extLst>
              <p:ext uri="{D42A27DB-BD31-4B8C-83A1-F6EECF244321}">
                <p14:modId xmlns:p14="http://schemas.microsoft.com/office/powerpoint/2010/main" val="933537480"/>
              </p:ext>
            </p:extLst>
          </p:nvPr>
        </p:nvGraphicFramePr>
        <p:xfrm>
          <a:off x="1112700" y="1129502"/>
          <a:ext cx="4953000" cy="4394215"/>
        </p:xfrm>
        <a:graphic>
          <a:graphicData uri="http://schemas.openxmlformats.org/drawingml/2006/table">
            <a:tbl>
              <a:tblPr firstCol="1" bandRow="1">
                <a:tableStyleId>{5C22544A-7EE6-4342-B048-85BDC9FD1C3A}</a:tableStyleId>
              </a:tblPr>
              <a:tblGrid>
                <a:gridCol w="4126753">
                  <a:extLst>
                    <a:ext uri="{9D8B030D-6E8A-4147-A177-3AD203B41FA5}">
                      <a16:colId xmlns:a16="http://schemas.microsoft.com/office/drawing/2014/main" val="20000"/>
                    </a:ext>
                  </a:extLst>
                </a:gridCol>
                <a:gridCol w="826247">
                  <a:extLst>
                    <a:ext uri="{9D8B030D-6E8A-4147-A177-3AD203B41FA5}">
                      <a16:colId xmlns:a16="http://schemas.microsoft.com/office/drawing/2014/main" val="20001"/>
                    </a:ext>
                  </a:extLst>
                </a:gridCol>
              </a:tblGrid>
              <a:tr h="409303">
                <a:tc>
                  <a:txBody>
                    <a:bodyPr/>
                    <a:lstStyle/>
                    <a:p>
                      <a:pPr marL="0" marR="0" indent="0" algn="ctr" fontAlgn="t">
                        <a:spcBef>
                          <a:spcPts val="0"/>
                        </a:spcBef>
                        <a:spcAft>
                          <a:spcPts val="0"/>
                        </a:spcAft>
                        <a:buNone/>
                      </a:pPr>
                      <a:r>
                        <a:rPr lang="en-GB" sz="1400" b="1" dirty="0">
                          <a:solidFill>
                            <a:schemeClr val="bg1"/>
                          </a:solidFill>
                          <a:effectLst/>
                          <a:latin typeface="+mn-lt"/>
                          <a:ea typeface="Times New Roman" panose="02020603050405020304" pitchFamily="18" charset="0"/>
                          <a:cs typeface="Times New Roman" panose="02020603050405020304" pitchFamily="18" charset="0"/>
                        </a:rPr>
                        <a:t>Topic</a:t>
                      </a: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mpd="sng">
                      <a:noFill/>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400" b="1" u="none" dirty="0">
                          <a:solidFill>
                            <a:schemeClr val="bg1"/>
                          </a:solidFill>
                          <a:effectLst/>
                          <a:latin typeface="+mn-lt"/>
                          <a:ea typeface="Times New Roman" panose="02020603050405020304" pitchFamily="18" charset="0"/>
                          <a:cs typeface="Times New Roman" panose="02020603050405020304" pitchFamily="18" charset="0"/>
                        </a:rPr>
                        <a:t>Page #</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mpd="sng">
                      <a:noFill/>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32076">
                <a:tc>
                  <a:txBody>
                    <a:bodyPr/>
                    <a:lstStyle/>
                    <a:p>
                      <a:pPr marL="0" marR="0" indent="0" fontAlgn="t">
                        <a:spcBef>
                          <a:spcPts val="0"/>
                        </a:spcBef>
                        <a:spcAft>
                          <a:spcPts val="0"/>
                        </a:spcAft>
                        <a:buNone/>
                      </a:pPr>
                      <a:r>
                        <a:rPr lang="en-US" sz="1000" b="0" dirty="0"/>
                        <a:t>KPMG’s understanding of Cigna’s needs</a:t>
                      </a:r>
                      <a:endParaRPr lang="en-GB" sz="1000" b="0" kern="1200" baseline="0" dirty="0">
                        <a:solidFill>
                          <a:schemeClr val="bg1"/>
                        </a:solidFill>
                        <a:effectLst/>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dirty="0">
                          <a:solidFill>
                            <a:schemeClr val="bg1"/>
                          </a:solidFill>
                          <a:effectLst/>
                          <a:latin typeface="+mn-lt"/>
                          <a:ea typeface="Times New Roman" panose="02020603050405020304" pitchFamily="18" charset="0"/>
                          <a:cs typeface="Times New Roman" panose="02020603050405020304" pitchFamily="18" charset="0"/>
                        </a:rPr>
                        <a:t>4</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207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b="0" dirty="0"/>
                        <a:t>Differentiated experience</a:t>
                      </a:r>
                      <a:endParaRPr lang="en-GB" sz="1000" b="0" kern="1200" baseline="0" dirty="0">
                        <a:solidFill>
                          <a:schemeClr val="bg1"/>
                        </a:solidFill>
                        <a:effectLst/>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dirty="0">
                          <a:solidFill>
                            <a:schemeClr val="bg1"/>
                          </a:solidFill>
                          <a:effectLst/>
                          <a:latin typeface="+mn-lt"/>
                          <a:ea typeface="Times New Roman" panose="02020603050405020304" pitchFamily="18" charset="0"/>
                          <a:cs typeface="Times New Roman" panose="02020603050405020304" pitchFamily="18" charset="0"/>
                        </a:rPr>
                        <a:t>5</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2076">
                <a:tc>
                  <a:txBody>
                    <a:bodyPr/>
                    <a:lstStyle/>
                    <a:p>
                      <a:pPr marL="0" marR="0" indent="0" fontAlgn="t">
                        <a:spcBef>
                          <a:spcPts val="0"/>
                        </a:spcBef>
                        <a:spcAft>
                          <a:spcPts val="0"/>
                        </a:spcAft>
                        <a:buNone/>
                      </a:pPr>
                      <a:r>
                        <a:rPr lang="en-US" sz="1000" b="0" dirty="0"/>
                        <a:t>We understand and know your security priorities</a:t>
                      </a:r>
                      <a:endParaRPr lang="en-GB" sz="1000" b="0" kern="1200" baseline="0" dirty="0">
                        <a:solidFill>
                          <a:schemeClr val="bg1"/>
                        </a:solidFill>
                        <a:effectLst/>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dirty="0">
                          <a:solidFill>
                            <a:schemeClr val="bg1"/>
                          </a:solidFill>
                          <a:effectLst/>
                          <a:latin typeface="+mn-lt"/>
                          <a:ea typeface="Times New Roman" panose="02020603050405020304" pitchFamily="18" charset="0"/>
                          <a:cs typeface="Times New Roman" panose="02020603050405020304" pitchFamily="18" charset="0"/>
                        </a:rPr>
                        <a:t>6-7</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2076">
                <a:tc>
                  <a:txBody>
                    <a:bodyPr/>
                    <a:lstStyle/>
                    <a:p>
                      <a:pPr marL="0" marR="0" indent="0" fontAlgn="t">
                        <a:spcBef>
                          <a:spcPts val="0"/>
                        </a:spcBef>
                        <a:spcAft>
                          <a:spcPts val="0"/>
                        </a:spcAft>
                        <a:buNone/>
                      </a:pPr>
                      <a:r>
                        <a:rPr lang="en-US" sz="1000" b="0" dirty="0"/>
                        <a:t>KPMG’s insights on factors that put security operating models at risk</a:t>
                      </a:r>
                      <a:endParaRPr lang="en-GB" sz="1000" b="0" kern="1200" baseline="0" dirty="0">
                        <a:solidFill>
                          <a:schemeClr val="bg1"/>
                        </a:solidFill>
                        <a:effectLst/>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dirty="0">
                          <a:solidFill>
                            <a:schemeClr val="bg1"/>
                          </a:solidFill>
                          <a:effectLst/>
                          <a:latin typeface="+mn-lt"/>
                          <a:ea typeface="Times New Roman" panose="02020603050405020304" pitchFamily="18" charset="0"/>
                          <a:cs typeface="Times New Roman" panose="02020603050405020304" pitchFamily="18" charset="0"/>
                        </a:rPr>
                        <a:t>8</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2076">
                <a:tc>
                  <a:txBody>
                    <a:bodyPr/>
                    <a:lstStyle/>
                    <a:p>
                      <a:pPr marL="0" marR="0" indent="0" fontAlgn="t">
                        <a:spcBef>
                          <a:spcPts val="0"/>
                        </a:spcBef>
                        <a:spcAft>
                          <a:spcPts val="0"/>
                        </a:spcAft>
                        <a:buNone/>
                      </a:pPr>
                      <a:r>
                        <a:rPr lang="en-US" sz="1000" b="0" dirty="0"/>
                        <a:t>Our qualifications</a:t>
                      </a:r>
                      <a:endParaRPr lang="en-GB" sz="1000" b="0" kern="1200" baseline="0" dirty="0">
                        <a:solidFill>
                          <a:schemeClr val="bg1"/>
                        </a:solidFill>
                        <a:effectLst/>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dirty="0">
                          <a:solidFill>
                            <a:schemeClr val="bg1"/>
                          </a:solidFill>
                          <a:effectLst/>
                          <a:latin typeface="+mn-lt"/>
                          <a:ea typeface="Times New Roman" panose="02020603050405020304" pitchFamily="18" charset="0"/>
                          <a:cs typeface="Times New Roman" panose="02020603050405020304" pitchFamily="18" charset="0"/>
                        </a:rPr>
                        <a:t>9</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2268623"/>
                  </a:ext>
                </a:extLst>
              </a:tr>
              <a:tr h="332076">
                <a:tc>
                  <a:txBody>
                    <a:bodyPr/>
                    <a:lstStyle/>
                    <a:p>
                      <a:pPr marL="0" marR="0" indent="0" fontAlgn="t">
                        <a:spcBef>
                          <a:spcPts val="0"/>
                        </a:spcBef>
                        <a:spcAft>
                          <a:spcPts val="0"/>
                        </a:spcAft>
                        <a:buNone/>
                      </a:pPr>
                      <a:r>
                        <a:rPr lang="en-US" sz="1000" b="0" kern="1200" dirty="0">
                          <a:solidFill>
                            <a:schemeClr val="lt1"/>
                          </a:solidFill>
                          <a:latin typeface="+mn-lt"/>
                          <a:ea typeface="+mn-ea"/>
                          <a:cs typeface="+mn-cs"/>
                        </a:rPr>
                        <a:t>Approach</a:t>
                      </a:r>
                      <a:endParaRPr lang="en-GB" sz="1000" b="0" kern="1200" dirty="0">
                        <a:solidFill>
                          <a:schemeClr val="lt1"/>
                        </a:solidFill>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dirty="0">
                          <a:solidFill>
                            <a:schemeClr val="bg1"/>
                          </a:solidFill>
                          <a:effectLst/>
                          <a:latin typeface="+mn-lt"/>
                          <a:ea typeface="Times New Roman" panose="02020603050405020304" pitchFamily="18" charset="0"/>
                          <a:cs typeface="Times New Roman" panose="02020603050405020304" pitchFamily="18" charset="0"/>
                        </a:rPr>
                        <a:t>11-12</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2076">
                <a:tc>
                  <a:txBody>
                    <a:bodyPr/>
                    <a:lstStyle/>
                    <a:p>
                      <a:pPr marL="0" marR="0" indent="0" fontAlgn="t">
                        <a:spcBef>
                          <a:spcPts val="0"/>
                        </a:spcBef>
                        <a:spcAft>
                          <a:spcPts val="0"/>
                        </a:spcAft>
                        <a:buNone/>
                      </a:pPr>
                      <a:r>
                        <a:rPr lang="en-US" sz="1000" b="0" kern="1200" dirty="0">
                          <a:solidFill>
                            <a:schemeClr val="lt1"/>
                          </a:solidFill>
                          <a:latin typeface="+mn-lt"/>
                          <a:ea typeface="+mn-ea"/>
                          <a:cs typeface="+mn-cs"/>
                        </a:rPr>
                        <a:t>Project timeline</a:t>
                      </a:r>
                      <a:endParaRPr lang="en-GB" sz="1000" b="0" kern="1200" dirty="0">
                        <a:solidFill>
                          <a:schemeClr val="lt1"/>
                        </a:solidFill>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dirty="0">
                          <a:solidFill>
                            <a:schemeClr val="bg1"/>
                          </a:solidFill>
                          <a:effectLst/>
                          <a:latin typeface="+mn-lt"/>
                          <a:ea typeface="Times New Roman" panose="02020603050405020304" pitchFamily="18" charset="0"/>
                          <a:cs typeface="Times New Roman" panose="02020603050405020304" pitchFamily="18" charset="0"/>
                        </a:rPr>
                        <a:t>13</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6248904"/>
                  </a:ext>
                </a:extLst>
              </a:tr>
              <a:tr h="332076">
                <a:tc>
                  <a:txBody>
                    <a:bodyPr/>
                    <a:lstStyle/>
                    <a:p>
                      <a:pPr marL="0" marR="0" indent="0" fontAlgn="t">
                        <a:spcBef>
                          <a:spcPts val="0"/>
                        </a:spcBef>
                        <a:spcAft>
                          <a:spcPts val="0"/>
                        </a:spcAft>
                        <a:buNone/>
                      </a:pPr>
                      <a:r>
                        <a:rPr lang="en-US" sz="1000" b="0" kern="1200" dirty="0">
                          <a:solidFill>
                            <a:schemeClr val="lt1"/>
                          </a:solidFill>
                          <a:latin typeface="+mn-lt"/>
                          <a:ea typeface="+mn-ea"/>
                          <a:cs typeface="+mn-cs"/>
                        </a:rPr>
                        <a:t>Illustrative Deliverables</a:t>
                      </a:r>
                      <a:endParaRPr lang="en-GB" sz="1000" b="0" kern="1200" dirty="0">
                        <a:solidFill>
                          <a:schemeClr val="lt1"/>
                        </a:solidFill>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dirty="0">
                          <a:solidFill>
                            <a:schemeClr val="bg1"/>
                          </a:solidFill>
                          <a:effectLst/>
                          <a:latin typeface="+mn-lt"/>
                          <a:ea typeface="Times New Roman" panose="02020603050405020304" pitchFamily="18" charset="0"/>
                          <a:cs typeface="Times New Roman" panose="02020603050405020304" pitchFamily="18" charset="0"/>
                        </a:rPr>
                        <a:t>14</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5992323"/>
                  </a:ext>
                </a:extLst>
              </a:tr>
              <a:tr h="332076">
                <a:tc>
                  <a:txBody>
                    <a:bodyPr/>
                    <a:lstStyle/>
                    <a:p>
                      <a:pPr marL="0" marR="0" indent="0" fontAlgn="t">
                        <a:spcBef>
                          <a:spcPts val="0"/>
                        </a:spcBef>
                        <a:spcAft>
                          <a:spcPts val="0"/>
                        </a:spcAft>
                        <a:buNone/>
                      </a:pPr>
                      <a:r>
                        <a:rPr lang="en-US" sz="1000" b="0" kern="1200" dirty="0">
                          <a:solidFill>
                            <a:schemeClr val="lt1"/>
                          </a:solidFill>
                          <a:latin typeface="+mn-lt"/>
                          <a:ea typeface="+mn-ea"/>
                          <a:cs typeface="+mn-cs"/>
                        </a:rPr>
                        <a:t>Your Project Team</a:t>
                      </a:r>
                      <a:endParaRPr lang="en-GB" sz="1000" b="0" kern="1200" dirty="0">
                        <a:solidFill>
                          <a:schemeClr val="lt1"/>
                        </a:solidFill>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kern="1200" dirty="0">
                          <a:solidFill>
                            <a:schemeClr val="bg1"/>
                          </a:solidFill>
                          <a:effectLst/>
                          <a:latin typeface="+mn-lt"/>
                          <a:ea typeface="Times New Roman" panose="02020603050405020304" pitchFamily="18" charset="0"/>
                          <a:cs typeface="Times New Roman" panose="02020603050405020304" pitchFamily="18" charset="0"/>
                        </a:rPr>
                        <a:t>16</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5645717"/>
                  </a:ext>
                </a:extLst>
              </a:tr>
              <a:tr h="332076">
                <a:tc>
                  <a:txBody>
                    <a:bodyPr/>
                    <a:lstStyle/>
                    <a:p>
                      <a:pPr marL="0" marR="0" indent="0" fontAlgn="t">
                        <a:spcBef>
                          <a:spcPts val="0"/>
                        </a:spcBef>
                        <a:spcAft>
                          <a:spcPts val="0"/>
                        </a:spcAft>
                        <a:buNone/>
                      </a:pPr>
                      <a:r>
                        <a:rPr lang="en-US" sz="1000" b="0" kern="1200" dirty="0">
                          <a:solidFill>
                            <a:schemeClr val="lt1"/>
                          </a:solidFill>
                          <a:latin typeface="+mn-lt"/>
                          <a:ea typeface="+mn-ea"/>
                          <a:cs typeface="+mn-cs"/>
                        </a:rPr>
                        <a:t>Pricing</a:t>
                      </a:r>
                      <a:endParaRPr lang="en-GB" sz="1000" b="0" kern="1200" dirty="0">
                        <a:solidFill>
                          <a:schemeClr val="lt1"/>
                        </a:solidFill>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kern="1200" dirty="0">
                          <a:solidFill>
                            <a:schemeClr val="bg1"/>
                          </a:solidFill>
                          <a:effectLst/>
                          <a:latin typeface="+mn-lt"/>
                          <a:ea typeface="Times New Roman" panose="02020603050405020304" pitchFamily="18" charset="0"/>
                          <a:cs typeface="Times New Roman" panose="02020603050405020304" pitchFamily="18" charset="0"/>
                        </a:rPr>
                        <a:t>17</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099406"/>
                  </a:ext>
                </a:extLst>
              </a:tr>
              <a:tr h="332076">
                <a:tc>
                  <a:txBody>
                    <a:bodyPr/>
                    <a:lstStyle/>
                    <a:p>
                      <a:pPr marL="0" marR="0" indent="0" fontAlgn="t">
                        <a:spcBef>
                          <a:spcPts val="0"/>
                        </a:spcBef>
                        <a:spcAft>
                          <a:spcPts val="0"/>
                        </a:spcAft>
                        <a:buNone/>
                      </a:pPr>
                      <a:r>
                        <a:rPr lang="en-US" sz="1000" b="0" kern="1200" dirty="0">
                          <a:solidFill>
                            <a:schemeClr val="lt1"/>
                          </a:solidFill>
                          <a:latin typeface="+mn-lt"/>
                          <a:ea typeface="+mn-ea"/>
                          <a:cs typeface="+mn-cs"/>
                        </a:rPr>
                        <a:t>Appendix 1 – Differentiators</a:t>
                      </a:r>
                      <a:endParaRPr lang="en-GB" sz="1000" b="0" kern="1200" dirty="0">
                        <a:solidFill>
                          <a:schemeClr val="lt1"/>
                        </a:solidFill>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kern="1200" dirty="0">
                          <a:solidFill>
                            <a:schemeClr val="bg1"/>
                          </a:solidFill>
                          <a:effectLst/>
                          <a:latin typeface="+mn-lt"/>
                          <a:ea typeface="Times New Roman" panose="02020603050405020304" pitchFamily="18" charset="0"/>
                          <a:cs typeface="Times New Roman" panose="02020603050405020304" pitchFamily="18" charset="0"/>
                        </a:rPr>
                        <a:t>18</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7033935"/>
                  </a:ext>
                </a:extLst>
              </a:tr>
              <a:tr h="332076">
                <a:tc>
                  <a:txBody>
                    <a:bodyPr/>
                    <a:lstStyle/>
                    <a:p>
                      <a:pPr marL="0" marR="0" indent="0" fontAlgn="t">
                        <a:spcBef>
                          <a:spcPts val="0"/>
                        </a:spcBef>
                        <a:spcAft>
                          <a:spcPts val="0"/>
                        </a:spcAft>
                        <a:buNone/>
                      </a:pPr>
                      <a:r>
                        <a:rPr lang="en-US" sz="1000" b="0" kern="1200" dirty="0">
                          <a:solidFill>
                            <a:schemeClr val="lt1"/>
                          </a:solidFill>
                          <a:latin typeface="+mn-lt"/>
                          <a:ea typeface="+mn-ea"/>
                          <a:cs typeface="+mn-cs"/>
                        </a:rPr>
                        <a:t>Appendix 2 – KPMG a Trusted Partner</a:t>
                      </a:r>
                      <a:endParaRPr lang="en-GB" sz="1000" b="0" kern="1200" dirty="0">
                        <a:solidFill>
                          <a:schemeClr val="lt1"/>
                        </a:solidFill>
                        <a:latin typeface="+mn-lt"/>
                        <a:ea typeface="+mn-ea"/>
                        <a:cs typeface="+mn-cs"/>
                      </a:endParaRPr>
                    </a:p>
                  </a:txBody>
                  <a:tcPr marL="54864" marR="54864" marT="54864" marB="54864" anchor="ctr">
                    <a:lnL w="12700" cmpd="sng">
                      <a:noFill/>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t">
                        <a:spcBef>
                          <a:spcPts val="0"/>
                        </a:spcBef>
                        <a:spcAft>
                          <a:spcPts val="0"/>
                        </a:spcAft>
                      </a:pPr>
                      <a:r>
                        <a:rPr lang="en-US" sz="1000" b="0" u="none" kern="1200" dirty="0">
                          <a:solidFill>
                            <a:schemeClr val="bg1"/>
                          </a:solidFill>
                          <a:effectLst/>
                          <a:latin typeface="+mn-lt"/>
                          <a:ea typeface="Times New Roman" panose="02020603050405020304" pitchFamily="18" charset="0"/>
                          <a:cs typeface="Times New Roman" panose="02020603050405020304" pitchFamily="18" charset="0"/>
                        </a:rPr>
                        <a:t>19</a:t>
                      </a:r>
                    </a:p>
                  </a:txBody>
                  <a:tcPr marL="54864" marR="54864" marT="54864" marB="54864" anchor="ctr">
                    <a:lnL w="12700" cap="flat" cmpd="sng" algn="ctr">
                      <a:solidFill>
                        <a:schemeClr val="bg1"/>
                      </a:solidFill>
                      <a:prstDash val="sysDot"/>
                      <a:round/>
                      <a:headEnd type="none" w="med" len="med"/>
                      <a:tailEnd type="none" w="med" len="med"/>
                    </a:lnL>
                    <a:lnR w="12700" cmpd="sng">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8901085"/>
                  </a:ext>
                </a:extLst>
              </a:tr>
            </a:tbl>
          </a:graphicData>
        </a:graphic>
      </p:graphicFrame>
    </p:spTree>
    <p:extLst>
      <p:ext uri="{BB962C8B-B14F-4D97-AF65-F5344CB8AC3E}">
        <p14:creationId xmlns:p14="http://schemas.microsoft.com/office/powerpoint/2010/main" val="473104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 2:</a:t>
            </a:r>
            <a:br>
              <a:rPr lang="en-US" dirty="0"/>
            </a:br>
            <a:r>
              <a:rPr lang="en-US" dirty="0"/>
              <a:t>KPMG’s trusted relationship with Cigna</a:t>
            </a:r>
          </a:p>
        </p:txBody>
      </p:sp>
    </p:spTree>
    <p:extLst>
      <p:ext uri="{BB962C8B-B14F-4D97-AF65-F5344CB8AC3E}">
        <p14:creationId xmlns:p14="http://schemas.microsoft.com/office/powerpoint/2010/main" val="1695644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81E0331C-6850-4835-8C2E-6215BC4F9588}"/>
              </a:ext>
            </a:extLst>
          </p:cNvPr>
          <p:cNvSpPr/>
          <p:nvPr/>
        </p:nvSpPr>
        <p:spPr>
          <a:xfrm>
            <a:off x="904135" y="1297453"/>
            <a:ext cx="10442737" cy="4853965"/>
          </a:xfrm>
          <a:prstGeom prst="rect">
            <a:avLst/>
          </a:prstGeom>
          <a:solidFill>
            <a:schemeClr val="bg1">
              <a:lumMod val="95000"/>
            </a:schemeClr>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8FA4D983-6021-4E94-B394-5874AF249D97}"/>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Supporting with purpose</a:t>
            </a:r>
            <a:endParaRPr lang="en-GB" b="1" dirty="0">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ECDE1640-D24C-485E-8B34-975D96CE843E}"/>
              </a:ext>
            </a:extLst>
          </p:cNvPr>
          <p:cNvSpPr/>
          <p:nvPr/>
        </p:nvSpPr>
        <p:spPr>
          <a:xfrm>
            <a:off x="3956332" y="2550594"/>
            <a:ext cx="4512227" cy="3590899"/>
          </a:xfrm>
          <a:custGeom>
            <a:avLst/>
            <a:gdLst>
              <a:gd name="connsiteX0" fmla="*/ 2111443 w 7991378"/>
              <a:gd name="connsiteY0" fmla="*/ -127 h 6851174"/>
              <a:gd name="connsiteX1" fmla="*/ 2107331 w 7991378"/>
              <a:gd name="connsiteY1" fmla="*/ 36877 h 6851174"/>
              <a:gd name="connsiteX2" fmla="*/ 1819526 w 7991378"/>
              <a:gd name="connsiteY2" fmla="*/ 119107 h 6851174"/>
              <a:gd name="connsiteX3" fmla="*/ 3649148 w 7991378"/>
              <a:gd name="connsiteY3" fmla="*/ 263010 h 6851174"/>
              <a:gd name="connsiteX4" fmla="*/ 3583364 w 7991378"/>
              <a:gd name="connsiteY4" fmla="*/ 550815 h 6851174"/>
              <a:gd name="connsiteX5" fmla="*/ 2259457 w 7991378"/>
              <a:gd name="connsiteY5" fmla="*/ 887959 h 6851174"/>
              <a:gd name="connsiteX6" fmla="*/ 2333465 w 7991378"/>
              <a:gd name="connsiteY6" fmla="*/ 1118204 h 6851174"/>
              <a:gd name="connsiteX7" fmla="*/ 7990904 w 7991378"/>
              <a:gd name="connsiteY7" fmla="*/ 3395981 h 6851174"/>
              <a:gd name="connsiteX8" fmla="*/ 5486993 w 7991378"/>
              <a:gd name="connsiteY8" fmla="*/ 6851048 h 6851174"/>
              <a:gd name="connsiteX9" fmla="*/ -476 w 7991378"/>
              <a:gd name="connsiteY9" fmla="*/ 6851048 h 6851174"/>
              <a:gd name="connsiteX10" fmla="*/ 4989501 w 7991378"/>
              <a:gd name="connsiteY10" fmla="*/ 3478211 h 6851174"/>
              <a:gd name="connsiteX11" fmla="*/ 4496119 w 7991378"/>
              <a:gd name="connsiteY11" fmla="*/ 2376326 h 6851174"/>
              <a:gd name="connsiteX12" fmla="*/ 1206911 w 7991378"/>
              <a:gd name="connsiteY12" fmla="*/ 1537578 h 6851174"/>
              <a:gd name="connsiteX13" fmla="*/ 1248026 w 7991378"/>
              <a:gd name="connsiteY13" fmla="*/ 682384 h 6851174"/>
              <a:gd name="connsiteX14" fmla="*/ 2728170 w 7991378"/>
              <a:gd name="connsiteY14" fmla="*/ 394578 h 6851174"/>
              <a:gd name="connsiteX15" fmla="*/ 1198688 w 7991378"/>
              <a:gd name="connsiteY15" fmla="*/ 197226 h 6851174"/>
              <a:gd name="connsiteX16" fmla="*/ 1280918 w 7991378"/>
              <a:gd name="connsiteY16" fmla="*/ 49211 h 6851174"/>
              <a:gd name="connsiteX17" fmla="*/ 2111443 w 7991378"/>
              <a:gd name="connsiteY17" fmla="*/ -127 h 685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1378" h="6851174">
                <a:moveTo>
                  <a:pt x="2111443" y="-127"/>
                </a:moveTo>
                <a:cubicBezTo>
                  <a:pt x="2111443" y="-127"/>
                  <a:pt x="2161357" y="18704"/>
                  <a:pt x="2107331" y="36877"/>
                </a:cubicBezTo>
                <a:cubicBezTo>
                  <a:pt x="2018605" y="66726"/>
                  <a:pt x="1809329" y="103812"/>
                  <a:pt x="1819526" y="119107"/>
                </a:cubicBezTo>
                <a:cubicBezTo>
                  <a:pt x="1835972" y="143776"/>
                  <a:pt x="3344896" y="197226"/>
                  <a:pt x="3649148" y="263010"/>
                </a:cubicBezTo>
                <a:cubicBezTo>
                  <a:pt x="3953400" y="328794"/>
                  <a:pt x="3978069" y="452139"/>
                  <a:pt x="3583364" y="550815"/>
                </a:cubicBezTo>
                <a:cubicBezTo>
                  <a:pt x="3188659" y="649492"/>
                  <a:pt x="2440364" y="797506"/>
                  <a:pt x="2259457" y="887959"/>
                </a:cubicBezTo>
                <a:cubicBezTo>
                  <a:pt x="2078551" y="978413"/>
                  <a:pt x="2002241" y="1021008"/>
                  <a:pt x="2333465" y="1118204"/>
                </a:cubicBezTo>
                <a:cubicBezTo>
                  <a:pt x="2950191" y="1299110"/>
                  <a:pt x="7990904" y="1562247"/>
                  <a:pt x="7990904" y="3395981"/>
                </a:cubicBezTo>
                <a:cubicBezTo>
                  <a:pt x="7990904" y="4884348"/>
                  <a:pt x="5486993" y="6851048"/>
                  <a:pt x="5486993" y="6851048"/>
                </a:cubicBezTo>
                <a:lnTo>
                  <a:pt x="-476" y="6851048"/>
                </a:lnTo>
                <a:cubicBezTo>
                  <a:pt x="-476" y="6851048"/>
                  <a:pt x="4380997" y="4086715"/>
                  <a:pt x="4989501" y="3478211"/>
                </a:cubicBezTo>
                <a:cubicBezTo>
                  <a:pt x="5598004" y="2869708"/>
                  <a:pt x="4833263" y="2540787"/>
                  <a:pt x="4496119" y="2376326"/>
                </a:cubicBezTo>
                <a:cubicBezTo>
                  <a:pt x="4158975" y="2211866"/>
                  <a:pt x="2366932" y="1831551"/>
                  <a:pt x="1206911" y="1537578"/>
                </a:cubicBezTo>
                <a:cubicBezTo>
                  <a:pt x="314713" y="1311445"/>
                  <a:pt x="779313" y="797506"/>
                  <a:pt x="1248026" y="682384"/>
                </a:cubicBezTo>
                <a:cubicBezTo>
                  <a:pt x="1716738" y="567262"/>
                  <a:pt x="2703501" y="460362"/>
                  <a:pt x="2728170" y="394578"/>
                </a:cubicBezTo>
                <a:cubicBezTo>
                  <a:pt x="2752839" y="328794"/>
                  <a:pt x="1374002" y="255691"/>
                  <a:pt x="1198688" y="197226"/>
                </a:cubicBezTo>
                <a:cubicBezTo>
                  <a:pt x="1050673" y="147887"/>
                  <a:pt x="1149349" y="65657"/>
                  <a:pt x="1280918" y="49211"/>
                </a:cubicBezTo>
                <a:cubicBezTo>
                  <a:pt x="1403605" y="33916"/>
                  <a:pt x="2111443" y="-127"/>
                  <a:pt x="2111443" y="-127"/>
                </a:cubicBezTo>
                <a:close/>
              </a:path>
            </a:pathLst>
          </a:custGeom>
          <a:gradFill>
            <a:gsLst>
              <a:gs pos="93000">
                <a:schemeClr val="accent1">
                  <a:lumMod val="5000"/>
                  <a:lumOff val="95000"/>
                </a:schemeClr>
              </a:gs>
              <a:gs pos="0">
                <a:schemeClr val="accent1">
                  <a:lumMod val="45000"/>
                  <a:lumOff val="55000"/>
                </a:schemeClr>
              </a:gs>
              <a:gs pos="26000">
                <a:schemeClr val="accent1">
                  <a:lumMod val="30000"/>
                  <a:lumOff val="70000"/>
                </a:schemeClr>
              </a:gs>
            </a:gsLst>
            <a:lin ang="5400000" scaled="1"/>
          </a:gradFill>
          <a:ln w="8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71" name="Group 70">
            <a:extLst>
              <a:ext uri="{FF2B5EF4-FFF2-40B4-BE49-F238E27FC236}">
                <a16:creationId xmlns:a16="http://schemas.microsoft.com/office/drawing/2014/main" id="{0A77D614-5275-4488-8DA8-D2548F217F32}"/>
              </a:ext>
            </a:extLst>
          </p:cNvPr>
          <p:cNvGrpSpPr>
            <a:grpSpLocks noChangeAspect="1"/>
          </p:cNvGrpSpPr>
          <p:nvPr/>
        </p:nvGrpSpPr>
        <p:grpSpPr>
          <a:xfrm flipH="1">
            <a:off x="7172036" y="4964425"/>
            <a:ext cx="510782" cy="730048"/>
            <a:chOff x="502358" y="1493207"/>
            <a:chExt cx="4258379" cy="6086389"/>
          </a:xfrm>
        </p:grpSpPr>
        <p:sp>
          <p:nvSpPr>
            <p:cNvPr id="76" name="Freeform: Shape 75">
              <a:extLst>
                <a:ext uri="{FF2B5EF4-FFF2-40B4-BE49-F238E27FC236}">
                  <a16:creationId xmlns:a16="http://schemas.microsoft.com/office/drawing/2014/main" id="{03F682FD-1C50-4D8E-9DAC-4CC31FAA935E}"/>
                </a:ext>
              </a:extLst>
            </p:cNvPr>
            <p:cNvSpPr/>
            <p:nvPr/>
          </p:nvSpPr>
          <p:spPr>
            <a:xfrm>
              <a:off x="884481" y="1821961"/>
              <a:ext cx="221762" cy="5264650"/>
            </a:xfrm>
            <a:custGeom>
              <a:avLst/>
              <a:gdLst>
                <a:gd name="connsiteX0" fmla="*/ 0 w 221761"/>
                <a:gd name="connsiteY0" fmla="*/ 0 h 4054963"/>
                <a:gd name="connsiteX1" fmla="*/ 221761 w 221761"/>
                <a:gd name="connsiteY1" fmla="*/ 0 h 4054963"/>
                <a:gd name="connsiteX2" fmla="*/ 221761 w 221761"/>
                <a:gd name="connsiteY2" fmla="*/ 4054964 h 4054963"/>
                <a:gd name="connsiteX3" fmla="*/ 0 w 221761"/>
                <a:gd name="connsiteY3" fmla="*/ 4054964 h 4054963"/>
              </a:gdLst>
              <a:ahLst/>
              <a:cxnLst>
                <a:cxn ang="0">
                  <a:pos x="connsiteX0" y="connsiteY0"/>
                </a:cxn>
                <a:cxn ang="0">
                  <a:pos x="connsiteX1" y="connsiteY1"/>
                </a:cxn>
                <a:cxn ang="0">
                  <a:pos x="connsiteX2" y="connsiteY2"/>
                </a:cxn>
                <a:cxn ang="0">
                  <a:pos x="connsiteX3" y="connsiteY3"/>
                </a:cxn>
              </a:cxnLst>
              <a:rect l="l" t="t" r="r" b="b"/>
              <a:pathLst>
                <a:path w="221761" h="4054963">
                  <a:moveTo>
                    <a:pt x="0" y="0"/>
                  </a:moveTo>
                  <a:lnTo>
                    <a:pt x="221761" y="0"/>
                  </a:lnTo>
                  <a:lnTo>
                    <a:pt x="221761" y="4054964"/>
                  </a:lnTo>
                  <a:lnTo>
                    <a:pt x="0" y="4054964"/>
                  </a:lnTo>
                  <a:close/>
                </a:path>
              </a:pathLst>
            </a:custGeom>
            <a:solidFill>
              <a:srgbClr val="E6EAE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77" name="Graphic 17">
              <a:extLst>
                <a:ext uri="{FF2B5EF4-FFF2-40B4-BE49-F238E27FC236}">
                  <a16:creationId xmlns:a16="http://schemas.microsoft.com/office/drawing/2014/main" id="{6A729434-66A8-4F42-A8B4-69E69B039EEC}"/>
                </a:ext>
              </a:extLst>
            </p:cNvPr>
            <p:cNvGrpSpPr/>
            <p:nvPr/>
          </p:nvGrpSpPr>
          <p:grpSpPr>
            <a:xfrm>
              <a:off x="831094" y="1493207"/>
              <a:ext cx="328555" cy="5922160"/>
              <a:chOff x="4295565" y="990600"/>
              <a:chExt cx="328555" cy="5922160"/>
            </a:xfrm>
            <a:solidFill>
              <a:srgbClr val="CDD3DA"/>
            </a:solidFill>
          </p:grpSpPr>
          <p:sp>
            <p:nvSpPr>
              <p:cNvPr id="83" name="Freeform: Shape 82">
                <a:extLst>
                  <a:ext uri="{FF2B5EF4-FFF2-40B4-BE49-F238E27FC236}">
                    <a16:creationId xmlns:a16="http://schemas.microsoft.com/office/drawing/2014/main" id="{27DF569D-5FF8-4DC9-B20C-1A531C38A524}"/>
                  </a:ext>
                </a:extLst>
              </p:cNvPr>
              <p:cNvSpPr/>
              <p:nvPr/>
            </p:nvSpPr>
            <p:spPr>
              <a:xfrm>
                <a:off x="4295565" y="990600"/>
                <a:ext cx="328555" cy="328755"/>
              </a:xfrm>
              <a:custGeom>
                <a:avLst/>
                <a:gdLst>
                  <a:gd name="connsiteX0" fmla="*/ 0 w 328555"/>
                  <a:gd name="connsiteY0" fmla="*/ 0 h 328755"/>
                  <a:gd name="connsiteX1" fmla="*/ 328555 w 328555"/>
                  <a:gd name="connsiteY1" fmla="*/ 0 h 328755"/>
                  <a:gd name="connsiteX2" fmla="*/ 328555 w 328555"/>
                  <a:gd name="connsiteY2" fmla="*/ 328755 h 328755"/>
                  <a:gd name="connsiteX3" fmla="*/ 0 w 328555"/>
                  <a:gd name="connsiteY3" fmla="*/ 328755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5"/>
                    </a:lnTo>
                    <a:lnTo>
                      <a:pt x="0" y="328755"/>
                    </a:lnTo>
                    <a:close/>
                  </a:path>
                </a:pathLst>
              </a:custGeom>
              <a:solidFill>
                <a:srgbClr val="CDD3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Shape 83">
                <a:extLst>
                  <a:ext uri="{FF2B5EF4-FFF2-40B4-BE49-F238E27FC236}">
                    <a16:creationId xmlns:a16="http://schemas.microsoft.com/office/drawing/2014/main" id="{9FD943F8-4B6E-4B1D-A036-2749CF4E430F}"/>
                  </a:ext>
                </a:extLst>
              </p:cNvPr>
              <p:cNvSpPr/>
              <p:nvPr/>
            </p:nvSpPr>
            <p:spPr>
              <a:xfrm>
                <a:off x="4295565" y="6584005"/>
                <a:ext cx="328555" cy="328755"/>
              </a:xfrm>
              <a:custGeom>
                <a:avLst/>
                <a:gdLst>
                  <a:gd name="connsiteX0" fmla="*/ 0 w 328555"/>
                  <a:gd name="connsiteY0" fmla="*/ 0 h 328755"/>
                  <a:gd name="connsiteX1" fmla="*/ 328555 w 328555"/>
                  <a:gd name="connsiteY1" fmla="*/ 0 h 328755"/>
                  <a:gd name="connsiteX2" fmla="*/ 328555 w 328555"/>
                  <a:gd name="connsiteY2" fmla="*/ 328756 h 328755"/>
                  <a:gd name="connsiteX3" fmla="*/ 0 w 328555"/>
                  <a:gd name="connsiteY3" fmla="*/ 328756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6"/>
                    </a:lnTo>
                    <a:lnTo>
                      <a:pt x="0" y="328756"/>
                    </a:lnTo>
                    <a:close/>
                  </a:path>
                </a:pathLst>
              </a:custGeom>
              <a:solidFill>
                <a:srgbClr val="CDD3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78" name="Freeform: Shape 77">
              <a:extLst>
                <a:ext uri="{FF2B5EF4-FFF2-40B4-BE49-F238E27FC236}">
                  <a16:creationId xmlns:a16="http://schemas.microsoft.com/office/drawing/2014/main" id="{5FD918DB-866F-46DD-853A-BE03C47E4F5B}"/>
                </a:ext>
              </a:extLst>
            </p:cNvPr>
            <p:cNvSpPr/>
            <p:nvPr/>
          </p:nvSpPr>
          <p:spPr>
            <a:xfrm>
              <a:off x="502358" y="7415309"/>
              <a:ext cx="986085" cy="164287"/>
            </a:xfrm>
            <a:custGeom>
              <a:avLst/>
              <a:gdLst>
                <a:gd name="connsiteX0" fmla="*/ 0 w 986085"/>
                <a:gd name="connsiteY0" fmla="*/ 0 h 164287"/>
                <a:gd name="connsiteX1" fmla="*/ 986085 w 986085"/>
                <a:gd name="connsiteY1" fmla="*/ 0 h 164287"/>
                <a:gd name="connsiteX2" fmla="*/ 986085 w 986085"/>
                <a:gd name="connsiteY2" fmla="*/ 164287 h 164287"/>
                <a:gd name="connsiteX3" fmla="*/ 0 w 986085"/>
                <a:gd name="connsiteY3" fmla="*/ 164287 h 164287"/>
              </a:gdLst>
              <a:ahLst/>
              <a:cxnLst>
                <a:cxn ang="0">
                  <a:pos x="connsiteX0" y="connsiteY0"/>
                </a:cxn>
                <a:cxn ang="0">
                  <a:pos x="connsiteX1" y="connsiteY1"/>
                </a:cxn>
                <a:cxn ang="0">
                  <a:pos x="connsiteX2" y="connsiteY2"/>
                </a:cxn>
                <a:cxn ang="0">
                  <a:pos x="connsiteX3" y="connsiteY3"/>
                </a:cxn>
              </a:cxnLst>
              <a:rect l="l" t="t" r="r" b="b"/>
              <a:pathLst>
                <a:path w="986085" h="164287">
                  <a:moveTo>
                    <a:pt x="0" y="0"/>
                  </a:moveTo>
                  <a:lnTo>
                    <a:pt x="986085" y="0"/>
                  </a:lnTo>
                  <a:lnTo>
                    <a:pt x="986085" y="164287"/>
                  </a:lnTo>
                  <a:lnTo>
                    <a:pt x="0" y="164287"/>
                  </a:lnTo>
                  <a:close/>
                </a:path>
              </a:pathLst>
            </a:custGeom>
            <a:solidFill>
              <a:srgbClr val="AAB5B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EFDFEA0-1388-47C1-BB52-752F68BA4882}"/>
                </a:ext>
              </a:extLst>
            </p:cNvPr>
            <p:cNvSpPr/>
            <p:nvPr/>
          </p:nvSpPr>
          <p:spPr>
            <a:xfrm>
              <a:off x="2706433" y="2314985"/>
              <a:ext cx="2054304" cy="1834610"/>
            </a:xfrm>
            <a:custGeom>
              <a:avLst/>
              <a:gdLst>
                <a:gd name="connsiteX0" fmla="*/ 2054304 w 2054304"/>
                <a:gd name="connsiteY0" fmla="*/ 1834610 h 1834610"/>
                <a:gd name="connsiteX1" fmla="*/ 0 w 2054304"/>
                <a:gd name="connsiteY1" fmla="*/ 1834610 h 1834610"/>
                <a:gd name="connsiteX2" fmla="*/ 0 w 2054304"/>
                <a:gd name="connsiteY2" fmla="*/ 0 h 1834610"/>
                <a:gd name="connsiteX3" fmla="*/ 2054304 w 2054304"/>
                <a:gd name="connsiteY3" fmla="*/ 0 h 1834610"/>
                <a:gd name="connsiteX4" fmla="*/ 1411329 w 2054304"/>
                <a:gd name="connsiteY4" fmla="*/ 917077 h 183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04" h="1834610">
                  <a:moveTo>
                    <a:pt x="2054304" y="1834610"/>
                  </a:moveTo>
                  <a:lnTo>
                    <a:pt x="0" y="1834610"/>
                  </a:lnTo>
                  <a:lnTo>
                    <a:pt x="0" y="0"/>
                  </a:lnTo>
                  <a:lnTo>
                    <a:pt x="2054304" y="0"/>
                  </a:lnTo>
                  <a:lnTo>
                    <a:pt x="1411329" y="917077"/>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372C694-EC13-4B94-894A-0C87A05F603A}"/>
                </a:ext>
              </a:extLst>
            </p:cNvPr>
            <p:cNvSpPr/>
            <p:nvPr/>
          </p:nvSpPr>
          <p:spPr>
            <a:xfrm>
              <a:off x="2706433" y="2314985"/>
              <a:ext cx="843276" cy="1834610"/>
            </a:xfrm>
            <a:custGeom>
              <a:avLst/>
              <a:gdLst>
                <a:gd name="connsiteX0" fmla="*/ 518798 w 843276"/>
                <a:gd name="connsiteY0" fmla="*/ 0 h 1834610"/>
                <a:gd name="connsiteX1" fmla="*/ 0 w 843276"/>
                <a:gd name="connsiteY1" fmla="*/ 0 h 1834610"/>
                <a:gd name="connsiteX2" fmla="*/ 0 w 843276"/>
                <a:gd name="connsiteY2" fmla="*/ 1834610 h 1834610"/>
                <a:gd name="connsiteX3" fmla="*/ 843277 w 843276"/>
                <a:gd name="connsiteY3" fmla="*/ 1834610 h 1834610"/>
              </a:gdLst>
              <a:ahLst/>
              <a:cxnLst>
                <a:cxn ang="0">
                  <a:pos x="connsiteX0" y="connsiteY0"/>
                </a:cxn>
                <a:cxn ang="0">
                  <a:pos x="connsiteX1" y="connsiteY1"/>
                </a:cxn>
                <a:cxn ang="0">
                  <a:pos x="connsiteX2" y="connsiteY2"/>
                </a:cxn>
                <a:cxn ang="0">
                  <a:pos x="connsiteX3" y="connsiteY3"/>
                </a:cxn>
              </a:cxnLst>
              <a:rect l="l" t="t" r="r" b="b"/>
              <a:pathLst>
                <a:path w="843276" h="1834610">
                  <a:moveTo>
                    <a:pt x="518798" y="0"/>
                  </a:moveTo>
                  <a:lnTo>
                    <a:pt x="0" y="0"/>
                  </a:lnTo>
                  <a:lnTo>
                    <a:pt x="0" y="1834610"/>
                  </a:lnTo>
                  <a:lnTo>
                    <a:pt x="843277" y="1834610"/>
                  </a:lnTo>
                  <a:close/>
                </a:path>
              </a:pathLst>
            </a:custGeom>
            <a:solidFill>
              <a:srgbClr val="0C233C">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549AB723-B7F2-4636-9BD2-97819BB3D471}"/>
                </a:ext>
              </a:extLst>
            </p:cNvPr>
            <p:cNvSpPr/>
            <p:nvPr/>
          </p:nvSpPr>
          <p:spPr>
            <a:xfrm>
              <a:off x="1106243" y="1950006"/>
              <a:ext cx="2054304" cy="1834457"/>
            </a:xfrm>
            <a:custGeom>
              <a:avLst/>
              <a:gdLst>
                <a:gd name="connsiteX0" fmla="*/ 0 w 2054304"/>
                <a:gd name="connsiteY0" fmla="*/ 0 h 1834457"/>
                <a:gd name="connsiteX1" fmla="*/ 2054305 w 2054304"/>
                <a:gd name="connsiteY1" fmla="*/ 0 h 1834457"/>
                <a:gd name="connsiteX2" fmla="*/ 2054305 w 2054304"/>
                <a:gd name="connsiteY2" fmla="*/ 1834458 h 1834457"/>
                <a:gd name="connsiteX3" fmla="*/ 0 w 2054304"/>
                <a:gd name="connsiteY3" fmla="*/ 1834458 h 1834457"/>
              </a:gdLst>
              <a:ahLst/>
              <a:cxnLst>
                <a:cxn ang="0">
                  <a:pos x="connsiteX0" y="connsiteY0"/>
                </a:cxn>
                <a:cxn ang="0">
                  <a:pos x="connsiteX1" y="connsiteY1"/>
                </a:cxn>
                <a:cxn ang="0">
                  <a:pos x="connsiteX2" y="connsiteY2"/>
                </a:cxn>
                <a:cxn ang="0">
                  <a:pos x="connsiteX3" y="connsiteY3"/>
                </a:cxn>
              </a:cxnLst>
              <a:rect l="l" t="t" r="r" b="b"/>
              <a:pathLst>
                <a:path w="2054304" h="1834457">
                  <a:moveTo>
                    <a:pt x="0" y="0"/>
                  </a:moveTo>
                  <a:lnTo>
                    <a:pt x="2054305" y="0"/>
                  </a:lnTo>
                  <a:lnTo>
                    <a:pt x="2054305" y="1834458"/>
                  </a:lnTo>
                  <a:lnTo>
                    <a:pt x="0" y="1834458"/>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27472FD9-6889-4767-836C-B34EB25EB16D}"/>
                </a:ext>
              </a:extLst>
            </p:cNvPr>
            <p:cNvSpPr/>
            <p:nvPr/>
          </p:nvSpPr>
          <p:spPr>
            <a:xfrm>
              <a:off x="2706433" y="3784426"/>
              <a:ext cx="454113" cy="365350"/>
            </a:xfrm>
            <a:custGeom>
              <a:avLst/>
              <a:gdLst>
                <a:gd name="connsiteX0" fmla="*/ 454114 w 454113"/>
                <a:gd name="connsiteY0" fmla="*/ 0 h 365350"/>
                <a:gd name="connsiteX1" fmla="*/ 0 w 454113"/>
                <a:gd name="connsiteY1" fmla="*/ 0 h 365350"/>
                <a:gd name="connsiteX2" fmla="*/ 0 w 454113"/>
                <a:gd name="connsiteY2" fmla="*/ 365350 h 365350"/>
              </a:gdLst>
              <a:ahLst/>
              <a:cxnLst>
                <a:cxn ang="0">
                  <a:pos x="connsiteX0" y="connsiteY0"/>
                </a:cxn>
                <a:cxn ang="0">
                  <a:pos x="connsiteX1" y="connsiteY1"/>
                </a:cxn>
                <a:cxn ang="0">
                  <a:pos x="connsiteX2" y="connsiteY2"/>
                </a:cxn>
              </a:cxnLst>
              <a:rect l="l" t="t" r="r" b="b"/>
              <a:pathLst>
                <a:path w="454113" h="365350">
                  <a:moveTo>
                    <a:pt x="454114" y="0"/>
                  </a:moveTo>
                  <a:lnTo>
                    <a:pt x="0" y="0"/>
                  </a:lnTo>
                  <a:lnTo>
                    <a:pt x="0" y="365350"/>
                  </a:lnTo>
                  <a:close/>
                </a:path>
              </a:pathLst>
            </a:custGeom>
            <a:solidFill>
              <a:srgbClr val="0C233C">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05" name="Group 104">
            <a:extLst>
              <a:ext uri="{FF2B5EF4-FFF2-40B4-BE49-F238E27FC236}">
                <a16:creationId xmlns:a16="http://schemas.microsoft.com/office/drawing/2014/main" id="{BA8CA215-C440-435C-9756-B621AA4267EA}"/>
              </a:ext>
            </a:extLst>
          </p:cNvPr>
          <p:cNvGrpSpPr>
            <a:grpSpLocks noChangeAspect="1"/>
          </p:cNvGrpSpPr>
          <p:nvPr/>
        </p:nvGrpSpPr>
        <p:grpSpPr>
          <a:xfrm>
            <a:off x="4674657" y="1879667"/>
            <a:ext cx="510782" cy="730048"/>
            <a:chOff x="502358" y="1493207"/>
            <a:chExt cx="4258379" cy="6086389"/>
          </a:xfrm>
        </p:grpSpPr>
        <p:sp>
          <p:nvSpPr>
            <p:cNvPr id="106" name="Freeform: Shape 105">
              <a:extLst>
                <a:ext uri="{FF2B5EF4-FFF2-40B4-BE49-F238E27FC236}">
                  <a16:creationId xmlns:a16="http://schemas.microsoft.com/office/drawing/2014/main" id="{04ADA331-56A3-4207-9E54-F237CCC918C4}"/>
                </a:ext>
              </a:extLst>
            </p:cNvPr>
            <p:cNvSpPr/>
            <p:nvPr/>
          </p:nvSpPr>
          <p:spPr>
            <a:xfrm>
              <a:off x="884481" y="1821961"/>
              <a:ext cx="221762" cy="5264650"/>
            </a:xfrm>
            <a:custGeom>
              <a:avLst/>
              <a:gdLst>
                <a:gd name="connsiteX0" fmla="*/ 0 w 221761"/>
                <a:gd name="connsiteY0" fmla="*/ 0 h 4054963"/>
                <a:gd name="connsiteX1" fmla="*/ 221761 w 221761"/>
                <a:gd name="connsiteY1" fmla="*/ 0 h 4054963"/>
                <a:gd name="connsiteX2" fmla="*/ 221761 w 221761"/>
                <a:gd name="connsiteY2" fmla="*/ 4054964 h 4054963"/>
                <a:gd name="connsiteX3" fmla="*/ 0 w 221761"/>
                <a:gd name="connsiteY3" fmla="*/ 4054964 h 4054963"/>
              </a:gdLst>
              <a:ahLst/>
              <a:cxnLst>
                <a:cxn ang="0">
                  <a:pos x="connsiteX0" y="connsiteY0"/>
                </a:cxn>
                <a:cxn ang="0">
                  <a:pos x="connsiteX1" y="connsiteY1"/>
                </a:cxn>
                <a:cxn ang="0">
                  <a:pos x="connsiteX2" y="connsiteY2"/>
                </a:cxn>
                <a:cxn ang="0">
                  <a:pos x="connsiteX3" y="connsiteY3"/>
                </a:cxn>
              </a:cxnLst>
              <a:rect l="l" t="t" r="r" b="b"/>
              <a:pathLst>
                <a:path w="221761" h="4054963">
                  <a:moveTo>
                    <a:pt x="0" y="0"/>
                  </a:moveTo>
                  <a:lnTo>
                    <a:pt x="221761" y="0"/>
                  </a:lnTo>
                  <a:lnTo>
                    <a:pt x="221761" y="4054964"/>
                  </a:lnTo>
                  <a:lnTo>
                    <a:pt x="0" y="4054964"/>
                  </a:lnTo>
                  <a:close/>
                </a:path>
              </a:pathLst>
            </a:custGeom>
            <a:solidFill>
              <a:srgbClr val="E6EAE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07" name="Graphic 17">
              <a:extLst>
                <a:ext uri="{FF2B5EF4-FFF2-40B4-BE49-F238E27FC236}">
                  <a16:creationId xmlns:a16="http://schemas.microsoft.com/office/drawing/2014/main" id="{3F994AEE-64A8-4163-9A31-32622D0CF81B}"/>
                </a:ext>
              </a:extLst>
            </p:cNvPr>
            <p:cNvGrpSpPr/>
            <p:nvPr/>
          </p:nvGrpSpPr>
          <p:grpSpPr>
            <a:xfrm>
              <a:off x="831094" y="1493207"/>
              <a:ext cx="328555" cy="5922160"/>
              <a:chOff x="4295565" y="990600"/>
              <a:chExt cx="328555" cy="5922160"/>
            </a:xfrm>
            <a:solidFill>
              <a:srgbClr val="CDD3DA"/>
            </a:solidFill>
          </p:grpSpPr>
          <p:sp>
            <p:nvSpPr>
              <p:cNvPr id="113" name="Freeform: Shape 112">
                <a:extLst>
                  <a:ext uri="{FF2B5EF4-FFF2-40B4-BE49-F238E27FC236}">
                    <a16:creationId xmlns:a16="http://schemas.microsoft.com/office/drawing/2014/main" id="{BD3F857E-AAE1-4CCC-8C61-FF5FB0CBD73F}"/>
                  </a:ext>
                </a:extLst>
              </p:cNvPr>
              <p:cNvSpPr/>
              <p:nvPr/>
            </p:nvSpPr>
            <p:spPr>
              <a:xfrm>
                <a:off x="4295565" y="990600"/>
                <a:ext cx="328555" cy="328755"/>
              </a:xfrm>
              <a:custGeom>
                <a:avLst/>
                <a:gdLst>
                  <a:gd name="connsiteX0" fmla="*/ 0 w 328555"/>
                  <a:gd name="connsiteY0" fmla="*/ 0 h 328755"/>
                  <a:gd name="connsiteX1" fmla="*/ 328555 w 328555"/>
                  <a:gd name="connsiteY1" fmla="*/ 0 h 328755"/>
                  <a:gd name="connsiteX2" fmla="*/ 328555 w 328555"/>
                  <a:gd name="connsiteY2" fmla="*/ 328755 h 328755"/>
                  <a:gd name="connsiteX3" fmla="*/ 0 w 328555"/>
                  <a:gd name="connsiteY3" fmla="*/ 328755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5"/>
                    </a:lnTo>
                    <a:lnTo>
                      <a:pt x="0" y="328755"/>
                    </a:lnTo>
                    <a:close/>
                  </a:path>
                </a:pathLst>
              </a:custGeom>
              <a:solidFill>
                <a:srgbClr val="CDD3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4" name="Freeform: Shape 113">
                <a:extLst>
                  <a:ext uri="{FF2B5EF4-FFF2-40B4-BE49-F238E27FC236}">
                    <a16:creationId xmlns:a16="http://schemas.microsoft.com/office/drawing/2014/main" id="{8C89E430-2B02-4E68-B5A0-8DE33BC8883A}"/>
                  </a:ext>
                </a:extLst>
              </p:cNvPr>
              <p:cNvSpPr/>
              <p:nvPr/>
            </p:nvSpPr>
            <p:spPr>
              <a:xfrm>
                <a:off x="4295565" y="6584005"/>
                <a:ext cx="328555" cy="328755"/>
              </a:xfrm>
              <a:custGeom>
                <a:avLst/>
                <a:gdLst>
                  <a:gd name="connsiteX0" fmla="*/ 0 w 328555"/>
                  <a:gd name="connsiteY0" fmla="*/ 0 h 328755"/>
                  <a:gd name="connsiteX1" fmla="*/ 328555 w 328555"/>
                  <a:gd name="connsiteY1" fmla="*/ 0 h 328755"/>
                  <a:gd name="connsiteX2" fmla="*/ 328555 w 328555"/>
                  <a:gd name="connsiteY2" fmla="*/ 328756 h 328755"/>
                  <a:gd name="connsiteX3" fmla="*/ 0 w 328555"/>
                  <a:gd name="connsiteY3" fmla="*/ 328756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6"/>
                    </a:lnTo>
                    <a:lnTo>
                      <a:pt x="0" y="328756"/>
                    </a:lnTo>
                    <a:close/>
                  </a:path>
                </a:pathLst>
              </a:custGeom>
              <a:solidFill>
                <a:srgbClr val="CDD3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08" name="Freeform: Shape 107">
              <a:extLst>
                <a:ext uri="{FF2B5EF4-FFF2-40B4-BE49-F238E27FC236}">
                  <a16:creationId xmlns:a16="http://schemas.microsoft.com/office/drawing/2014/main" id="{8456CD7C-9177-4AA4-ACDB-D118D02058E8}"/>
                </a:ext>
              </a:extLst>
            </p:cNvPr>
            <p:cNvSpPr/>
            <p:nvPr/>
          </p:nvSpPr>
          <p:spPr>
            <a:xfrm>
              <a:off x="502358" y="7415309"/>
              <a:ext cx="986085" cy="164287"/>
            </a:xfrm>
            <a:custGeom>
              <a:avLst/>
              <a:gdLst>
                <a:gd name="connsiteX0" fmla="*/ 0 w 986085"/>
                <a:gd name="connsiteY0" fmla="*/ 0 h 164287"/>
                <a:gd name="connsiteX1" fmla="*/ 986085 w 986085"/>
                <a:gd name="connsiteY1" fmla="*/ 0 h 164287"/>
                <a:gd name="connsiteX2" fmla="*/ 986085 w 986085"/>
                <a:gd name="connsiteY2" fmla="*/ 164287 h 164287"/>
                <a:gd name="connsiteX3" fmla="*/ 0 w 986085"/>
                <a:gd name="connsiteY3" fmla="*/ 164287 h 164287"/>
              </a:gdLst>
              <a:ahLst/>
              <a:cxnLst>
                <a:cxn ang="0">
                  <a:pos x="connsiteX0" y="connsiteY0"/>
                </a:cxn>
                <a:cxn ang="0">
                  <a:pos x="connsiteX1" y="connsiteY1"/>
                </a:cxn>
                <a:cxn ang="0">
                  <a:pos x="connsiteX2" y="connsiteY2"/>
                </a:cxn>
                <a:cxn ang="0">
                  <a:pos x="connsiteX3" y="connsiteY3"/>
                </a:cxn>
              </a:cxnLst>
              <a:rect l="l" t="t" r="r" b="b"/>
              <a:pathLst>
                <a:path w="986085" h="164287">
                  <a:moveTo>
                    <a:pt x="0" y="0"/>
                  </a:moveTo>
                  <a:lnTo>
                    <a:pt x="986085" y="0"/>
                  </a:lnTo>
                  <a:lnTo>
                    <a:pt x="986085" y="164287"/>
                  </a:lnTo>
                  <a:lnTo>
                    <a:pt x="0" y="164287"/>
                  </a:lnTo>
                  <a:close/>
                </a:path>
              </a:pathLst>
            </a:custGeom>
            <a:solidFill>
              <a:srgbClr val="AAB5B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0727FEF4-8AA5-4082-8434-A32E6ED17B11}"/>
                </a:ext>
              </a:extLst>
            </p:cNvPr>
            <p:cNvSpPr/>
            <p:nvPr/>
          </p:nvSpPr>
          <p:spPr>
            <a:xfrm>
              <a:off x="2706433" y="2314985"/>
              <a:ext cx="2054304" cy="1834610"/>
            </a:xfrm>
            <a:custGeom>
              <a:avLst/>
              <a:gdLst>
                <a:gd name="connsiteX0" fmla="*/ 2054304 w 2054304"/>
                <a:gd name="connsiteY0" fmla="*/ 1834610 h 1834610"/>
                <a:gd name="connsiteX1" fmla="*/ 0 w 2054304"/>
                <a:gd name="connsiteY1" fmla="*/ 1834610 h 1834610"/>
                <a:gd name="connsiteX2" fmla="*/ 0 w 2054304"/>
                <a:gd name="connsiteY2" fmla="*/ 0 h 1834610"/>
                <a:gd name="connsiteX3" fmla="*/ 2054304 w 2054304"/>
                <a:gd name="connsiteY3" fmla="*/ 0 h 1834610"/>
                <a:gd name="connsiteX4" fmla="*/ 1411329 w 2054304"/>
                <a:gd name="connsiteY4" fmla="*/ 917077 h 183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04" h="1834610">
                  <a:moveTo>
                    <a:pt x="2054304" y="1834610"/>
                  </a:moveTo>
                  <a:lnTo>
                    <a:pt x="0" y="1834610"/>
                  </a:lnTo>
                  <a:lnTo>
                    <a:pt x="0" y="0"/>
                  </a:lnTo>
                  <a:lnTo>
                    <a:pt x="2054304" y="0"/>
                  </a:lnTo>
                  <a:lnTo>
                    <a:pt x="1411329" y="917077"/>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C2A5075B-D781-4F39-8D1C-245679FF2EC4}"/>
                </a:ext>
              </a:extLst>
            </p:cNvPr>
            <p:cNvSpPr/>
            <p:nvPr/>
          </p:nvSpPr>
          <p:spPr>
            <a:xfrm>
              <a:off x="2706433" y="2314985"/>
              <a:ext cx="843276" cy="1834610"/>
            </a:xfrm>
            <a:custGeom>
              <a:avLst/>
              <a:gdLst>
                <a:gd name="connsiteX0" fmla="*/ 518798 w 843276"/>
                <a:gd name="connsiteY0" fmla="*/ 0 h 1834610"/>
                <a:gd name="connsiteX1" fmla="*/ 0 w 843276"/>
                <a:gd name="connsiteY1" fmla="*/ 0 h 1834610"/>
                <a:gd name="connsiteX2" fmla="*/ 0 w 843276"/>
                <a:gd name="connsiteY2" fmla="*/ 1834610 h 1834610"/>
                <a:gd name="connsiteX3" fmla="*/ 843277 w 843276"/>
                <a:gd name="connsiteY3" fmla="*/ 1834610 h 1834610"/>
              </a:gdLst>
              <a:ahLst/>
              <a:cxnLst>
                <a:cxn ang="0">
                  <a:pos x="connsiteX0" y="connsiteY0"/>
                </a:cxn>
                <a:cxn ang="0">
                  <a:pos x="connsiteX1" y="connsiteY1"/>
                </a:cxn>
                <a:cxn ang="0">
                  <a:pos x="connsiteX2" y="connsiteY2"/>
                </a:cxn>
                <a:cxn ang="0">
                  <a:pos x="connsiteX3" y="connsiteY3"/>
                </a:cxn>
              </a:cxnLst>
              <a:rect l="l" t="t" r="r" b="b"/>
              <a:pathLst>
                <a:path w="843276" h="1834610">
                  <a:moveTo>
                    <a:pt x="518798" y="0"/>
                  </a:moveTo>
                  <a:lnTo>
                    <a:pt x="0" y="0"/>
                  </a:lnTo>
                  <a:lnTo>
                    <a:pt x="0" y="1834610"/>
                  </a:lnTo>
                  <a:lnTo>
                    <a:pt x="843277" y="1834610"/>
                  </a:lnTo>
                  <a:close/>
                </a:path>
              </a:pathLst>
            </a:custGeom>
            <a:solidFill>
              <a:srgbClr val="0C233C">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92ED5561-1271-4491-A91F-E60DE8BBE53B}"/>
                </a:ext>
              </a:extLst>
            </p:cNvPr>
            <p:cNvSpPr/>
            <p:nvPr/>
          </p:nvSpPr>
          <p:spPr>
            <a:xfrm>
              <a:off x="1106243" y="1950006"/>
              <a:ext cx="2054304" cy="1834457"/>
            </a:xfrm>
            <a:custGeom>
              <a:avLst/>
              <a:gdLst>
                <a:gd name="connsiteX0" fmla="*/ 0 w 2054304"/>
                <a:gd name="connsiteY0" fmla="*/ 0 h 1834457"/>
                <a:gd name="connsiteX1" fmla="*/ 2054305 w 2054304"/>
                <a:gd name="connsiteY1" fmla="*/ 0 h 1834457"/>
                <a:gd name="connsiteX2" fmla="*/ 2054305 w 2054304"/>
                <a:gd name="connsiteY2" fmla="*/ 1834458 h 1834457"/>
                <a:gd name="connsiteX3" fmla="*/ 0 w 2054304"/>
                <a:gd name="connsiteY3" fmla="*/ 1834458 h 1834457"/>
              </a:gdLst>
              <a:ahLst/>
              <a:cxnLst>
                <a:cxn ang="0">
                  <a:pos x="connsiteX0" y="connsiteY0"/>
                </a:cxn>
                <a:cxn ang="0">
                  <a:pos x="connsiteX1" y="connsiteY1"/>
                </a:cxn>
                <a:cxn ang="0">
                  <a:pos x="connsiteX2" y="connsiteY2"/>
                </a:cxn>
                <a:cxn ang="0">
                  <a:pos x="connsiteX3" y="connsiteY3"/>
                </a:cxn>
              </a:cxnLst>
              <a:rect l="l" t="t" r="r" b="b"/>
              <a:pathLst>
                <a:path w="2054304" h="1834457">
                  <a:moveTo>
                    <a:pt x="0" y="0"/>
                  </a:moveTo>
                  <a:lnTo>
                    <a:pt x="2054305" y="0"/>
                  </a:lnTo>
                  <a:lnTo>
                    <a:pt x="2054305" y="1834458"/>
                  </a:lnTo>
                  <a:lnTo>
                    <a:pt x="0" y="1834458"/>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010122B1-45D1-4CF0-9899-C39C748B91C9}"/>
                </a:ext>
              </a:extLst>
            </p:cNvPr>
            <p:cNvSpPr/>
            <p:nvPr/>
          </p:nvSpPr>
          <p:spPr>
            <a:xfrm>
              <a:off x="2706433" y="3784426"/>
              <a:ext cx="454113" cy="365350"/>
            </a:xfrm>
            <a:custGeom>
              <a:avLst/>
              <a:gdLst>
                <a:gd name="connsiteX0" fmla="*/ 454114 w 454113"/>
                <a:gd name="connsiteY0" fmla="*/ 0 h 365350"/>
                <a:gd name="connsiteX1" fmla="*/ 0 w 454113"/>
                <a:gd name="connsiteY1" fmla="*/ 0 h 365350"/>
                <a:gd name="connsiteX2" fmla="*/ 0 w 454113"/>
                <a:gd name="connsiteY2" fmla="*/ 365350 h 365350"/>
              </a:gdLst>
              <a:ahLst/>
              <a:cxnLst>
                <a:cxn ang="0">
                  <a:pos x="connsiteX0" y="connsiteY0"/>
                </a:cxn>
                <a:cxn ang="0">
                  <a:pos x="connsiteX1" y="connsiteY1"/>
                </a:cxn>
                <a:cxn ang="0">
                  <a:pos x="connsiteX2" y="connsiteY2"/>
                </a:cxn>
              </a:cxnLst>
              <a:rect l="l" t="t" r="r" b="b"/>
              <a:pathLst>
                <a:path w="454113" h="365350">
                  <a:moveTo>
                    <a:pt x="454114" y="0"/>
                  </a:moveTo>
                  <a:lnTo>
                    <a:pt x="0" y="0"/>
                  </a:lnTo>
                  <a:lnTo>
                    <a:pt x="0" y="365350"/>
                  </a:lnTo>
                  <a:close/>
                </a:path>
              </a:pathLst>
            </a:custGeom>
            <a:solidFill>
              <a:srgbClr val="0C233C">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5" name="Group 114">
            <a:extLst>
              <a:ext uri="{FF2B5EF4-FFF2-40B4-BE49-F238E27FC236}">
                <a16:creationId xmlns:a16="http://schemas.microsoft.com/office/drawing/2014/main" id="{41C0293E-4215-4168-8BA1-A5F09724D82F}"/>
              </a:ext>
            </a:extLst>
          </p:cNvPr>
          <p:cNvGrpSpPr>
            <a:grpSpLocks noChangeAspect="1"/>
          </p:cNvGrpSpPr>
          <p:nvPr/>
        </p:nvGrpSpPr>
        <p:grpSpPr>
          <a:xfrm flipH="1">
            <a:off x="6674507" y="2791692"/>
            <a:ext cx="510782" cy="730048"/>
            <a:chOff x="502358" y="1493207"/>
            <a:chExt cx="4258379" cy="6086389"/>
          </a:xfrm>
        </p:grpSpPr>
        <p:sp>
          <p:nvSpPr>
            <p:cNvPr id="116" name="Freeform: Shape 115">
              <a:extLst>
                <a:ext uri="{FF2B5EF4-FFF2-40B4-BE49-F238E27FC236}">
                  <a16:creationId xmlns:a16="http://schemas.microsoft.com/office/drawing/2014/main" id="{2D6E65C9-F9D0-44EB-BA37-48C2BFDED07A}"/>
                </a:ext>
              </a:extLst>
            </p:cNvPr>
            <p:cNvSpPr/>
            <p:nvPr/>
          </p:nvSpPr>
          <p:spPr>
            <a:xfrm>
              <a:off x="884481" y="1821961"/>
              <a:ext cx="221762" cy="5264650"/>
            </a:xfrm>
            <a:custGeom>
              <a:avLst/>
              <a:gdLst>
                <a:gd name="connsiteX0" fmla="*/ 0 w 221761"/>
                <a:gd name="connsiteY0" fmla="*/ 0 h 4054963"/>
                <a:gd name="connsiteX1" fmla="*/ 221761 w 221761"/>
                <a:gd name="connsiteY1" fmla="*/ 0 h 4054963"/>
                <a:gd name="connsiteX2" fmla="*/ 221761 w 221761"/>
                <a:gd name="connsiteY2" fmla="*/ 4054964 h 4054963"/>
                <a:gd name="connsiteX3" fmla="*/ 0 w 221761"/>
                <a:gd name="connsiteY3" fmla="*/ 4054964 h 4054963"/>
              </a:gdLst>
              <a:ahLst/>
              <a:cxnLst>
                <a:cxn ang="0">
                  <a:pos x="connsiteX0" y="connsiteY0"/>
                </a:cxn>
                <a:cxn ang="0">
                  <a:pos x="connsiteX1" y="connsiteY1"/>
                </a:cxn>
                <a:cxn ang="0">
                  <a:pos x="connsiteX2" y="connsiteY2"/>
                </a:cxn>
                <a:cxn ang="0">
                  <a:pos x="connsiteX3" y="connsiteY3"/>
                </a:cxn>
              </a:cxnLst>
              <a:rect l="l" t="t" r="r" b="b"/>
              <a:pathLst>
                <a:path w="221761" h="4054963">
                  <a:moveTo>
                    <a:pt x="0" y="0"/>
                  </a:moveTo>
                  <a:lnTo>
                    <a:pt x="221761" y="0"/>
                  </a:lnTo>
                  <a:lnTo>
                    <a:pt x="221761" y="4054964"/>
                  </a:lnTo>
                  <a:lnTo>
                    <a:pt x="0" y="4054964"/>
                  </a:lnTo>
                  <a:close/>
                </a:path>
              </a:pathLst>
            </a:custGeom>
            <a:solidFill>
              <a:srgbClr val="E6EAE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17" name="Graphic 17">
              <a:extLst>
                <a:ext uri="{FF2B5EF4-FFF2-40B4-BE49-F238E27FC236}">
                  <a16:creationId xmlns:a16="http://schemas.microsoft.com/office/drawing/2014/main" id="{6B68591F-40B5-4FB0-B4C5-C6663AE28DF9}"/>
                </a:ext>
              </a:extLst>
            </p:cNvPr>
            <p:cNvGrpSpPr/>
            <p:nvPr/>
          </p:nvGrpSpPr>
          <p:grpSpPr>
            <a:xfrm>
              <a:off x="831094" y="1493207"/>
              <a:ext cx="328555" cy="5922160"/>
              <a:chOff x="4295565" y="990600"/>
              <a:chExt cx="328555" cy="5922160"/>
            </a:xfrm>
            <a:solidFill>
              <a:srgbClr val="CDD3DA"/>
            </a:solidFill>
          </p:grpSpPr>
          <p:sp>
            <p:nvSpPr>
              <p:cNvPr id="123" name="Freeform: Shape 122">
                <a:extLst>
                  <a:ext uri="{FF2B5EF4-FFF2-40B4-BE49-F238E27FC236}">
                    <a16:creationId xmlns:a16="http://schemas.microsoft.com/office/drawing/2014/main" id="{6980B033-CF40-4911-9148-A44A6D377FD8}"/>
                  </a:ext>
                </a:extLst>
              </p:cNvPr>
              <p:cNvSpPr/>
              <p:nvPr/>
            </p:nvSpPr>
            <p:spPr>
              <a:xfrm>
                <a:off x="4295565" y="990600"/>
                <a:ext cx="328555" cy="328755"/>
              </a:xfrm>
              <a:custGeom>
                <a:avLst/>
                <a:gdLst>
                  <a:gd name="connsiteX0" fmla="*/ 0 w 328555"/>
                  <a:gd name="connsiteY0" fmla="*/ 0 h 328755"/>
                  <a:gd name="connsiteX1" fmla="*/ 328555 w 328555"/>
                  <a:gd name="connsiteY1" fmla="*/ 0 h 328755"/>
                  <a:gd name="connsiteX2" fmla="*/ 328555 w 328555"/>
                  <a:gd name="connsiteY2" fmla="*/ 328755 h 328755"/>
                  <a:gd name="connsiteX3" fmla="*/ 0 w 328555"/>
                  <a:gd name="connsiteY3" fmla="*/ 328755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5"/>
                    </a:lnTo>
                    <a:lnTo>
                      <a:pt x="0" y="328755"/>
                    </a:lnTo>
                    <a:close/>
                  </a:path>
                </a:pathLst>
              </a:custGeom>
              <a:solidFill>
                <a:srgbClr val="CDD3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 name="Freeform: Shape 123">
                <a:extLst>
                  <a:ext uri="{FF2B5EF4-FFF2-40B4-BE49-F238E27FC236}">
                    <a16:creationId xmlns:a16="http://schemas.microsoft.com/office/drawing/2014/main" id="{68165835-B642-45A5-9DB1-5CD78300E42D}"/>
                  </a:ext>
                </a:extLst>
              </p:cNvPr>
              <p:cNvSpPr/>
              <p:nvPr/>
            </p:nvSpPr>
            <p:spPr>
              <a:xfrm>
                <a:off x="4295565" y="6584005"/>
                <a:ext cx="328555" cy="328755"/>
              </a:xfrm>
              <a:custGeom>
                <a:avLst/>
                <a:gdLst>
                  <a:gd name="connsiteX0" fmla="*/ 0 w 328555"/>
                  <a:gd name="connsiteY0" fmla="*/ 0 h 328755"/>
                  <a:gd name="connsiteX1" fmla="*/ 328555 w 328555"/>
                  <a:gd name="connsiteY1" fmla="*/ 0 h 328755"/>
                  <a:gd name="connsiteX2" fmla="*/ 328555 w 328555"/>
                  <a:gd name="connsiteY2" fmla="*/ 328756 h 328755"/>
                  <a:gd name="connsiteX3" fmla="*/ 0 w 328555"/>
                  <a:gd name="connsiteY3" fmla="*/ 328756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6"/>
                    </a:lnTo>
                    <a:lnTo>
                      <a:pt x="0" y="328756"/>
                    </a:lnTo>
                    <a:close/>
                  </a:path>
                </a:pathLst>
              </a:custGeom>
              <a:solidFill>
                <a:srgbClr val="CDD3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18" name="Freeform: Shape 117">
              <a:extLst>
                <a:ext uri="{FF2B5EF4-FFF2-40B4-BE49-F238E27FC236}">
                  <a16:creationId xmlns:a16="http://schemas.microsoft.com/office/drawing/2014/main" id="{CD1F8F73-DE03-41B0-81BD-66B9F727363F}"/>
                </a:ext>
              </a:extLst>
            </p:cNvPr>
            <p:cNvSpPr/>
            <p:nvPr/>
          </p:nvSpPr>
          <p:spPr>
            <a:xfrm>
              <a:off x="502358" y="7415309"/>
              <a:ext cx="986085" cy="164287"/>
            </a:xfrm>
            <a:custGeom>
              <a:avLst/>
              <a:gdLst>
                <a:gd name="connsiteX0" fmla="*/ 0 w 986085"/>
                <a:gd name="connsiteY0" fmla="*/ 0 h 164287"/>
                <a:gd name="connsiteX1" fmla="*/ 986085 w 986085"/>
                <a:gd name="connsiteY1" fmla="*/ 0 h 164287"/>
                <a:gd name="connsiteX2" fmla="*/ 986085 w 986085"/>
                <a:gd name="connsiteY2" fmla="*/ 164287 h 164287"/>
                <a:gd name="connsiteX3" fmla="*/ 0 w 986085"/>
                <a:gd name="connsiteY3" fmla="*/ 164287 h 164287"/>
              </a:gdLst>
              <a:ahLst/>
              <a:cxnLst>
                <a:cxn ang="0">
                  <a:pos x="connsiteX0" y="connsiteY0"/>
                </a:cxn>
                <a:cxn ang="0">
                  <a:pos x="connsiteX1" y="connsiteY1"/>
                </a:cxn>
                <a:cxn ang="0">
                  <a:pos x="connsiteX2" y="connsiteY2"/>
                </a:cxn>
                <a:cxn ang="0">
                  <a:pos x="connsiteX3" y="connsiteY3"/>
                </a:cxn>
              </a:cxnLst>
              <a:rect l="l" t="t" r="r" b="b"/>
              <a:pathLst>
                <a:path w="986085" h="164287">
                  <a:moveTo>
                    <a:pt x="0" y="0"/>
                  </a:moveTo>
                  <a:lnTo>
                    <a:pt x="986085" y="0"/>
                  </a:lnTo>
                  <a:lnTo>
                    <a:pt x="986085" y="164287"/>
                  </a:lnTo>
                  <a:lnTo>
                    <a:pt x="0" y="164287"/>
                  </a:lnTo>
                  <a:close/>
                </a:path>
              </a:pathLst>
            </a:custGeom>
            <a:solidFill>
              <a:srgbClr val="AAB5B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9" name="Freeform: Shape 118">
              <a:extLst>
                <a:ext uri="{FF2B5EF4-FFF2-40B4-BE49-F238E27FC236}">
                  <a16:creationId xmlns:a16="http://schemas.microsoft.com/office/drawing/2014/main" id="{A1DA4050-8398-4B79-9634-A22B00A632DF}"/>
                </a:ext>
              </a:extLst>
            </p:cNvPr>
            <p:cNvSpPr/>
            <p:nvPr/>
          </p:nvSpPr>
          <p:spPr>
            <a:xfrm>
              <a:off x="2706433" y="2314985"/>
              <a:ext cx="2054304" cy="1834610"/>
            </a:xfrm>
            <a:custGeom>
              <a:avLst/>
              <a:gdLst>
                <a:gd name="connsiteX0" fmla="*/ 2054304 w 2054304"/>
                <a:gd name="connsiteY0" fmla="*/ 1834610 h 1834610"/>
                <a:gd name="connsiteX1" fmla="*/ 0 w 2054304"/>
                <a:gd name="connsiteY1" fmla="*/ 1834610 h 1834610"/>
                <a:gd name="connsiteX2" fmla="*/ 0 w 2054304"/>
                <a:gd name="connsiteY2" fmla="*/ 0 h 1834610"/>
                <a:gd name="connsiteX3" fmla="*/ 2054304 w 2054304"/>
                <a:gd name="connsiteY3" fmla="*/ 0 h 1834610"/>
                <a:gd name="connsiteX4" fmla="*/ 1411329 w 2054304"/>
                <a:gd name="connsiteY4" fmla="*/ 917077 h 183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04" h="1834610">
                  <a:moveTo>
                    <a:pt x="2054304" y="1834610"/>
                  </a:moveTo>
                  <a:lnTo>
                    <a:pt x="0" y="1834610"/>
                  </a:lnTo>
                  <a:lnTo>
                    <a:pt x="0" y="0"/>
                  </a:lnTo>
                  <a:lnTo>
                    <a:pt x="2054304" y="0"/>
                  </a:lnTo>
                  <a:lnTo>
                    <a:pt x="1411329" y="917077"/>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0" name="Freeform: Shape 119">
              <a:extLst>
                <a:ext uri="{FF2B5EF4-FFF2-40B4-BE49-F238E27FC236}">
                  <a16:creationId xmlns:a16="http://schemas.microsoft.com/office/drawing/2014/main" id="{FEB2E835-4AEC-4938-8F55-EFE13D799E6E}"/>
                </a:ext>
              </a:extLst>
            </p:cNvPr>
            <p:cNvSpPr/>
            <p:nvPr/>
          </p:nvSpPr>
          <p:spPr>
            <a:xfrm>
              <a:off x="2706433" y="2314985"/>
              <a:ext cx="843276" cy="1834610"/>
            </a:xfrm>
            <a:custGeom>
              <a:avLst/>
              <a:gdLst>
                <a:gd name="connsiteX0" fmla="*/ 518798 w 843276"/>
                <a:gd name="connsiteY0" fmla="*/ 0 h 1834610"/>
                <a:gd name="connsiteX1" fmla="*/ 0 w 843276"/>
                <a:gd name="connsiteY1" fmla="*/ 0 h 1834610"/>
                <a:gd name="connsiteX2" fmla="*/ 0 w 843276"/>
                <a:gd name="connsiteY2" fmla="*/ 1834610 h 1834610"/>
                <a:gd name="connsiteX3" fmla="*/ 843277 w 843276"/>
                <a:gd name="connsiteY3" fmla="*/ 1834610 h 1834610"/>
              </a:gdLst>
              <a:ahLst/>
              <a:cxnLst>
                <a:cxn ang="0">
                  <a:pos x="connsiteX0" y="connsiteY0"/>
                </a:cxn>
                <a:cxn ang="0">
                  <a:pos x="connsiteX1" y="connsiteY1"/>
                </a:cxn>
                <a:cxn ang="0">
                  <a:pos x="connsiteX2" y="connsiteY2"/>
                </a:cxn>
                <a:cxn ang="0">
                  <a:pos x="connsiteX3" y="connsiteY3"/>
                </a:cxn>
              </a:cxnLst>
              <a:rect l="l" t="t" r="r" b="b"/>
              <a:pathLst>
                <a:path w="843276" h="1834610">
                  <a:moveTo>
                    <a:pt x="518798" y="0"/>
                  </a:moveTo>
                  <a:lnTo>
                    <a:pt x="0" y="0"/>
                  </a:lnTo>
                  <a:lnTo>
                    <a:pt x="0" y="1834610"/>
                  </a:lnTo>
                  <a:lnTo>
                    <a:pt x="843277" y="1834610"/>
                  </a:lnTo>
                  <a:close/>
                </a:path>
              </a:pathLst>
            </a:custGeom>
            <a:solidFill>
              <a:srgbClr val="0C233C">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1" name="Freeform: Shape 120">
              <a:extLst>
                <a:ext uri="{FF2B5EF4-FFF2-40B4-BE49-F238E27FC236}">
                  <a16:creationId xmlns:a16="http://schemas.microsoft.com/office/drawing/2014/main" id="{988D4E24-BD5E-4D59-A98E-EABF8BA2EB43}"/>
                </a:ext>
              </a:extLst>
            </p:cNvPr>
            <p:cNvSpPr/>
            <p:nvPr/>
          </p:nvSpPr>
          <p:spPr>
            <a:xfrm>
              <a:off x="1106243" y="1950006"/>
              <a:ext cx="2054304" cy="1834457"/>
            </a:xfrm>
            <a:custGeom>
              <a:avLst/>
              <a:gdLst>
                <a:gd name="connsiteX0" fmla="*/ 0 w 2054304"/>
                <a:gd name="connsiteY0" fmla="*/ 0 h 1834457"/>
                <a:gd name="connsiteX1" fmla="*/ 2054305 w 2054304"/>
                <a:gd name="connsiteY1" fmla="*/ 0 h 1834457"/>
                <a:gd name="connsiteX2" fmla="*/ 2054305 w 2054304"/>
                <a:gd name="connsiteY2" fmla="*/ 1834458 h 1834457"/>
                <a:gd name="connsiteX3" fmla="*/ 0 w 2054304"/>
                <a:gd name="connsiteY3" fmla="*/ 1834458 h 1834457"/>
              </a:gdLst>
              <a:ahLst/>
              <a:cxnLst>
                <a:cxn ang="0">
                  <a:pos x="connsiteX0" y="connsiteY0"/>
                </a:cxn>
                <a:cxn ang="0">
                  <a:pos x="connsiteX1" y="connsiteY1"/>
                </a:cxn>
                <a:cxn ang="0">
                  <a:pos x="connsiteX2" y="connsiteY2"/>
                </a:cxn>
                <a:cxn ang="0">
                  <a:pos x="connsiteX3" y="connsiteY3"/>
                </a:cxn>
              </a:cxnLst>
              <a:rect l="l" t="t" r="r" b="b"/>
              <a:pathLst>
                <a:path w="2054304" h="1834457">
                  <a:moveTo>
                    <a:pt x="0" y="0"/>
                  </a:moveTo>
                  <a:lnTo>
                    <a:pt x="2054305" y="0"/>
                  </a:lnTo>
                  <a:lnTo>
                    <a:pt x="2054305" y="1834458"/>
                  </a:lnTo>
                  <a:lnTo>
                    <a:pt x="0" y="1834458"/>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 name="Freeform: Shape 121">
              <a:extLst>
                <a:ext uri="{FF2B5EF4-FFF2-40B4-BE49-F238E27FC236}">
                  <a16:creationId xmlns:a16="http://schemas.microsoft.com/office/drawing/2014/main" id="{CBECD4DE-934E-4862-8635-B5DA1490A3C2}"/>
                </a:ext>
              </a:extLst>
            </p:cNvPr>
            <p:cNvSpPr/>
            <p:nvPr/>
          </p:nvSpPr>
          <p:spPr>
            <a:xfrm>
              <a:off x="2706433" y="3784426"/>
              <a:ext cx="454113" cy="365350"/>
            </a:xfrm>
            <a:custGeom>
              <a:avLst/>
              <a:gdLst>
                <a:gd name="connsiteX0" fmla="*/ 454114 w 454113"/>
                <a:gd name="connsiteY0" fmla="*/ 0 h 365350"/>
                <a:gd name="connsiteX1" fmla="*/ 0 w 454113"/>
                <a:gd name="connsiteY1" fmla="*/ 0 h 365350"/>
                <a:gd name="connsiteX2" fmla="*/ 0 w 454113"/>
                <a:gd name="connsiteY2" fmla="*/ 365350 h 365350"/>
              </a:gdLst>
              <a:ahLst/>
              <a:cxnLst>
                <a:cxn ang="0">
                  <a:pos x="connsiteX0" y="connsiteY0"/>
                </a:cxn>
                <a:cxn ang="0">
                  <a:pos x="connsiteX1" y="connsiteY1"/>
                </a:cxn>
                <a:cxn ang="0">
                  <a:pos x="connsiteX2" y="connsiteY2"/>
                </a:cxn>
              </a:cxnLst>
              <a:rect l="l" t="t" r="r" b="b"/>
              <a:pathLst>
                <a:path w="454113" h="365350">
                  <a:moveTo>
                    <a:pt x="454114" y="0"/>
                  </a:moveTo>
                  <a:lnTo>
                    <a:pt x="0" y="0"/>
                  </a:lnTo>
                  <a:lnTo>
                    <a:pt x="0" y="365350"/>
                  </a:lnTo>
                  <a:close/>
                </a:path>
              </a:pathLst>
            </a:custGeom>
            <a:solidFill>
              <a:srgbClr val="0C233C">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60" name="TextBox 59">
            <a:extLst>
              <a:ext uri="{FF2B5EF4-FFF2-40B4-BE49-F238E27FC236}">
                <a16:creationId xmlns:a16="http://schemas.microsoft.com/office/drawing/2014/main" id="{09BC375D-A289-4485-A768-DBAD30490EFD}"/>
              </a:ext>
            </a:extLst>
          </p:cNvPr>
          <p:cNvSpPr txBox="1"/>
          <p:nvPr/>
        </p:nvSpPr>
        <p:spPr>
          <a:xfrm>
            <a:off x="966355" y="1342489"/>
            <a:ext cx="10525990" cy="600164"/>
          </a:xfrm>
          <a:prstGeom prst="rect">
            <a:avLst/>
          </a:prstGeom>
          <a:noFill/>
        </p:spPr>
        <p:txBody>
          <a:bodyPr wrap="square">
            <a:spAutoFit/>
          </a:bodyPr>
          <a:lstStyle/>
          <a:p>
            <a:r>
              <a:rPr lang="en-US" sz="1100" b="1" dirty="0">
                <a:solidFill>
                  <a:schemeClr val="tx2"/>
                </a:solidFill>
              </a:rPr>
              <a:t>KPMG is keenly focused on supporting Cigna's growth with purpose, aligning with your values and helping you be champions for affordable, predictable, simple health care. We are proud of our net promoter scores for the service we have delivered. Below are highlights of the key projects that we have completed or are currently engaged to serve.</a:t>
            </a:r>
          </a:p>
        </p:txBody>
      </p:sp>
      <p:sp>
        <p:nvSpPr>
          <p:cNvPr id="188" name="TextBox 187">
            <a:extLst>
              <a:ext uri="{FF2B5EF4-FFF2-40B4-BE49-F238E27FC236}">
                <a16:creationId xmlns:a16="http://schemas.microsoft.com/office/drawing/2014/main" id="{C782D8D1-1431-4B0E-813D-D25A7B4C564E}"/>
              </a:ext>
            </a:extLst>
          </p:cNvPr>
          <p:cNvSpPr txBox="1"/>
          <p:nvPr/>
        </p:nvSpPr>
        <p:spPr>
          <a:xfrm>
            <a:off x="7021337" y="5038812"/>
            <a:ext cx="828675" cy="215444"/>
          </a:xfrm>
          <a:prstGeom prst="rect">
            <a:avLst/>
          </a:prstGeom>
          <a:noFill/>
        </p:spPr>
        <p:txBody>
          <a:bodyPr wrap="square">
            <a:spAutoFit/>
          </a:bodyPr>
          <a:lstStyle/>
          <a:p>
            <a:pPr lvl="0" algn="ctr">
              <a:defRPr/>
            </a:pPr>
            <a:r>
              <a:rPr lang="en-US" sz="800" b="1" dirty="0">
                <a:solidFill>
                  <a:schemeClr val="bg1"/>
                </a:solidFill>
                <a:latin typeface="Arial Narrow" panose="020B0606020202030204" pitchFamily="34" charset="0"/>
                <a:ea typeface="Times New Roman" panose="02020603050405020304" pitchFamily="18" charset="0"/>
                <a:cs typeface="Arial" panose="020B0604020202020204" pitchFamily="34" charset="0"/>
              </a:rPr>
              <a:t>2008–17 </a:t>
            </a:r>
          </a:p>
        </p:txBody>
      </p:sp>
      <p:grpSp>
        <p:nvGrpSpPr>
          <p:cNvPr id="4" name="Group 3">
            <a:extLst>
              <a:ext uri="{FF2B5EF4-FFF2-40B4-BE49-F238E27FC236}">
                <a16:creationId xmlns:a16="http://schemas.microsoft.com/office/drawing/2014/main" id="{78ED3227-BD37-49DA-B5D8-A190066F37CD}"/>
              </a:ext>
            </a:extLst>
          </p:cNvPr>
          <p:cNvGrpSpPr/>
          <p:nvPr/>
        </p:nvGrpSpPr>
        <p:grpSpPr>
          <a:xfrm>
            <a:off x="6302197" y="4051448"/>
            <a:ext cx="492614" cy="730048"/>
            <a:chOff x="6349277" y="4072230"/>
            <a:chExt cx="492614" cy="730048"/>
          </a:xfrm>
        </p:grpSpPr>
        <p:grpSp>
          <p:nvGrpSpPr>
            <p:cNvPr id="85" name="Group 84">
              <a:extLst>
                <a:ext uri="{FF2B5EF4-FFF2-40B4-BE49-F238E27FC236}">
                  <a16:creationId xmlns:a16="http://schemas.microsoft.com/office/drawing/2014/main" id="{CF2686E7-1032-49E8-9A16-45B5240422FD}"/>
                </a:ext>
              </a:extLst>
            </p:cNvPr>
            <p:cNvGrpSpPr>
              <a:grpSpLocks noChangeAspect="1"/>
            </p:cNvGrpSpPr>
            <p:nvPr/>
          </p:nvGrpSpPr>
          <p:grpSpPr>
            <a:xfrm>
              <a:off x="6369209" y="4072230"/>
              <a:ext cx="472682" cy="730048"/>
              <a:chOff x="502358" y="1493207"/>
              <a:chExt cx="3940740" cy="6086389"/>
            </a:xfrm>
          </p:grpSpPr>
          <p:sp>
            <p:nvSpPr>
              <p:cNvPr id="86" name="Freeform: Shape 85">
                <a:extLst>
                  <a:ext uri="{FF2B5EF4-FFF2-40B4-BE49-F238E27FC236}">
                    <a16:creationId xmlns:a16="http://schemas.microsoft.com/office/drawing/2014/main" id="{E3B27C49-FA29-406D-A776-FDDBF6EE29EB}"/>
                  </a:ext>
                </a:extLst>
              </p:cNvPr>
              <p:cNvSpPr/>
              <p:nvPr/>
            </p:nvSpPr>
            <p:spPr>
              <a:xfrm>
                <a:off x="884481" y="1821961"/>
                <a:ext cx="221762" cy="5264650"/>
              </a:xfrm>
              <a:custGeom>
                <a:avLst/>
                <a:gdLst>
                  <a:gd name="connsiteX0" fmla="*/ 0 w 221761"/>
                  <a:gd name="connsiteY0" fmla="*/ 0 h 4054963"/>
                  <a:gd name="connsiteX1" fmla="*/ 221761 w 221761"/>
                  <a:gd name="connsiteY1" fmla="*/ 0 h 4054963"/>
                  <a:gd name="connsiteX2" fmla="*/ 221761 w 221761"/>
                  <a:gd name="connsiteY2" fmla="*/ 4054964 h 4054963"/>
                  <a:gd name="connsiteX3" fmla="*/ 0 w 221761"/>
                  <a:gd name="connsiteY3" fmla="*/ 4054964 h 4054963"/>
                </a:gdLst>
                <a:ahLst/>
                <a:cxnLst>
                  <a:cxn ang="0">
                    <a:pos x="connsiteX0" y="connsiteY0"/>
                  </a:cxn>
                  <a:cxn ang="0">
                    <a:pos x="connsiteX1" y="connsiteY1"/>
                  </a:cxn>
                  <a:cxn ang="0">
                    <a:pos x="connsiteX2" y="connsiteY2"/>
                  </a:cxn>
                  <a:cxn ang="0">
                    <a:pos x="connsiteX3" y="connsiteY3"/>
                  </a:cxn>
                </a:cxnLst>
                <a:rect l="l" t="t" r="r" b="b"/>
                <a:pathLst>
                  <a:path w="221761" h="4054963">
                    <a:moveTo>
                      <a:pt x="0" y="0"/>
                    </a:moveTo>
                    <a:lnTo>
                      <a:pt x="221761" y="0"/>
                    </a:lnTo>
                    <a:lnTo>
                      <a:pt x="221761" y="4054964"/>
                    </a:lnTo>
                    <a:lnTo>
                      <a:pt x="0" y="4054964"/>
                    </a:lnTo>
                    <a:close/>
                  </a:path>
                </a:pathLst>
              </a:custGeom>
              <a:solidFill>
                <a:srgbClr val="E6EAE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87" name="Graphic 17">
                <a:extLst>
                  <a:ext uri="{FF2B5EF4-FFF2-40B4-BE49-F238E27FC236}">
                    <a16:creationId xmlns:a16="http://schemas.microsoft.com/office/drawing/2014/main" id="{4D304C40-B4FD-4DB8-A74D-A2552558F520}"/>
                  </a:ext>
                </a:extLst>
              </p:cNvPr>
              <p:cNvGrpSpPr/>
              <p:nvPr/>
            </p:nvGrpSpPr>
            <p:grpSpPr>
              <a:xfrm>
                <a:off x="831094" y="1493207"/>
                <a:ext cx="328555" cy="5922160"/>
                <a:chOff x="4295565" y="990600"/>
                <a:chExt cx="328555" cy="5922160"/>
              </a:xfrm>
              <a:solidFill>
                <a:srgbClr val="CDD3DA"/>
              </a:solidFill>
            </p:grpSpPr>
            <p:sp>
              <p:nvSpPr>
                <p:cNvPr id="93" name="Freeform: Shape 92">
                  <a:extLst>
                    <a:ext uri="{FF2B5EF4-FFF2-40B4-BE49-F238E27FC236}">
                      <a16:creationId xmlns:a16="http://schemas.microsoft.com/office/drawing/2014/main" id="{6B59EBC4-B69B-4C3D-9792-B4A0F11C1A4E}"/>
                    </a:ext>
                  </a:extLst>
                </p:cNvPr>
                <p:cNvSpPr/>
                <p:nvPr/>
              </p:nvSpPr>
              <p:spPr>
                <a:xfrm>
                  <a:off x="4295565" y="990600"/>
                  <a:ext cx="328555" cy="328755"/>
                </a:xfrm>
                <a:custGeom>
                  <a:avLst/>
                  <a:gdLst>
                    <a:gd name="connsiteX0" fmla="*/ 0 w 328555"/>
                    <a:gd name="connsiteY0" fmla="*/ 0 h 328755"/>
                    <a:gd name="connsiteX1" fmla="*/ 328555 w 328555"/>
                    <a:gd name="connsiteY1" fmla="*/ 0 h 328755"/>
                    <a:gd name="connsiteX2" fmla="*/ 328555 w 328555"/>
                    <a:gd name="connsiteY2" fmla="*/ 328755 h 328755"/>
                    <a:gd name="connsiteX3" fmla="*/ 0 w 328555"/>
                    <a:gd name="connsiteY3" fmla="*/ 328755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5"/>
                      </a:lnTo>
                      <a:lnTo>
                        <a:pt x="0" y="328755"/>
                      </a:lnTo>
                      <a:close/>
                    </a:path>
                  </a:pathLst>
                </a:custGeom>
                <a:solidFill>
                  <a:srgbClr val="CDD3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Shape 93">
                  <a:extLst>
                    <a:ext uri="{FF2B5EF4-FFF2-40B4-BE49-F238E27FC236}">
                      <a16:creationId xmlns:a16="http://schemas.microsoft.com/office/drawing/2014/main" id="{823C4CC9-1775-4970-880D-9E468CFF8B0E}"/>
                    </a:ext>
                  </a:extLst>
                </p:cNvPr>
                <p:cNvSpPr/>
                <p:nvPr/>
              </p:nvSpPr>
              <p:spPr>
                <a:xfrm>
                  <a:off x="4295565" y="6584005"/>
                  <a:ext cx="328555" cy="328755"/>
                </a:xfrm>
                <a:custGeom>
                  <a:avLst/>
                  <a:gdLst>
                    <a:gd name="connsiteX0" fmla="*/ 0 w 328555"/>
                    <a:gd name="connsiteY0" fmla="*/ 0 h 328755"/>
                    <a:gd name="connsiteX1" fmla="*/ 328555 w 328555"/>
                    <a:gd name="connsiteY1" fmla="*/ 0 h 328755"/>
                    <a:gd name="connsiteX2" fmla="*/ 328555 w 328555"/>
                    <a:gd name="connsiteY2" fmla="*/ 328756 h 328755"/>
                    <a:gd name="connsiteX3" fmla="*/ 0 w 328555"/>
                    <a:gd name="connsiteY3" fmla="*/ 328756 h 328755"/>
                  </a:gdLst>
                  <a:ahLst/>
                  <a:cxnLst>
                    <a:cxn ang="0">
                      <a:pos x="connsiteX0" y="connsiteY0"/>
                    </a:cxn>
                    <a:cxn ang="0">
                      <a:pos x="connsiteX1" y="connsiteY1"/>
                    </a:cxn>
                    <a:cxn ang="0">
                      <a:pos x="connsiteX2" y="connsiteY2"/>
                    </a:cxn>
                    <a:cxn ang="0">
                      <a:pos x="connsiteX3" y="connsiteY3"/>
                    </a:cxn>
                  </a:cxnLst>
                  <a:rect l="l" t="t" r="r" b="b"/>
                  <a:pathLst>
                    <a:path w="328555" h="328755">
                      <a:moveTo>
                        <a:pt x="0" y="0"/>
                      </a:moveTo>
                      <a:lnTo>
                        <a:pt x="328555" y="0"/>
                      </a:lnTo>
                      <a:lnTo>
                        <a:pt x="328555" y="328756"/>
                      </a:lnTo>
                      <a:lnTo>
                        <a:pt x="0" y="328756"/>
                      </a:lnTo>
                      <a:close/>
                    </a:path>
                  </a:pathLst>
                </a:custGeom>
                <a:solidFill>
                  <a:srgbClr val="CDD3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88" name="Freeform: Shape 87">
                <a:extLst>
                  <a:ext uri="{FF2B5EF4-FFF2-40B4-BE49-F238E27FC236}">
                    <a16:creationId xmlns:a16="http://schemas.microsoft.com/office/drawing/2014/main" id="{00FB8E6D-A54C-4EBF-831A-2FCF22ECE70A}"/>
                  </a:ext>
                </a:extLst>
              </p:cNvPr>
              <p:cNvSpPr/>
              <p:nvPr/>
            </p:nvSpPr>
            <p:spPr>
              <a:xfrm>
                <a:off x="502358" y="7415309"/>
                <a:ext cx="986085" cy="164287"/>
              </a:xfrm>
              <a:custGeom>
                <a:avLst/>
                <a:gdLst>
                  <a:gd name="connsiteX0" fmla="*/ 0 w 986085"/>
                  <a:gd name="connsiteY0" fmla="*/ 0 h 164287"/>
                  <a:gd name="connsiteX1" fmla="*/ 986085 w 986085"/>
                  <a:gd name="connsiteY1" fmla="*/ 0 h 164287"/>
                  <a:gd name="connsiteX2" fmla="*/ 986085 w 986085"/>
                  <a:gd name="connsiteY2" fmla="*/ 164287 h 164287"/>
                  <a:gd name="connsiteX3" fmla="*/ 0 w 986085"/>
                  <a:gd name="connsiteY3" fmla="*/ 164287 h 164287"/>
                </a:gdLst>
                <a:ahLst/>
                <a:cxnLst>
                  <a:cxn ang="0">
                    <a:pos x="connsiteX0" y="connsiteY0"/>
                  </a:cxn>
                  <a:cxn ang="0">
                    <a:pos x="connsiteX1" y="connsiteY1"/>
                  </a:cxn>
                  <a:cxn ang="0">
                    <a:pos x="connsiteX2" y="connsiteY2"/>
                  </a:cxn>
                  <a:cxn ang="0">
                    <a:pos x="connsiteX3" y="connsiteY3"/>
                  </a:cxn>
                </a:cxnLst>
                <a:rect l="l" t="t" r="r" b="b"/>
                <a:pathLst>
                  <a:path w="986085" h="164287">
                    <a:moveTo>
                      <a:pt x="0" y="0"/>
                    </a:moveTo>
                    <a:lnTo>
                      <a:pt x="986085" y="0"/>
                    </a:lnTo>
                    <a:lnTo>
                      <a:pt x="986085" y="164287"/>
                    </a:lnTo>
                    <a:lnTo>
                      <a:pt x="0" y="164287"/>
                    </a:lnTo>
                    <a:close/>
                  </a:path>
                </a:pathLst>
              </a:custGeom>
              <a:solidFill>
                <a:srgbClr val="AAB5B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Shape 88">
                <a:extLst>
                  <a:ext uri="{FF2B5EF4-FFF2-40B4-BE49-F238E27FC236}">
                    <a16:creationId xmlns:a16="http://schemas.microsoft.com/office/drawing/2014/main" id="{3ECA5E22-6355-419E-9FB1-D9A354DED595}"/>
                  </a:ext>
                </a:extLst>
              </p:cNvPr>
              <p:cNvSpPr/>
              <p:nvPr/>
            </p:nvSpPr>
            <p:spPr>
              <a:xfrm>
                <a:off x="2388791" y="2314991"/>
                <a:ext cx="2054307" cy="1834609"/>
              </a:xfrm>
              <a:custGeom>
                <a:avLst/>
                <a:gdLst>
                  <a:gd name="connsiteX0" fmla="*/ 2054304 w 2054304"/>
                  <a:gd name="connsiteY0" fmla="*/ 1834610 h 1834610"/>
                  <a:gd name="connsiteX1" fmla="*/ 0 w 2054304"/>
                  <a:gd name="connsiteY1" fmla="*/ 1834610 h 1834610"/>
                  <a:gd name="connsiteX2" fmla="*/ 0 w 2054304"/>
                  <a:gd name="connsiteY2" fmla="*/ 0 h 1834610"/>
                  <a:gd name="connsiteX3" fmla="*/ 2054304 w 2054304"/>
                  <a:gd name="connsiteY3" fmla="*/ 0 h 1834610"/>
                  <a:gd name="connsiteX4" fmla="*/ 1411329 w 2054304"/>
                  <a:gd name="connsiteY4" fmla="*/ 917077 h 183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304" h="1834610">
                    <a:moveTo>
                      <a:pt x="2054304" y="1834610"/>
                    </a:moveTo>
                    <a:lnTo>
                      <a:pt x="0" y="1834610"/>
                    </a:lnTo>
                    <a:lnTo>
                      <a:pt x="0" y="0"/>
                    </a:lnTo>
                    <a:lnTo>
                      <a:pt x="2054304" y="0"/>
                    </a:lnTo>
                    <a:lnTo>
                      <a:pt x="1411329" y="917077"/>
                    </a:ln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Shape 89">
                <a:extLst>
                  <a:ext uri="{FF2B5EF4-FFF2-40B4-BE49-F238E27FC236}">
                    <a16:creationId xmlns:a16="http://schemas.microsoft.com/office/drawing/2014/main" id="{D7B7E64A-38DD-4F90-BA52-92C370582444}"/>
                  </a:ext>
                </a:extLst>
              </p:cNvPr>
              <p:cNvSpPr/>
              <p:nvPr/>
            </p:nvSpPr>
            <p:spPr>
              <a:xfrm>
                <a:off x="2393635" y="2314991"/>
                <a:ext cx="975051" cy="1834609"/>
              </a:xfrm>
              <a:custGeom>
                <a:avLst/>
                <a:gdLst>
                  <a:gd name="connsiteX0" fmla="*/ 518798 w 843276"/>
                  <a:gd name="connsiteY0" fmla="*/ 0 h 1834610"/>
                  <a:gd name="connsiteX1" fmla="*/ 0 w 843276"/>
                  <a:gd name="connsiteY1" fmla="*/ 0 h 1834610"/>
                  <a:gd name="connsiteX2" fmla="*/ 0 w 843276"/>
                  <a:gd name="connsiteY2" fmla="*/ 1834610 h 1834610"/>
                  <a:gd name="connsiteX3" fmla="*/ 843277 w 843276"/>
                  <a:gd name="connsiteY3" fmla="*/ 1834610 h 1834610"/>
                </a:gdLst>
                <a:ahLst/>
                <a:cxnLst>
                  <a:cxn ang="0">
                    <a:pos x="connsiteX0" y="connsiteY0"/>
                  </a:cxn>
                  <a:cxn ang="0">
                    <a:pos x="connsiteX1" y="connsiteY1"/>
                  </a:cxn>
                  <a:cxn ang="0">
                    <a:pos x="connsiteX2" y="connsiteY2"/>
                  </a:cxn>
                  <a:cxn ang="0">
                    <a:pos x="connsiteX3" y="connsiteY3"/>
                  </a:cxn>
                </a:cxnLst>
                <a:rect l="l" t="t" r="r" b="b"/>
                <a:pathLst>
                  <a:path w="843276" h="1834610">
                    <a:moveTo>
                      <a:pt x="518798" y="0"/>
                    </a:moveTo>
                    <a:lnTo>
                      <a:pt x="0" y="0"/>
                    </a:lnTo>
                    <a:lnTo>
                      <a:pt x="0" y="1834610"/>
                    </a:lnTo>
                    <a:lnTo>
                      <a:pt x="843277" y="1834610"/>
                    </a:lnTo>
                    <a:close/>
                  </a:path>
                </a:pathLst>
              </a:custGeom>
              <a:solidFill>
                <a:srgbClr val="0C233C">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Freeform: Shape 90">
                <a:extLst>
                  <a:ext uri="{FF2B5EF4-FFF2-40B4-BE49-F238E27FC236}">
                    <a16:creationId xmlns:a16="http://schemas.microsoft.com/office/drawing/2014/main" id="{B3DF115A-227E-4C07-BA9F-A8D50249C494}"/>
                  </a:ext>
                </a:extLst>
              </p:cNvPr>
              <p:cNvSpPr/>
              <p:nvPr/>
            </p:nvSpPr>
            <p:spPr>
              <a:xfrm>
                <a:off x="845141" y="1950006"/>
                <a:ext cx="2104362" cy="1834459"/>
              </a:xfrm>
              <a:custGeom>
                <a:avLst/>
                <a:gdLst>
                  <a:gd name="connsiteX0" fmla="*/ 0 w 2054304"/>
                  <a:gd name="connsiteY0" fmla="*/ 0 h 1834457"/>
                  <a:gd name="connsiteX1" fmla="*/ 2054305 w 2054304"/>
                  <a:gd name="connsiteY1" fmla="*/ 0 h 1834457"/>
                  <a:gd name="connsiteX2" fmla="*/ 2054305 w 2054304"/>
                  <a:gd name="connsiteY2" fmla="*/ 1834458 h 1834457"/>
                  <a:gd name="connsiteX3" fmla="*/ 0 w 2054304"/>
                  <a:gd name="connsiteY3" fmla="*/ 1834458 h 1834457"/>
                </a:gdLst>
                <a:ahLst/>
                <a:cxnLst>
                  <a:cxn ang="0">
                    <a:pos x="connsiteX0" y="connsiteY0"/>
                  </a:cxn>
                  <a:cxn ang="0">
                    <a:pos x="connsiteX1" y="connsiteY1"/>
                  </a:cxn>
                  <a:cxn ang="0">
                    <a:pos x="connsiteX2" y="connsiteY2"/>
                  </a:cxn>
                  <a:cxn ang="0">
                    <a:pos x="connsiteX3" y="connsiteY3"/>
                  </a:cxn>
                </a:cxnLst>
                <a:rect l="l" t="t" r="r" b="b"/>
                <a:pathLst>
                  <a:path w="2054304" h="1834457">
                    <a:moveTo>
                      <a:pt x="0" y="0"/>
                    </a:moveTo>
                    <a:lnTo>
                      <a:pt x="2054305" y="0"/>
                    </a:lnTo>
                    <a:lnTo>
                      <a:pt x="2054305" y="1834458"/>
                    </a:lnTo>
                    <a:lnTo>
                      <a:pt x="0" y="1834458"/>
                    </a:lnTo>
                    <a:close/>
                  </a:path>
                </a:pathLst>
              </a:cu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Freeform: Shape 91">
                <a:extLst>
                  <a:ext uri="{FF2B5EF4-FFF2-40B4-BE49-F238E27FC236}">
                    <a16:creationId xmlns:a16="http://schemas.microsoft.com/office/drawing/2014/main" id="{CCACF19F-2195-4DB4-BFD8-9C4368332957}"/>
                  </a:ext>
                </a:extLst>
              </p:cNvPr>
              <p:cNvSpPr/>
              <p:nvPr/>
            </p:nvSpPr>
            <p:spPr>
              <a:xfrm>
                <a:off x="2706433" y="3784426"/>
                <a:ext cx="454113" cy="365350"/>
              </a:xfrm>
              <a:custGeom>
                <a:avLst/>
                <a:gdLst>
                  <a:gd name="connsiteX0" fmla="*/ 454114 w 454113"/>
                  <a:gd name="connsiteY0" fmla="*/ 0 h 365350"/>
                  <a:gd name="connsiteX1" fmla="*/ 0 w 454113"/>
                  <a:gd name="connsiteY1" fmla="*/ 0 h 365350"/>
                  <a:gd name="connsiteX2" fmla="*/ 0 w 454113"/>
                  <a:gd name="connsiteY2" fmla="*/ 365350 h 365350"/>
                </a:gdLst>
                <a:ahLst/>
                <a:cxnLst>
                  <a:cxn ang="0">
                    <a:pos x="connsiteX0" y="connsiteY0"/>
                  </a:cxn>
                  <a:cxn ang="0">
                    <a:pos x="connsiteX1" y="connsiteY1"/>
                  </a:cxn>
                  <a:cxn ang="0">
                    <a:pos x="connsiteX2" y="connsiteY2"/>
                  </a:cxn>
                </a:cxnLst>
                <a:rect l="l" t="t" r="r" b="b"/>
                <a:pathLst>
                  <a:path w="454113" h="365350">
                    <a:moveTo>
                      <a:pt x="454114" y="0"/>
                    </a:moveTo>
                    <a:lnTo>
                      <a:pt x="0" y="0"/>
                    </a:lnTo>
                    <a:lnTo>
                      <a:pt x="0" y="365350"/>
                    </a:lnTo>
                    <a:close/>
                  </a:path>
                </a:pathLst>
              </a:custGeom>
              <a:solidFill>
                <a:srgbClr val="0C233C">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89" name="TextBox 188">
              <a:extLst>
                <a:ext uri="{FF2B5EF4-FFF2-40B4-BE49-F238E27FC236}">
                  <a16:creationId xmlns:a16="http://schemas.microsoft.com/office/drawing/2014/main" id="{19F6EBD4-66DA-4460-A1DF-B7CA3C474E99}"/>
                </a:ext>
              </a:extLst>
            </p:cNvPr>
            <p:cNvSpPr txBox="1"/>
            <p:nvPr/>
          </p:nvSpPr>
          <p:spPr>
            <a:xfrm>
              <a:off x="6349277" y="4130904"/>
              <a:ext cx="395289" cy="215444"/>
            </a:xfrm>
            <a:prstGeom prst="rect">
              <a:avLst/>
            </a:prstGeom>
            <a:noFill/>
          </p:spPr>
          <p:txBody>
            <a:bodyPr wrap="square">
              <a:spAutoFit/>
            </a:bodyPr>
            <a:lstStyle/>
            <a:p>
              <a:pPr lvl="0" algn="ctr">
                <a:defRPr/>
              </a:pPr>
              <a:r>
                <a:rPr lang="en-US" sz="800" b="1" dirty="0">
                  <a:solidFill>
                    <a:schemeClr val="bg1"/>
                  </a:solidFill>
                  <a:latin typeface="Arial Narrow" panose="020B0606020202030204" pitchFamily="34" charset="0"/>
                  <a:ea typeface="Times New Roman" panose="02020603050405020304" pitchFamily="18" charset="0"/>
                  <a:cs typeface="Arial" panose="020B0604020202020204" pitchFamily="34" charset="0"/>
                </a:rPr>
                <a:t>2018 </a:t>
              </a:r>
            </a:p>
          </p:txBody>
        </p:sp>
      </p:grpSp>
      <p:sp>
        <p:nvSpPr>
          <p:cNvPr id="190" name="TextBox 189">
            <a:extLst>
              <a:ext uri="{FF2B5EF4-FFF2-40B4-BE49-F238E27FC236}">
                <a16:creationId xmlns:a16="http://schemas.microsoft.com/office/drawing/2014/main" id="{30514550-1BE2-4828-800D-0C91BA619355}"/>
              </a:ext>
            </a:extLst>
          </p:cNvPr>
          <p:cNvSpPr txBox="1"/>
          <p:nvPr/>
        </p:nvSpPr>
        <p:spPr>
          <a:xfrm>
            <a:off x="6783643" y="2848493"/>
            <a:ext cx="395289" cy="215444"/>
          </a:xfrm>
          <a:prstGeom prst="rect">
            <a:avLst/>
          </a:prstGeom>
          <a:noFill/>
        </p:spPr>
        <p:txBody>
          <a:bodyPr wrap="square">
            <a:spAutoFit/>
          </a:bodyPr>
          <a:lstStyle/>
          <a:p>
            <a:pPr lvl="0" algn="ctr">
              <a:defRPr/>
            </a:pPr>
            <a:r>
              <a:rPr lang="en-US" sz="800" b="1" dirty="0">
                <a:solidFill>
                  <a:schemeClr val="bg1"/>
                </a:solidFill>
                <a:latin typeface="Arial Narrow" panose="020B0606020202030204" pitchFamily="34" charset="0"/>
                <a:ea typeface="Times New Roman" panose="02020603050405020304" pitchFamily="18" charset="0"/>
                <a:cs typeface="Arial" panose="020B0604020202020204" pitchFamily="34" charset="0"/>
              </a:rPr>
              <a:t>2019 </a:t>
            </a:r>
          </a:p>
        </p:txBody>
      </p:sp>
      <p:sp>
        <p:nvSpPr>
          <p:cNvPr id="192" name="TextBox 191">
            <a:extLst>
              <a:ext uri="{FF2B5EF4-FFF2-40B4-BE49-F238E27FC236}">
                <a16:creationId xmlns:a16="http://schemas.microsoft.com/office/drawing/2014/main" id="{B4A000A5-6738-47A4-A997-8C40EAD438EF}"/>
              </a:ext>
            </a:extLst>
          </p:cNvPr>
          <p:cNvSpPr txBox="1"/>
          <p:nvPr/>
        </p:nvSpPr>
        <p:spPr>
          <a:xfrm>
            <a:off x="4669341" y="1951288"/>
            <a:ext cx="533401" cy="215444"/>
          </a:xfrm>
          <a:prstGeom prst="rect">
            <a:avLst/>
          </a:prstGeom>
          <a:noFill/>
        </p:spPr>
        <p:txBody>
          <a:bodyPr wrap="square">
            <a:spAutoFit/>
          </a:bodyPr>
          <a:lstStyle/>
          <a:p>
            <a:pPr lvl="0" algn="ctr">
              <a:defRPr/>
            </a:pPr>
            <a:r>
              <a:rPr lang="en-US" sz="800" b="1" dirty="0">
                <a:solidFill>
                  <a:schemeClr val="bg1"/>
                </a:solidFill>
                <a:latin typeface="Arial Narrow" panose="020B0606020202030204" pitchFamily="34" charset="0"/>
                <a:ea typeface="Times New Roman" panose="02020603050405020304" pitchFamily="18" charset="0"/>
                <a:cs typeface="Arial" panose="020B0604020202020204" pitchFamily="34" charset="0"/>
              </a:rPr>
              <a:t>2020–21 </a:t>
            </a:r>
          </a:p>
        </p:txBody>
      </p:sp>
      <p:grpSp>
        <p:nvGrpSpPr>
          <p:cNvPr id="3" name="Group 2">
            <a:extLst>
              <a:ext uri="{FF2B5EF4-FFF2-40B4-BE49-F238E27FC236}">
                <a16:creationId xmlns:a16="http://schemas.microsoft.com/office/drawing/2014/main" id="{553B9875-3EA9-4496-BBB9-F0DC1121876A}"/>
              </a:ext>
            </a:extLst>
          </p:cNvPr>
          <p:cNvGrpSpPr/>
          <p:nvPr/>
        </p:nvGrpSpPr>
        <p:grpSpPr>
          <a:xfrm>
            <a:off x="1116600" y="5533313"/>
            <a:ext cx="2889632" cy="392871"/>
            <a:chOff x="932770" y="5086505"/>
            <a:chExt cx="2889632" cy="392871"/>
          </a:xfrm>
        </p:grpSpPr>
        <p:sp>
          <p:nvSpPr>
            <p:cNvPr id="200" name="object 16">
              <a:extLst>
                <a:ext uri="{FF2B5EF4-FFF2-40B4-BE49-F238E27FC236}">
                  <a16:creationId xmlns:a16="http://schemas.microsoft.com/office/drawing/2014/main" id="{BC4B2168-772A-4961-9ABE-8BC1FDA6C1D4}"/>
                </a:ext>
              </a:extLst>
            </p:cNvPr>
            <p:cNvSpPr/>
            <p:nvPr/>
          </p:nvSpPr>
          <p:spPr>
            <a:xfrm>
              <a:off x="932770" y="5276813"/>
              <a:ext cx="493278" cy="202563"/>
            </a:xfrm>
            <a:custGeom>
              <a:avLst/>
              <a:gdLst/>
              <a:ahLst/>
              <a:cxnLst/>
              <a:rect l="l" t="t" r="r" b="b"/>
              <a:pathLst>
                <a:path w="668019" h="274320">
                  <a:moveTo>
                    <a:pt x="530352" y="0"/>
                  </a:moveTo>
                  <a:lnTo>
                    <a:pt x="137159" y="0"/>
                  </a:lnTo>
                  <a:lnTo>
                    <a:pt x="93805" y="6992"/>
                  </a:lnTo>
                  <a:lnTo>
                    <a:pt x="56153" y="26462"/>
                  </a:lnTo>
                  <a:lnTo>
                    <a:pt x="26462" y="56153"/>
                  </a:lnTo>
                  <a:lnTo>
                    <a:pt x="6992" y="93805"/>
                  </a:lnTo>
                  <a:lnTo>
                    <a:pt x="0" y="137160"/>
                  </a:lnTo>
                  <a:lnTo>
                    <a:pt x="6992" y="180514"/>
                  </a:lnTo>
                  <a:lnTo>
                    <a:pt x="26462" y="218166"/>
                  </a:lnTo>
                  <a:lnTo>
                    <a:pt x="56153" y="247857"/>
                  </a:lnTo>
                  <a:lnTo>
                    <a:pt x="93805" y="267327"/>
                  </a:lnTo>
                  <a:lnTo>
                    <a:pt x="137159" y="274320"/>
                  </a:lnTo>
                  <a:lnTo>
                    <a:pt x="530352" y="274320"/>
                  </a:lnTo>
                  <a:lnTo>
                    <a:pt x="573706" y="267327"/>
                  </a:lnTo>
                  <a:lnTo>
                    <a:pt x="611358" y="247857"/>
                  </a:lnTo>
                  <a:lnTo>
                    <a:pt x="641049" y="218166"/>
                  </a:lnTo>
                  <a:lnTo>
                    <a:pt x="660519" y="180514"/>
                  </a:lnTo>
                  <a:lnTo>
                    <a:pt x="667511" y="137160"/>
                  </a:lnTo>
                  <a:lnTo>
                    <a:pt x="660519" y="93805"/>
                  </a:lnTo>
                  <a:lnTo>
                    <a:pt x="641049" y="56153"/>
                  </a:lnTo>
                  <a:lnTo>
                    <a:pt x="611358" y="26462"/>
                  </a:lnTo>
                  <a:lnTo>
                    <a:pt x="573706" y="6992"/>
                  </a:lnTo>
                  <a:lnTo>
                    <a:pt x="530352" y="0"/>
                  </a:lnTo>
                  <a:close/>
                </a:path>
              </a:pathLst>
            </a:custGeom>
            <a:solidFill>
              <a:schemeClr val="accent4"/>
            </a:solidFill>
          </p:spPr>
          <p:txBody>
            <a:bodyPr wrap="square" lIns="0" tIns="0" rIns="0" bIns="0" rtlCol="0" anchor="ctr"/>
            <a:lstStyle/>
            <a:p>
              <a:pPr marL="9961" marR="0" lvl="0" indent="0" algn="ctr" defTabSz="914400" eaLnBrk="1" fontAlgn="auto" latinLnBrk="0" hangingPunct="1">
                <a:lnSpc>
                  <a:spcPct val="100000"/>
                </a:lnSpc>
                <a:spcBef>
                  <a:spcPts val="78"/>
                </a:spcBef>
                <a:spcAft>
                  <a:spcPts val="0"/>
                </a:spcAft>
                <a:buClrTx/>
                <a:buSzTx/>
                <a:buFontTx/>
                <a:buNone/>
                <a:tabLst/>
                <a:defRPr/>
              </a:pPr>
              <a:r>
                <a:rPr kumimoji="0" lang="en-US" sz="700" b="1" i="0" u="none" strike="noStrike" kern="0" cap="none" spc="-12" normalizeH="0" baseline="0" noProof="0" dirty="0">
                  <a:ln>
                    <a:noFill/>
                  </a:ln>
                  <a:solidFill>
                    <a:srgbClr val="FFFFFF"/>
                  </a:solidFill>
                  <a:effectLst/>
                  <a:uLnTx/>
                  <a:uFillTx/>
                  <a:cs typeface="Arial" panose="020B0604020202020204" pitchFamily="34" charset="0"/>
                </a:rPr>
                <a:t>Cigna</a:t>
              </a:r>
              <a:endParaRPr kumimoji="0" lang="en-US" sz="700" b="0"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201" name="object 18">
              <a:extLst>
                <a:ext uri="{FF2B5EF4-FFF2-40B4-BE49-F238E27FC236}">
                  <a16:creationId xmlns:a16="http://schemas.microsoft.com/office/drawing/2014/main" id="{7D83E9F0-C232-417F-9782-8C8EB5E5F6A0}"/>
                </a:ext>
              </a:extLst>
            </p:cNvPr>
            <p:cNvSpPr/>
            <p:nvPr/>
          </p:nvSpPr>
          <p:spPr>
            <a:xfrm>
              <a:off x="1462626" y="5290176"/>
              <a:ext cx="105970" cy="175836"/>
            </a:xfrm>
            <a:custGeom>
              <a:avLst/>
              <a:gdLst/>
              <a:ahLst/>
              <a:cxnLst/>
              <a:rect l="l" t="t" r="r" b="b"/>
              <a:pathLst>
                <a:path w="143510" h="238125">
                  <a:moveTo>
                    <a:pt x="0" y="0"/>
                  </a:moveTo>
                  <a:lnTo>
                    <a:pt x="0" y="237744"/>
                  </a:lnTo>
                  <a:lnTo>
                    <a:pt x="143256" y="118872"/>
                  </a:lnTo>
                  <a:lnTo>
                    <a:pt x="0" y="0"/>
                  </a:lnTo>
                  <a:close/>
                </a:path>
              </a:pathLst>
            </a:custGeom>
            <a:solidFill>
              <a:schemeClr val="accent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700" b="0"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202" name="object 21">
              <a:extLst>
                <a:ext uri="{FF2B5EF4-FFF2-40B4-BE49-F238E27FC236}">
                  <a16:creationId xmlns:a16="http://schemas.microsoft.com/office/drawing/2014/main" id="{6CAC544A-9854-4620-A161-4FF711C03C23}"/>
                </a:ext>
              </a:extLst>
            </p:cNvPr>
            <p:cNvSpPr txBox="1"/>
            <p:nvPr/>
          </p:nvSpPr>
          <p:spPr>
            <a:xfrm>
              <a:off x="1621327" y="5319204"/>
              <a:ext cx="795717" cy="117780"/>
            </a:xfrm>
            <a:prstGeom prst="rect">
              <a:avLst/>
            </a:prstGeom>
          </p:spPr>
          <p:txBody>
            <a:bodyPr vert="horz" wrap="square" lIns="0" tIns="9961" rIns="0" bIns="0" rtlCol="0">
              <a:spAutoFit/>
            </a:bodyPr>
            <a:lstStyle/>
            <a:p>
              <a:pPr marL="9961">
                <a:spcBef>
                  <a:spcPts val="78"/>
                </a:spcBef>
              </a:pPr>
              <a:r>
                <a:rPr sz="700" b="1" spc="-16" dirty="0">
                  <a:solidFill>
                    <a:schemeClr val="accent4"/>
                  </a:solidFill>
                  <a:cs typeface="Arial" panose="020B0604020202020204" pitchFamily="34" charset="0"/>
                </a:rPr>
                <a:t>Ongoing</a:t>
              </a:r>
              <a:r>
                <a:rPr sz="700" b="1" spc="-51" dirty="0">
                  <a:solidFill>
                    <a:schemeClr val="accent4"/>
                  </a:solidFill>
                  <a:cs typeface="Arial" panose="020B0604020202020204" pitchFamily="34" charset="0"/>
                </a:rPr>
                <a:t> </a:t>
              </a:r>
              <a:r>
                <a:rPr sz="700" b="1" spc="-16" dirty="0">
                  <a:solidFill>
                    <a:schemeClr val="accent4"/>
                  </a:solidFill>
                  <a:cs typeface="Arial" panose="020B0604020202020204" pitchFamily="34" charset="0"/>
                </a:rPr>
                <a:t>project</a:t>
              </a:r>
              <a:endParaRPr sz="700" dirty="0">
                <a:solidFill>
                  <a:schemeClr val="accent4"/>
                </a:solidFill>
                <a:cs typeface="Arial" panose="020B0604020202020204" pitchFamily="34" charset="0"/>
              </a:endParaRPr>
            </a:p>
          </p:txBody>
        </p:sp>
        <p:sp>
          <p:nvSpPr>
            <p:cNvPr id="203" name="object 17">
              <a:extLst>
                <a:ext uri="{FF2B5EF4-FFF2-40B4-BE49-F238E27FC236}">
                  <a16:creationId xmlns:a16="http://schemas.microsoft.com/office/drawing/2014/main" id="{98CAFC93-F63B-4DFB-9740-341DF7DB9D0A}"/>
                </a:ext>
              </a:extLst>
            </p:cNvPr>
            <p:cNvSpPr/>
            <p:nvPr/>
          </p:nvSpPr>
          <p:spPr>
            <a:xfrm>
              <a:off x="2341244" y="5273128"/>
              <a:ext cx="493278" cy="202563"/>
            </a:xfrm>
            <a:custGeom>
              <a:avLst/>
              <a:gdLst/>
              <a:ahLst/>
              <a:cxnLst/>
              <a:rect l="l" t="t" r="r" b="b"/>
              <a:pathLst>
                <a:path w="668019" h="274320">
                  <a:moveTo>
                    <a:pt x="530352" y="0"/>
                  </a:moveTo>
                  <a:lnTo>
                    <a:pt x="137159" y="0"/>
                  </a:lnTo>
                  <a:lnTo>
                    <a:pt x="93805" y="6992"/>
                  </a:lnTo>
                  <a:lnTo>
                    <a:pt x="56153" y="26462"/>
                  </a:lnTo>
                  <a:lnTo>
                    <a:pt x="26462" y="56153"/>
                  </a:lnTo>
                  <a:lnTo>
                    <a:pt x="6992" y="93805"/>
                  </a:lnTo>
                  <a:lnTo>
                    <a:pt x="0" y="137160"/>
                  </a:lnTo>
                  <a:lnTo>
                    <a:pt x="6992" y="180514"/>
                  </a:lnTo>
                  <a:lnTo>
                    <a:pt x="26462" y="218166"/>
                  </a:lnTo>
                  <a:lnTo>
                    <a:pt x="56153" y="247857"/>
                  </a:lnTo>
                  <a:lnTo>
                    <a:pt x="93805" y="267327"/>
                  </a:lnTo>
                  <a:lnTo>
                    <a:pt x="137159" y="274320"/>
                  </a:lnTo>
                  <a:lnTo>
                    <a:pt x="530352" y="274320"/>
                  </a:lnTo>
                  <a:lnTo>
                    <a:pt x="573706" y="267327"/>
                  </a:lnTo>
                  <a:lnTo>
                    <a:pt x="611358" y="247857"/>
                  </a:lnTo>
                  <a:lnTo>
                    <a:pt x="641049" y="218166"/>
                  </a:lnTo>
                  <a:lnTo>
                    <a:pt x="660519" y="180514"/>
                  </a:lnTo>
                  <a:lnTo>
                    <a:pt x="667511" y="137160"/>
                  </a:lnTo>
                  <a:lnTo>
                    <a:pt x="660519" y="93805"/>
                  </a:lnTo>
                  <a:lnTo>
                    <a:pt x="641049" y="56153"/>
                  </a:lnTo>
                  <a:lnTo>
                    <a:pt x="611358" y="26462"/>
                  </a:lnTo>
                  <a:lnTo>
                    <a:pt x="573706" y="6992"/>
                  </a:lnTo>
                  <a:lnTo>
                    <a:pt x="530352" y="0"/>
                  </a:lnTo>
                  <a:close/>
                </a:path>
              </a:pathLst>
            </a:custGeom>
            <a:solidFill>
              <a:schemeClr val="tx2"/>
            </a:solidFill>
          </p:spPr>
          <p:txBody>
            <a:bodyPr wrap="square" lIns="0" tIns="0" rIns="0" bIns="0" rtlCol="0" anchor="ctr"/>
            <a:lstStyle/>
            <a:p>
              <a:pPr marL="9961" marR="0" lvl="0" indent="0" algn="ctr" defTabSz="914400" eaLnBrk="1" fontAlgn="auto" latinLnBrk="0" hangingPunct="1">
                <a:lnSpc>
                  <a:spcPct val="100000"/>
                </a:lnSpc>
                <a:spcBef>
                  <a:spcPts val="78"/>
                </a:spcBef>
                <a:spcAft>
                  <a:spcPts val="0"/>
                </a:spcAft>
                <a:buClrTx/>
                <a:buSzTx/>
                <a:buFontTx/>
                <a:buNone/>
                <a:tabLst/>
                <a:defRPr/>
              </a:pPr>
              <a:r>
                <a:rPr kumimoji="0" lang="en-US" sz="700" b="1" i="0" u="none" strike="noStrike" kern="0" cap="none" spc="-12" normalizeH="0" baseline="0" noProof="0" dirty="0">
                  <a:ln>
                    <a:noFill/>
                  </a:ln>
                  <a:solidFill>
                    <a:srgbClr val="FFFFFF"/>
                  </a:solidFill>
                  <a:effectLst/>
                  <a:uLnTx/>
                  <a:uFillTx/>
                  <a:cs typeface="Arial" panose="020B0604020202020204" pitchFamily="34" charset="0"/>
                </a:rPr>
                <a:t>ESI</a:t>
              </a:r>
              <a:endParaRPr kumimoji="0" lang="en-US" sz="700" b="0"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204" name="object 19">
              <a:extLst>
                <a:ext uri="{FF2B5EF4-FFF2-40B4-BE49-F238E27FC236}">
                  <a16:creationId xmlns:a16="http://schemas.microsoft.com/office/drawing/2014/main" id="{97BDF9EF-D13A-4138-A554-A7D70E14BECD}"/>
                </a:ext>
              </a:extLst>
            </p:cNvPr>
            <p:cNvSpPr/>
            <p:nvPr/>
          </p:nvSpPr>
          <p:spPr>
            <a:xfrm>
              <a:off x="2872226" y="5286491"/>
              <a:ext cx="105970" cy="175836"/>
            </a:xfrm>
            <a:custGeom>
              <a:avLst/>
              <a:gdLst/>
              <a:ahLst/>
              <a:cxnLst/>
              <a:rect l="l" t="t" r="r" b="b"/>
              <a:pathLst>
                <a:path w="143510" h="238125">
                  <a:moveTo>
                    <a:pt x="0" y="0"/>
                  </a:moveTo>
                  <a:lnTo>
                    <a:pt x="0" y="237744"/>
                  </a:lnTo>
                  <a:lnTo>
                    <a:pt x="143256" y="118872"/>
                  </a:lnTo>
                  <a:lnTo>
                    <a:pt x="0" y="0"/>
                  </a:lnTo>
                  <a:close/>
                </a:path>
              </a:pathLst>
            </a:custGeom>
            <a:solidFill>
              <a:schemeClr val="tx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700" b="0"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205" name="object 23">
              <a:extLst>
                <a:ext uri="{FF2B5EF4-FFF2-40B4-BE49-F238E27FC236}">
                  <a16:creationId xmlns:a16="http://schemas.microsoft.com/office/drawing/2014/main" id="{1C813876-FFDC-40B9-9E1C-D25B7CA865C3}"/>
                </a:ext>
              </a:extLst>
            </p:cNvPr>
            <p:cNvSpPr txBox="1"/>
            <p:nvPr/>
          </p:nvSpPr>
          <p:spPr>
            <a:xfrm>
              <a:off x="3026686" y="5315519"/>
              <a:ext cx="795716" cy="117780"/>
            </a:xfrm>
            <a:prstGeom prst="rect">
              <a:avLst/>
            </a:prstGeom>
          </p:spPr>
          <p:txBody>
            <a:bodyPr vert="horz" wrap="square" lIns="0" tIns="9961" rIns="0" bIns="0" rtlCol="0">
              <a:spAutoFit/>
            </a:bodyPr>
            <a:lstStyle/>
            <a:p>
              <a:pPr marL="9961">
                <a:spcBef>
                  <a:spcPts val="78"/>
                </a:spcBef>
              </a:pPr>
              <a:r>
                <a:rPr sz="700" b="1" spc="-16" dirty="0">
                  <a:solidFill>
                    <a:schemeClr val="tx2"/>
                  </a:solidFill>
                  <a:cs typeface="Arial" panose="020B0604020202020204" pitchFamily="34" charset="0"/>
                </a:rPr>
                <a:t>Ongoing</a:t>
              </a:r>
              <a:r>
                <a:rPr sz="700" b="1" spc="-51" dirty="0">
                  <a:solidFill>
                    <a:schemeClr val="tx2"/>
                  </a:solidFill>
                  <a:cs typeface="Arial" panose="020B0604020202020204" pitchFamily="34" charset="0"/>
                </a:rPr>
                <a:t> </a:t>
              </a:r>
              <a:r>
                <a:rPr sz="700" b="1" spc="-16" dirty="0">
                  <a:solidFill>
                    <a:schemeClr val="tx2"/>
                  </a:solidFill>
                  <a:cs typeface="Arial" panose="020B0604020202020204" pitchFamily="34" charset="0"/>
                </a:rPr>
                <a:t>project</a:t>
              </a:r>
              <a:endParaRPr sz="700" dirty="0">
                <a:solidFill>
                  <a:schemeClr val="tx2"/>
                </a:solidFill>
                <a:cs typeface="Arial" panose="020B0604020202020204" pitchFamily="34" charset="0"/>
              </a:endParaRPr>
            </a:p>
          </p:txBody>
        </p:sp>
        <p:sp>
          <p:nvSpPr>
            <p:cNvPr id="206" name="object 24">
              <a:extLst>
                <a:ext uri="{FF2B5EF4-FFF2-40B4-BE49-F238E27FC236}">
                  <a16:creationId xmlns:a16="http://schemas.microsoft.com/office/drawing/2014/main" id="{50147408-9E65-46D2-B4A2-72BDC77782B5}"/>
                </a:ext>
              </a:extLst>
            </p:cNvPr>
            <p:cNvSpPr txBox="1"/>
            <p:nvPr/>
          </p:nvSpPr>
          <p:spPr>
            <a:xfrm>
              <a:off x="957620" y="5086505"/>
              <a:ext cx="562659" cy="148558"/>
            </a:xfrm>
            <a:prstGeom prst="rect">
              <a:avLst/>
            </a:prstGeom>
          </p:spPr>
          <p:txBody>
            <a:bodyPr vert="horz" wrap="square" lIns="0" tIns="9961" rIns="0" bIns="0" rtlCol="0">
              <a:spAutoFit/>
            </a:bodyPr>
            <a:lstStyle/>
            <a:p>
              <a:pPr marL="9961">
                <a:spcBef>
                  <a:spcPts val="78"/>
                </a:spcBef>
              </a:pPr>
              <a:r>
                <a:rPr sz="900" b="1" spc="-12" dirty="0">
                  <a:solidFill>
                    <a:schemeClr val="tx2"/>
                  </a:solidFill>
                  <a:cs typeface="Univers 45 Light"/>
                </a:rPr>
                <a:t>Le</a:t>
              </a:r>
              <a:r>
                <a:rPr sz="900" b="1" spc="-31" dirty="0">
                  <a:solidFill>
                    <a:schemeClr val="tx2"/>
                  </a:solidFill>
                  <a:cs typeface="Univers 45 Light"/>
                </a:rPr>
                <a:t>g</a:t>
              </a:r>
              <a:r>
                <a:rPr sz="900" b="1" spc="-12" dirty="0">
                  <a:solidFill>
                    <a:schemeClr val="tx2"/>
                  </a:solidFill>
                  <a:cs typeface="Univers 45 Light"/>
                </a:rPr>
                <a:t>en</a:t>
              </a:r>
              <a:r>
                <a:rPr lang="en-US" sz="900" b="1" spc="-12" dirty="0">
                  <a:solidFill>
                    <a:schemeClr val="tx2"/>
                  </a:solidFill>
                  <a:cs typeface="Univers 45 Light"/>
                </a:rPr>
                <a:t>d:</a:t>
              </a:r>
              <a:endParaRPr sz="900" b="1" dirty="0">
                <a:solidFill>
                  <a:schemeClr val="tx2"/>
                </a:solidFill>
                <a:cs typeface="Univers 45 Light"/>
              </a:endParaRPr>
            </a:p>
          </p:txBody>
        </p:sp>
      </p:grpSp>
      <p:grpSp>
        <p:nvGrpSpPr>
          <p:cNvPr id="61" name="Group 60">
            <a:extLst>
              <a:ext uri="{FF2B5EF4-FFF2-40B4-BE49-F238E27FC236}">
                <a16:creationId xmlns:a16="http://schemas.microsoft.com/office/drawing/2014/main" id="{2C527352-6229-4667-8738-1D03362631CB}"/>
              </a:ext>
            </a:extLst>
          </p:cNvPr>
          <p:cNvGrpSpPr/>
          <p:nvPr/>
        </p:nvGrpSpPr>
        <p:grpSpPr>
          <a:xfrm>
            <a:off x="8460395" y="4447487"/>
            <a:ext cx="2761785" cy="498012"/>
            <a:chOff x="791794" y="1927424"/>
            <a:chExt cx="3924781" cy="674430"/>
          </a:xfrm>
        </p:grpSpPr>
        <p:sp>
          <p:nvSpPr>
            <p:cNvPr id="62" name="Rectangle 61">
              <a:extLst>
                <a:ext uri="{FF2B5EF4-FFF2-40B4-BE49-F238E27FC236}">
                  <a16:creationId xmlns:a16="http://schemas.microsoft.com/office/drawing/2014/main" id="{0FC9120E-29C0-4B2A-B77A-42F5552BE528}"/>
                </a:ext>
              </a:extLst>
            </p:cNvPr>
            <p:cNvSpPr>
              <a:spLocks/>
            </p:cNvSpPr>
            <p:nvPr/>
          </p:nvSpPr>
          <p:spPr>
            <a:xfrm>
              <a:off x="933201" y="1927424"/>
              <a:ext cx="3783374" cy="674430"/>
            </a:xfrm>
            <a:prstGeom prst="rect">
              <a:avLst/>
            </a:prstGeom>
            <a:noFill/>
          </p:spPr>
          <p:txBody>
            <a:bodyPr wrap="square" lIns="0" tIns="0" rIns="0" bIns="0" anchor="t" anchorCtr="0">
              <a:noAutofit/>
            </a:bodyPr>
            <a:lstStyle/>
            <a:p>
              <a:pPr>
                <a:spcAft>
                  <a:spcPts val="157"/>
                </a:spcAft>
                <a:defRPr/>
              </a:pPr>
              <a:r>
                <a:rPr lang="en-US" sz="900" b="1" dirty="0">
                  <a:solidFill>
                    <a:schemeClr val="tx2"/>
                  </a:solidFill>
                  <a:latin typeface="Arial" panose="020B0604020202020204" pitchFamily="34" charset="0"/>
                  <a:ea typeface="Times New Roman" panose="02020603050405020304" pitchFamily="18" charset="0"/>
                  <a:cs typeface="Arial" panose="020B0604020202020204" pitchFamily="34" charset="0"/>
                </a:rPr>
                <a:t>Valuation Services</a:t>
              </a:r>
            </a:p>
            <a:p>
              <a:pPr>
                <a:spcAft>
                  <a:spcPts val="157"/>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Building Finance Foundation &amp; Finance Program support</a:t>
              </a:r>
            </a:p>
            <a:p>
              <a:pPr>
                <a:spcAft>
                  <a:spcPts val="157"/>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ADA compliance assessment</a:t>
              </a:r>
            </a:p>
            <a:p>
              <a:pPr>
                <a:spcAft>
                  <a:spcPts val="157"/>
                </a:spcAft>
                <a:defRPr/>
              </a:pPr>
              <a:r>
                <a:rPr lang="en-US" sz="800" dirty="0">
                  <a:solidFill>
                    <a:schemeClr val="tx2"/>
                  </a:solidFill>
                  <a:latin typeface="Arial" panose="020B0604020202020204" pitchFamily="34" charset="0"/>
                  <a:cs typeface="Arial" panose="020B0604020202020204" pitchFamily="34" charset="0"/>
                </a:rPr>
                <a:t>Intelligent Automation COE design and implementation</a:t>
              </a:r>
              <a:endPar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endParaRPr>
            </a:p>
          </p:txBody>
        </p:sp>
        <p:sp>
          <p:nvSpPr>
            <p:cNvPr id="63" name="object 19">
              <a:extLst>
                <a:ext uri="{FF2B5EF4-FFF2-40B4-BE49-F238E27FC236}">
                  <a16:creationId xmlns:a16="http://schemas.microsoft.com/office/drawing/2014/main" id="{D7CF43F5-0034-4F59-B4D5-42ACB03F1211}"/>
                </a:ext>
              </a:extLst>
            </p:cNvPr>
            <p:cNvSpPr/>
            <p:nvPr/>
          </p:nvSpPr>
          <p:spPr>
            <a:xfrm>
              <a:off x="791794" y="2092046"/>
              <a:ext cx="102609" cy="170260"/>
            </a:xfrm>
            <a:custGeom>
              <a:avLst/>
              <a:gdLst/>
              <a:ahLst/>
              <a:cxnLst/>
              <a:rect l="l" t="t" r="r" b="b"/>
              <a:pathLst>
                <a:path w="143510" h="238125">
                  <a:moveTo>
                    <a:pt x="0" y="0"/>
                  </a:moveTo>
                  <a:lnTo>
                    <a:pt x="0" y="237744"/>
                  </a:lnTo>
                  <a:lnTo>
                    <a:pt x="143256" y="118872"/>
                  </a:lnTo>
                  <a:lnTo>
                    <a:pt x="0" y="0"/>
                  </a:lnTo>
                  <a:close/>
                </a:path>
              </a:pathLst>
            </a:custGeom>
            <a:solidFill>
              <a:schemeClr val="accent4"/>
            </a:solidFill>
          </p:spPr>
          <p:txBody>
            <a:bodyPr wrap="square" lIns="0" tIns="0" rIns="0" bIns="0" rtlCol="0"/>
            <a:lstStyle/>
            <a:p>
              <a:endParaRPr sz="800" dirty="0">
                <a:solidFill>
                  <a:schemeClr val="tx2"/>
                </a:solidFill>
                <a:latin typeface="Arial" panose="020B0604020202020204" pitchFamily="34" charset="0"/>
                <a:cs typeface="Arial" panose="020B0604020202020204" pitchFamily="34" charset="0"/>
              </a:endParaRPr>
            </a:p>
          </p:txBody>
        </p:sp>
      </p:grpSp>
      <p:sp>
        <p:nvSpPr>
          <p:cNvPr id="64" name="Rectangle 63">
            <a:extLst>
              <a:ext uri="{FF2B5EF4-FFF2-40B4-BE49-F238E27FC236}">
                <a16:creationId xmlns:a16="http://schemas.microsoft.com/office/drawing/2014/main" id="{2BA00990-E466-4E3D-A0D0-F84D63FB6A54}"/>
              </a:ext>
            </a:extLst>
          </p:cNvPr>
          <p:cNvSpPr>
            <a:spLocks/>
          </p:cNvSpPr>
          <p:nvPr/>
        </p:nvSpPr>
        <p:spPr>
          <a:xfrm>
            <a:off x="8561872" y="5064837"/>
            <a:ext cx="2207983" cy="774853"/>
          </a:xfrm>
          <a:prstGeom prst="rect">
            <a:avLst/>
          </a:prstGeom>
          <a:noFill/>
        </p:spPr>
        <p:txBody>
          <a:bodyPr wrap="square" lIns="0" tIns="0" rIns="0" bIns="0" anchor="t" anchorCtr="0">
            <a:noAutofit/>
          </a:bodyPr>
          <a:lstStyle/>
          <a:p>
            <a:pPr>
              <a:spcAft>
                <a:spcPts val="235"/>
              </a:spcAft>
              <a:defRPr/>
            </a:pPr>
            <a:r>
              <a:rPr lang="en-US" sz="800" dirty="0">
                <a:solidFill>
                  <a:schemeClr val="tx2"/>
                </a:solidFill>
                <a:latin typeface="Arial" panose="020B0604020202020204" pitchFamily="34" charset="0"/>
                <a:cs typeface="Arial" panose="020B0604020202020204" pitchFamily="34" charset="0"/>
              </a:rPr>
              <a:t>Sales &amp; use tax compliance support</a:t>
            </a:r>
          </a:p>
          <a:p>
            <a:pPr>
              <a:spcAft>
                <a:spcPts val="235"/>
              </a:spcAft>
              <a:defRPr/>
            </a:pPr>
            <a:r>
              <a:rPr lang="en-US" sz="800" dirty="0">
                <a:solidFill>
                  <a:schemeClr val="tx2"/>
                </a:solidFill>
                <a:latin typeface="Arial" panose="020B0604020202020204" pitchFamily="34" charset="0"/>
                <a:cs typeface="Arial" panose="020B0604020202020204" pitchFamily="34" charset="0"/>
              </a:rPr>
              <a:t>Technical accounting support</a:t>
            </a:r>
          </a:p>
          <a:p>
            <a:pPr>
              <a:spcAft>
                <a:spcPts val="235"/>
              </a:spcAft>
              <a:defRPr/>
            </a:pPr>
            <a:r>
              <a:rPr lang="en-US" sz="800" dirty="0">
                <a:solidFill>
                  <a:schemeClr val="tx2"/>
                </a:solidFill>
                <a:latin typeface="Arial" panose="020B0604020202020204" pitchFamily="34" charset="0"/>
                <a:cs typeface="Arial" panose="020B0604020202020204" pitchFamily="34" charset="0"/>
              </a:rPr>
              <a:t>Client &amp; third-party audit support</a:t>
            </a:r>
          </a:p>
          <a:p>
            <a:pPr>
              <a:spcAft>
                <a:spcPts val="235"/>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Identity and access management support</a:t>
            </a:r>
          </a:p>
          <a:p>
            <a:pPr>
              <a:spcAft>
                <a:spcPts val="235"/>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Legal entity simplification</a:t>
            </a:r>
          </a:p>
          <a:p>
            <a:pPr>
              <a:spcAft>
                <a:spcPts val="235"/>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Privileged access design and implementation</a:t>
            </a:r>
          </a:p>
          <a:p>
            <a:pPr>
              <a:spcBef>
                <a:spcPts val="235"/>
              </a:spcBef>
              <a:spcAft>
                <a:spcPts val="157"/>
              </a:spcAft>
              <a:defRPr/>
            </a:pPr>
            <a:endParaRPr lang="en-US" sz="800" dirty="0">
              <a:solidFill>
                <a:schemeClr val="tx2"/>
              </a:solidFill>
              <a:latin typeface="Arial" panose="020B0604020202020204" pitchFamily="34" charset="0"/>
              <a:cs typeface="Arial" panose="020B0604020202020204" pitchFamily="34" charset="0"/>
            </a:endParaRPr>
          </a:p>
        </p:txBody>
      </p:sp>
      <p:sp>
        <p:nvSpPr>
          <p:cNvPr id="65" name="object 19">
            <a:extLst>
              <a:ext uri="{FF2B5EF4-FFF2-40B4-BE49-F238E27FC236}">
                <a16:creationId xmlns:a16="http://schemas.microsoft.com/office/drawing/2014/main" id="{5EF25522-9F24-4A35-A93C-D74A2D72900B}"/>
              </a:ext>
            </a:extLst>
          </p:cNvPr>
          <p:cNvSpPr/>
          <p:nvPr/>
        </p:nvSpPr>
        <p:spPr>
          <a:xfrm>
            <a:off x="8444328" y="5072317"/>
            <a:ext cx="75769" cy="125723"/>
          </a:xfrm>
          <a:custGeom>
            <a:avLst/>
            <a:gdLst/>
            <a:ahLst/>
            <a:cxnLst/>
            <a:rect l="l" t="t" r="r" b="b"/>
            <a:pathLst>
              <a:path w="143510" h="238125">
                <a:moveTo>
                  <a:pt x="0" y="0"/>
                </a:moveTo>
                <a:lnTo>
                  <a:pt x="0" y="237744"/>
                </a:lnTo>
                <a:lnTo>
                  <a:pt x="143256" y="118872"/>
                </a:lnTo>
                <a:lnTo>
                  <a:pt x="0" y="0"/>
                </a:lnTo>
                <a:close/>
              </a:path>
            </a:pathLst>
          </a:custGeom>
          <a:solidFill>
            <a:schemeClr val="tx2"/>
          </a:solidFill>
        </p:spPr>
        <p:txBody>
          <a:bodyPr wrap="square" lIns="0" tIns="0" rIns="0" bIns="0" rtlCol="0"/>
          <a:lstStyle/>
          <a:p>
            <a:endParaRPr sz="1412" dirty="0"/>
          </a:p>
        </p:txBody>
      </p:sp>
      <p:sp>
        <p:nvSpPr>
          <p:cNvPr id="66" name="object 19">
            <a:extLst>
              <a:ext uri="{FF2B5EF4-FFF2-40B4-BE49-F238E27FC236}">
                <a16:creationId xmlns:a16="http://schemas.microsoft.com/office/drawing/2014/main" id="{03045E5C-9223-4E6F-A4B6-33C88F699A2C}"/>
              </a:ext>
            </a:extLst>
          </p:cNvPr>
          <p:cNvSpPr/>
          <p:nvPr/>
        </p:nvSpPr>
        <p:spPr>
          <a:xfrm>
            <a:off x="8444329" y="5219071"/>
            <a:ext cx="75769" cy="125723"/>
          </a:xfrm>
          <a:custGeom>
            <a:avLst/>
            <a:gdLst/>
            <a:ahLst/>
            <a:cxnLst/>
            <a:rect l="l" t="t" r="r" b="b"/>
            <a:pathLst>
              <a:path w="143510" h="238125">
                <a:moveTo>
                  <a:pt x="0" y="0"/>
                </a:moveTo>
                <a:lnTo>
                  <a:pt x="0" y="237744"/>
                </a:lnTo>
                <a:lnTo>
                  <a:pt x="143256" y="118872"/>
                </a:lnTo>
                <a:lnTo>
                  <a:pt x="0" y="0"/>
                </a:lnTo>
                <a:close/>
              </a:path>
            </a:pathLst>
          </a:custGeom>
          <a:solidFill>
            <a:schemeClr val="tx2"/>
          </a:solidFill>
        </p:spPr>
        <p:txBody>
          <a:bodyPr wrap="square" lIns="0" tIns="0" rIns="0" bIns="0" rtlCol="0"/>
          <a:lstStyle/>
          <a:p>
            <a:endParaRPr sz="1412" dirty="0"/>
          </a:p>
        </p:txBody>
      </p:sp>
      <p:sp>
        <p:nvSpPr>
          <p:cNvPr id="67" name="Rectangle 66">
            <a:extLst>
              <a:ext uri="{FF2B5EF4-FFF2-40B4-BE49-F238E27FC236}">
                <a16:creationId xmlns:a16="http://schemas.microsoft.com/office/drawing/2014/main" id="{3E21C670-2061-443D-B8A5-1A028E7F5E87}"/>
              </a:ext>
            </a:extLst>
          </p:cNvPr>
          <p:cNvSpPr>
            <a:spLocks/>
          </p:cNvSpPr>
          <p:nvPr/>
        </p:nvSpPr>
        <p:spPr>
          <a:xfrm>
            <a:off x="4777097" y="3839224"/>
            <a:ext cx="1420759" cy="408786"/>
          </a:xfrm>
          <a:prstGeom prst="rect">
            <a:avLst/>
          </a:prstGeom>
          <a:noFill/>
        </p:spPr>
        <p:txBody>
          <a:bodyPr wrap="square" lIns="0" tIns="0" rIns="0" bIns="0" anchor="b" anchorCtr="0">
            <a:noAutofit/>
          </a:bodyPr>
          <a:lstStyle/>
          <a:p>
            <a:pPr>
              <a:spcAft>
                <a:spcPts val="471"/>
              </a:spcAft>
              <a:defRPr/>
            </a:pPr>
            <a:r>
              <a:rPr lang="en-US" sz="900" b="1" dirty="0">
                <a:solidFill>
                  <a:schemeClr val="tx2"/>
                </a:solidFill>
                <a:latin typeface="Arial" panose="020B0604020202020204" pitchFamily="34" charset="0"/>
                <a:cs typeface="Arial" panose="020B0604020202020204" pitchFamily="34" charset="0"/>
              </a:rPr>
              <a:t>PBM study analysis</a:t>
            </a:r>
          </a:p>
          <a:p>
            <a:pPr>
              <a:spcAft>
                <a:spcPts val="471"/>
              </a:spcAft>
              <a:defRPr/>
            </a:pPr>
            <a:r>
              <a:rPr lang="en-US" sz="800" dirty="0">
                <a:solidFill>
                  <a:schemeClr val="tx2"/>
                </a:solidFill>
                <a:latin typeface="Arial" panose="020B0604020202020204" pitchFamily="34" charset="0"/>
                <a:cs typeface="Arial" panose="020B0604020202020204" pitchFamily="34" charset="0"/>
              </a:rPr>
              <a:t>Global tax compliance &amp; transfer pricing services</a:t>
            </a:r>
          </a:p>
        </p:txBody>
      </p:sp>
      <p:sp>
        <p:nvSpPr>
          <p:cNvPr id="68" name="object 19">
            <a:extLst>
              <a:ext uri="{FF2B5EF4-FFF2-40B4-BE49-F238E27FC236}">
                <a16:creationId xmlns:a16="http://schemas.microsoft.com/office/drawing/2014/main" id="{62ECBB4A-B4A2-400F-8A13-969E91F2A68F}"/>
              </a:ext>
            </a:extLst>
          </p:cNvPr>
          <p:cNvSpPr/>
          <p:nvPr/>
        </p:nvSpPr>
        <p:spPr>
          <a:xfrm>
            <a:off x="4677477" y="4044881"/>
            <a:ext cx="75769" cy="125723"/>
          </a:xfrm>
          <a:custGeom>
            <a:avLst/>
            <a:gdLst/>
            <a:ahLst/>
            <a:cxnLst/>
            <a:rect l="l" t="t" r="r" b="b"/>
            <a:pathLst>
              <a:path w="143510" h="238125">
                <a:moveTo>
                  <a:pt x="0" y="0"/>
                </a:moveTo>
                <a:lnTo>
                  <a:pt x="0" y="237744"/>
                </a:lnTo>
                <a:lnTo>
                  <a:pt x="143256" y="118872"/>
                </a:lnTo>
                <a:lnTo>
                  <a:pt x="0" y="0"/>
                </a:lnTo>
                <a:close/>
              </a:path>
            </a:pathLst>
          </a:custGeom>
          <a:solidFill>
            <a:schemeClr val="accent4"/>
          </a:solidFill>
        </p:spPr>
        <p:txBody>
          <a:bodyPr wrap="square" lIns="0" tIns="0" rIns="0" bIns="0" rtlCol="0"/>
          <a:lstStyle/>
          <a:p>
            <a:endParaRPr sz="1412" dirty="0"/>
          </a:p>
        </p:txBody>
      </p:sp>
      <p:sp>
        <p:nvSpPr>
          <p:cNvPr id="69" name="Rectangle 68">
            <a:extLst>
              <a:ext uri="{FF2B5EF4-FFF2-40B4-BE49-F238E27FC236}">
                <a16:creationId xmlns:a16="http://schemas.microsoft.com/office/drawing/2014/main" id="{0D640224-1865-42BC-9D7E-B1EB5B41BCB8}"/>
              </a:ext>
            </a:extLst>
          </p:cNvPr>
          <p:cNvSpPr>
            <a:spLocks/>
          </p:cNvSpPr>
          <p:nvPr/>
        </p:nvSpPr>
        <p:spPr>
          <a:xfrm>
            <a:off x="4760528" y="4327617"/>
            <a:ext cx="1437328" cy="559279"/>
          </a:xfrm>
          <a:prstGeom prst="rect">
            <a:avLst/>
          </a:prstGeom>
          <a:noFill/>
        </p:spPr>
        <p:txBody>
          <a:bodyPr wrap="square" lIns="0" tIns="0" rIns="0" bIns="0" anchor="t" anchorCtr="0">
            <a:noAutofit/>
          </a:bodyPr>
          <a:lstStyle/>
          <a:p>
            <a:pPr>
              <a:spcAft>
                <a:spcPts val="157"/>
              </a:spcAft>
              <a:defRPr/>
            </a:pPr>
            <a:r>
              <a:rPr lang="en-US" sz="800" dirty="0">
                <a:solidFill>
                  <a:schemeClr val="tx2"/>
                </a:solidFill>
                <a:latin typeface="Arial" panose="020B0604020202020204" pitchFamily="34" charset="0"/>
                <a:cs typeface="Arial" panose="020B0604020202020204" pitchFamily="34" charset="0"/>
              </a:rPr>
              <a:t>SOC2 readiness assessment</a:t>
            </a:r>
          </a:p>
          <a:p>
            <a:pPr>
              <a:spcBef>
                <a:spcPts val="235"/>
              </a:spcBef>
              <a:spcAft>
                <a:spcPts val="157"/>
              </a:spcAft>
              <a:defRPr/>
            </a:pPr>
            <a:r>
              <a:rPr lang="en-US" sz="800" dirty="0">
                <a:solidFill>
                  <a:schemeClr val="tx2"/>
                </a:solidFill>
                <a:latin typeface="Arial" panose="020B0604020202020204" pitchFamily="34" charset="0"/>
                <a:cs typeface="Arial" panose="020B0604020202020204" pitchFamily="34" charset="0"/>
              </a:rPr>
              <a:t>CVS marketshare review</a:t>
            </a:r>
          </a:p>
          <a:p>
            <a:pPr>
              <a:spcBef>
                <a:spcPts val="235"/>
              </a:spcBef>
              <a:spcAft>
                <a:spcPts val="157"/>
              </a:spcAft>
              <a:defRPr/>
            </a:pPr>
            <a:r>
              <a:rPr lang="en-US" sz="800" dirty="0">
                <a:solidFill>
                  <a:schemeClr val="tx2"/>
                </a:solidFill>
                <a:latin typeface="Arial" panose="020B0604020202020204" pitchFamily="34" charset="0"/>
                <a:cs typeface="Arial" panose="020B0604020202020204" pitchFamily="34" charset="0"/>
              </a:rPr>
              <a:t>Client service transformation design and implementation</a:t>
            </a:r>
          </a:p>
        </p:txBody>
      </p:sp>
      <p:sp>
        <p:nvSpPr>
          <p:cNvPr id="70" name="Rectangle 69">
            <a:extLst>
              <a:ext uri="{FF2B5EF4-FFF2-40B4-BE49-F238E27FC236}">
                <a16:creationId xmlns:a16="http://schemas.microsoft.com/office/drawing/2014/main" id="{7873A14D-8A85-4077-97D3-E5E3ABC6D404}"/>
              </a:ext>
            </a:extLst>
          </p:cNvPr>
          <p:cNvSpPr>
            <a:spLocks/>
          </p:cNvSpPr>
          <p:nvPr/>
        </p:nvSpPr>
        <p:spPr>
          <a:xfrm>
            <a:off x="7386736" y="3064349"/>
            <a:ext cx="2156994" cy="391055"/>
          </a:xfrm>
          <a:prstGeom prst="rect">
            <a:avLst/>
          </a:prstGeom>
          <a:noFill/>
        </p:spPr>
        <p:txBody>
          <a:bodyPr wrap="square" lIns="0" tIns="0" rIns="0" bIns="0" anchor="t" anchorCtr="0">
            <a:noAutofit/>
          </a:bodyPr>
          <a:lstStyle/>
          <a:p>
            <a:pPr>
              <a:spcAft>
                <a:spcPts val="157"/>
              </a:spcAft>
              <a:defRPr/>
            </a:pPr>
            <a:r>
              <a:rPr lang="en-US" sz="800" dirty="0">
                <a:solidFill>
                  <a:schemeClr val="tx2"/>
                </a:solidFill>
                <a:latin typeface="Arial" panose="020B0604020202020204" pitchFamily="34" charset="0"/>
                <a:cs typeface="Arial" panose="020B0604020202020204" pitchFamily="34" charset="0"/>
              </a:rPr>
              <a:t>PBM pricing template automation assessment</a:t>
            </a:r>
          </a:p>
          <a:p>
            <a:pPr>
              <a:spcBef>
                <a:spcPts val="235"/>
              </a:spcBef>
              <a:spcAft>
                <a:spcPts val="157"/>
              </a:spcAft>
              <a:defRPr/>
            </a:pPr>
            <a:r>
              <a:rPr lang="en-US" sz="800" dirty="0">
                <a:solidFill>
                  <a:schemeClr val="tx2"/>
                </a:solidFill>
                <a:latin typeface="Arial" panose="020B0604020202020204" pitchFamily="34" charset="0"/>
                <a:cs typeface="Arial" panose="020B0604020202020204" pitchFamily="34" charset="0"/>
              </a:rPr>
              <a:t>Project lightning accounting support</a:t>
            </a:r>
          </a:p>
        </p:txBody>
      </p:sp>
      <p:sp>
        <p:nvSpPr>
          <p:cNvPr id="72" name="Rectangle 71">
            <a:extLst>
              <a:ext uri="{FF2B5EF4-FFF2-40B4-BE49-F238E27FC236}">
                <a16:creationId xmlns:a16="http://schemas.microsoft.com/office/drawing/2014/main" id="{CA9CACAB-BBC4-4C45-BBD8-56C0A7885265}"/>
              </a:ext>
            </a:extLst>
          </p:cNvPr>
          <p:cNvSpPr>
            <a:spLocks/>
          </p:cNvSpPr>
          <p:nvPr/>
        </p:nvSpPr>
        <p:spPr>
          <a:xfrm>
            <a:off x="7395504" y="2723177"/>
            <a:ext cx="1950798" cy="268499"/>
          </a:xfrm>
          <a:prstGeom prst="rect">
            <a:avLst/>
          </a:prstGeom>
          <a:noFill/>
        </p:spPr>
        <p:txBody>
          <a:bodyPr wrap="square" lIns="0" tIns="0" rIns="0" bIns="0" anchor="t" anchorCtr="0">
            <a:noAutofit/>
          </a:bodyPr>
          <a:lstStyle/>
          <a:p>
            <a:pPr>
              <a:spcAft>
                <a:spcPts val="471"/>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Sales &amp; use tax compliance</a:t>
            </a:r>
          </a:p>
          <a:p>
            <a:pPr>
              <a:spcAft>
                <a:spcPts val="471"/>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Identity &amp; access management support</a:t>
            </a:r>
          </a:p>
        </p:txBody>
      </p:sp>
      <p:sp>
        <p:nvSpPr>
          <p:cNvPr id="73" name="object 19">
            <a:extLst>
              <a:ext uri="{FF2B5EF4-FFF2-40B4-BE49-F238E27FC236}">
                <a16:creationId xmlns:a16="http://schemas.microsoft.com/office/drawing/2014/main" id="{810D43A8-C5F5-4BF8-AF9D-AA6E9D1A2ED9}"/>
              </a:ext>
            </a:extLst>
          </p:cNvPr>
          <p:cNvSpPr/>
          <p:nvPr/>
        </p:nvSpPr>
        <p:spPr>
          <a:xfrm>
            <a:off x="7289590" y="2719199"/>
            <a:ext cx="75769" cy="125723"/>
          </a:xfrm>
          <a:custGeom>
            <a:avLst/>
            <a:gdLst/>
            <a:ahLst/>
            <a:cxnLst/>
            <a:rect l="l" t="t" r="r" b="b"/>
            <a:pathLst>
              <a:path w="143510" h="238125">
                <a:moveTo>
                  <a:pt x="0" y="0"/>
                </a:moveTo>
                <a:lnTo>
                  <a:pt x="0" y="237744"/>
                </a:lnTo>
                <a:lnTo>
                  <a:pt x="143256" y="118872"/>
                </a:lnTo>
                <a:lnTo>
                  <a:pt x="0" y="0"/>
                </a:lnTo>
                <a:close/>
              </a:path>
            </a:pathLst>
          </a:custGeom>
          <a:solidFill>
            <a:schemeClr val="accent4"/>
          </a:solidFill>
        </p:spPr>
        <p:txBody>
          <a:bodyPr wrap="square" lIns="0" tIns="0" rIns="0" bIns="0" rtlCol="0"/>
          <a:lstStyle/>
          <a:p>
            <a:endParaRPr sz="1412" dirty="0"/>
          </a:p>
        </p:txBody>
      </p:sp>
      <p:sp>
        <p:nvSpPr>
          <p:cNvPr id="74" name="object 19">
            <a:extLst>
              <a:ext uri="{FF2B5EF4-FFF2-40B4-BE49-F238E27FC236}">
                <a16:creationId xmlns:a16="http://schemas.microsoft.com/office/drawing/2014/main" id="{D636FD8A-2BF0-4D25-9E76-40C38C53C013}"/>
              </a:ext>
            </a:extLst>
          </p:cNvPr>
          <p:cNvSpPr/>
          <p:nvPr/>
        </p:nvSpPr>
        <p:spPr>
          <a:xfrm>
            <a:off x="7289590" y="2897126"/>
            <a:ext cx="75769" cy="125723"/>
          </a:xfrm>
          <a:custGeom>
            <a:avLst/>
            <a:gdLst/>
            <a:ahLst/>
            <a:cxnLst/>
            <a:rect l="l" t="t" r="r" b="b"/>
            <a:pathLst>
              <a:path w="143510" h="238125">
                <a:moveTo>
                  <a:pt x="0" y="0"/>
                </a:moveTo>
                <a:lnTo>
                  <a:pt x="0" y="237744"/>
                </a:lnTo>
                <a:lnTo>
                  <a:pt x="143256" y="118872"/>
                </a:lnTo>
                <a:lnTo>
                  <a:pt x="0" y="0"/>
                </a:lnTo>
                <a:close/>
              </a:path>
            </a:pathLst>
          </a:custGeom>
          <a:solidFill>
            <a:schemeClr val="accent4"/>
          </a:solidFill>
        </p:spPr>
        <p:txBody>
          <a:bodyPr wrap="square" lIns="0" tIns="0" rIns="0" bIns="0" rtlCol="0"/>
          <a:lstStyle/>
          <a:p>
            <a:endParaRPr sz="1412" dirty="0"/>
          </a:p>
        </p:txBody>
      </p:sp>
      <p:sp>
        <p:nvSpPr>
          <p:cNvPr id="75" name="Rectangle 74">
            <a:extLst>
              <a:ext uri="{FF2B5EF4-FFF2-40B4-BE49-F238E27FC236}">
                <a16:creationId xmlns:a16="http://schemas.microsoft.com/office/drawing/2014/main" id="{AC8EEAF8-173D-46EE-97FC-022E566EC691}"/>
              </a:ext>
            </a:extLst>
          </p:cNvPr>
          <p:cNvSpPr>
            <a:spLocks/>
          </p:cNvSpPr>
          <p:nvPr/>
        </p:nvSpPr>
        <p:spPr>
          <a:xfrm>
            <a:off x="1105879" y="2305555"/>
            <a:ext cx="1911378" cy="365711"/>
          </a:xfrm>
          <a:prstGeom prst="rect">
            <a:avLst/>
          </a:prstGeom>
          <a:noFill/>
        </p:spPr>
        <p:txBody>
          <a:bodyPr wrap="square" lIns="0" tIns="0" rIns="0" bIns="0" anchor="t" anchorCtr="0">
            <a:noAutofit/>
          </a:bodyPr>
          <a:lstStyle/>
          <a:p>
            <a:pPr>
              <a:spcAft>
                <a:spcPts val="200"/>
              </a:spcAft>
              <a:defRPr/>
            </a:pPr>
            <a:r>
              <a:rPr lang="en-US" sz="900" b="1" dirty="0">
                <a:solidFill>
                  <a:schemeClr val="tx2"/>
                </a:solidFill>
                <a:latin typeface="Arial" panose="020B0604020202020204" pitchFamily="34" charset="0"/>
                <a:cs typeface="Arial" panose="020B0604020202020204" pitchFamily="34" charset="0"/>
              </a:rPr>
              <a:t>Cyber/IT</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IAM transformation support</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Cyber metrics program assistance</a:t>
            </a:r>
          </a:p>
          <a:p>
            <a:pPr>
              <a:spcAft>
                <a:spcPts val="200"/>
              </a:spcAft>
              <a:defRPr/>
            </a:pPr>
            <a:endPar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endParaRPr>
          </a:p>
        </p:txBody>
      </p:sp>
      <p:sp>
        <p:nvSpPr>
          <p:cNvPr id="95" name="Arrow: Pentagon 94">
            <a:extLst>
              <a:ext uri="{FF2B5EF4-FFF2-40B4-BE49-F238E27FC236}">
                <a16:creationId xmlns:a16="http://schemas.microsoft.com/office/drawing/2014/main" id="{AD111876-2829-436C-89AC-78BE426F2BEC}"/>
              </a:ext>
            </a:extLst>
          </p:cNvPr>
          <p:cNvSpPr/>
          <p:nvPr/>
        </p:nvSpPr>
        <p:spPr>
          <a:xfrm>
            <a:off x="1074705" y="2329029"/>
            <a:ext cx="1958109" cy="140690"/>
          </a:xfrm>
          <a:prstGeom prst="homePlate">
            <a:avLst>
              <a:gd name="adj" fmla="val 5186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42831" bIns="42831" rtlCol="0" anchor="ctr" anchorCtr="0"/>
          <a:lstStyle/>
          <a:p>
            <a:endParaRPr lang="en-US" sz="800" b="1" dirty="0">
              <a:solidFill>
                <a:schemeClr val="tx2"/>
              </a:solidFill>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AB459CA6-1101-4CEC-997D-F4A7825CA511}"/>
              </a:ext>
            </a:extLst>
          </p:cNvPr>
          <p:cNvSpPr>
            <a:spLocks/>
          </p:cNvSpPr>
          <p:nvPr/>
        </p:nvSpPr>
        <p:spPr>
          <a:xfrm>
            <a:off x="2804769" y="2076959"/>
            <a:ext cx="1351058" cy="141717"/>
          </a:xfrm>
          <a:prstGeom prst="rect">
            <a:avLst/>
          </a:prstGeom>
          <a:noFill/>
        </p:spPr>
        <p:txBody>
          <a:bodyPr wrap="square" lIns="0" tIns="0" rIns="0" bIns="0" anchor="b" anchorCtr="0">
            <a:noAutofit/>
          </a:bodyPr>
          <a:lstStyle/>
          <a:p>
            <a:pPr>
              <a:spcAft>
                <a:spcPts val="471"/>
              </a:spcAft>
              <a:defRPr/>
            </a:pPr>
            <a:endParaRPr lang="en-US" sz="800" b="1" dirty="0">
              <a:solidFill>
                <a:schemeClr val="tx2"/>
              </a:solidFill>
              <a:latin typeface="Arial" panose="020B0604020202020204" pitchFamily="34" charset="0"/>
              <a:ea typeface="Times New Roman" panose="02020603050405020304" pitchFamily="18" charset="0"/>
              <a:cs typeface="Arial" panose="020B0604020202020204" pitchFamily="34" charset="0"/>
            </a:endParaRPr>
          </a:p>
        </p:txBody>
      </p:sp>
      <p:sp>
        <p:nvSpPr>
          <p:cNvPr id="99" name="Rectangle 98">
            <a:extLst>
              <a:ext uri="{FF2B5EF4-FFF2-40B4-BE49-F238E27FC236}">
                <a16:creationId xmlns:a16="http://schemas.microsoft.com/office/drawing/2014/main" id="{D2C03D8E-188F-4085-BCDF-EC4E6DCF1425}"/>
              </a:ext>
            </a:extLst>
          </p:cNvPr>
          <p:cNvSpPr>
            <a:spLocks/>
          </p:cNvSpPr>
          <p:nvPr/>
        </p:nvSpPr>
        <p:spPr>
          <a:xfrm>
            <a:off x="2993462" y="2305161"/>
            <a:ext cx="1351058" cy="172695"/>
          </a:xfrm>
          <a:prstGeom prst="rect">
            <a:avLst/>
          </a:prstGeom>
          <a:noFill/>
        </p:spPr>
        <p:txBody>
          <a:bodyPr wrap="square" lIns="0" tIns="0" rIns="0" bIns="0" anchor="t" anchorCtr="0">
            <a:noAutofit/>
          </a:bodyPr>
          <a:lstStyle/>
          <a:p>
            <a:pPr>
              <a:spcAft>
                <a:spcPts val="200"/>
              </a:spcAft>
              <a:defRPr/>
            </a:pPr>
            <a:r>
              <a:rPr lang="en-US" sz="900" b="1" dirty="0">
                <a:solidFill>
                  <a:schemeClr val="tx2"/>
                </a:solidFill>
                <a:latin typeface="Arial" panose="020B0604020202020204" pitchFamily="34" charset="0"/>
                <a:ea typeface="Times New Roman" panose="02020603050405020304" pitchFamily="18" charset="0"/>
                <a:cs typeface="Arial" panose="020B0604020202020204" pitchFamily="34" charset="0"/>
              </a:rPr>
              <a:t>Information Technology</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RPA PMO support</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Data migration to the cloud</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Persistent dynamic funding</a:t>
            </a:r>
          </a:p>
        </p:txBody>
      </p:sp>
      <p:sp>
        <p:nvSpPr>
          <p:cNvPr id="100" name="Arrow: Pentagon 99">
            <a:extLst>
              <a:ext uri="{FF2B5EF4-FFF2-40B4-BE49-F238E27FC236}">
                <a16:creationId xmlns:a16="http://schemas.microsoft.com/office/drawing/2014/main" id="{F114A54D-53CF-4384-BB91-5EBE04D7C847}"/>
              </a:ext>
            </a:extLst>
          </p:cNvPr>
          <p:cNvSpPr/>
          <p:nvPr/>
        </p:nvSpPr>
        <p:spPr>
          <a:xfrm>
            <a:off x="2951899" y="2052987"/>
            <a:ext cx="1958109" cy="140690"/>
          </a:xfrm>
          <a:prstGeom prst="homePlate">
            <a:avLst>
              <a:gd name="adj" fmla="val 5186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42831" bIns="42831" rtlCol="0" anchor="ctr" anchorCtr="0"/>
          <a:lstStyle/>
          <a:p>
            <a:endParaRPr lang="en-US" sz="800" b="1" dirty="0">
              <a:solidFill>
                <a:schemeClr val="tx2"/>
              </a:solidFill>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52D2E2B1-325A-4EBC-A8CC-3C176491C619}"/>
              </a:ext>
            </a:extLst>
          </p:cNvPr>
          <p:cNvSpPr>
            <a:spLocks/>
          </p:cNvSpPr>
          <p:nvPr/>
        </p:nvSpPr>
        <p:spPr>
          <a:xfrm>
            <a:off x="1105879" y="2787591"/>
            <a:ext cx="1843764" cy="951100"/>
          </a:xfrm>
          <a:prstGeom prst="rect">
            <a:avLst/>
          </a:prstGeom>
          <a:noFill/>
        </p:spPr>
        <p:txBody>
          <a:bodyPr wrap="square" lIns="0" tIns="0" rIns="0" bIns="0" anchor="t" anchorCtr="0">
            <a:noAutofit/>
          </a:bodyPr>
          <a:lstStyle/>
          <a:p>
            <a:pPr>
              <a:spcAft>
                <a:spcPts val="200"/>
              </a:spcAft>
              <a:defRPr/>
            </a:pPr>
            <a:r>
              <a:rPr lang="en-US" sz="900" b="1" dirty="0">
                <a:solidFill>
                  <a:schemeClr val="tx2"/>
                </a:solidFill>
                <a:latin typeface="Arial" panose="020B0604020202020204" pitchFamily="34" charset="0"/>
                <a:cs typeface="Arial" panose="020B0604020202020204" pitchFamily="34" charset="0"/>
              </a:rPr>
              <a:t>Finance</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Valuation &amp; accounting advisory services</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Finance enablement – EBS cloud planning</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Finance integration support</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Leasing tool implementation</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Accounting advisory support</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Intercompany transformation support</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Orange to blue book conversion</a:t>
            </a:r>
          </a:p>
        </p:txBody>
      </p:sp>
      <p:sp>
        <p:nvSpPr>
          <p:cNvPr id="126" name="Arrow: Pentagon 125">
            <a:extLst>
              <a:ext uri="{FF2B5EF4-FFF2-40B4-BE49-F238E27FC236}">
                <a16:creationId xmlns:a16="http://schemas.microsoft.com/office/drawing/2014/main" id="{F8854620-2291-4AA2-9579-C0E273CEB1D9}"/>
              </a:ext>
            </a:extLst>
          </p:cNvPr>
          <p:cNvSpPr/>
          <p:nvPr/>
        </p:nvSpPr>
        <p:spPr>
          <a:xfrm>
            <a:off x="804542" y="2642374"/>
            <a:ext cx="1958109" cy="140690"/>
          </a:xfrm>
          <a:prstGeom prst="homePlate">
            <a:avLst>
              <a:gd name="adj" fmla="val 5186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42831" bIns="42831" rtlCol="0" anchor="ctr" anchorCtr="0"/>
          <a:lstStyle/>
          <a:p>
            <a:endParaRPr lang="en-US" sz="800" b="1" dirty="0">
              <a:solidFill>
                <a:schemeClr val="tx2"/>
              </a:solidFill>
              <a:latin typeface="Arial" panose="020B0604020202020204"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BC05F979-69E7-4721-B8F6-F292C7DEAADC}"/>
              </a:ext>
            </a:extLst>
          </p:cNvPr>
          <p:cNvSpPr>
            <a:spLocks/>
          </p:cNvSpPr>
          <p:nvPr/>
        </p:nvSpPr>
        <p:spPr>
          <a:xfrm>
            <a:off x="1085096" y="4310219"/>
            <a:ext cx="1984081" cy="236326"/>
          </a:xfrm>
          <a:prstGeom prst="rect">
            <a:avLst/>
          </a:prstGeom>
          <a:noFill/>
        </p:spPr>
        <p:txBody>
          <a:bodyPr wrap="square" lIns="0" tIns="0" rIns="0" bIns="0" anchor="t" anchorCtr="0">
            <a:noAutofit/>
          </a:bodyPr>
          <a:lstStyle/>
          <a:p>
            <a:pPr>
              <a:spcAft>
                <a:spcPts val="471"/>
              </a:spcAft>
              <a:defRPr/>
            </a:pPr>
            <a:r>
              <a:rPr lang="en-US" sz="900" b="1" dirty="0">
                <a:solidFill>
                  <a:schemeClr val="tx2"/>
                </a:solidFill>
                <a:latin typeface="Arial" panose="020B0604020202020204" pitchFamily="34" charset="0"/>
                <a:cs typeface="Arial" panose="020B0604020202020204" pitchFamily="34" charset="0"/>
              </a:rPr>
              <a:t>Operations</a:t>
            </a:r>
            <a:br>
              <a:rPr lang="en-US" sz="900" b="1" dirty="0">
                <a:solidFill>
                  <a:schemeClr val="tx2"/>
                </a:solidFill>
                <a:latin typeface="Arial" panose="020B0604020202020204" pitchFamily="34" charset="0"/>
                <a:cs typeface="Arial" panose="020B0604020202020204" pitchFamily="34" charset="0"/>
              </a:rPr>
            </a:br>
            <a:r>
              <a:rPr lang="en-US" sz="900" dirty="0">
                <a:solidFill>
                  <a:schemeClr val="tx2"/>
                </a:solidFill>
                <a:latin typeface="Arial" panose="020B0604020202020204" pitchFamily="34" charset="0"/>
                <a:cs typeface="Arial" panose="020B0604020202020204" pitchFamily="34" charset="0"/>
              </a:rPr>
              <a:t>C</a:t>
            </a: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lient service transformation design </a:t>
            </a:r>
            <a:b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b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and implementations</a:t>
            </a:r>
          </a:p>
        </p:txBody>
      </p:sp>
      <p:sp>
        <p:nvSpPr>
          <p:cNvPr id="132" name="Arrow: Pentagon 131">
            <a:extLst>
              <a:ext uri="{FF2B5EF4-FFF2-40B4-BE49-F238E27FC236}">
                <a16:creationId xmlns:a16="http://schemas.microsoft.com/office/drawing/2014/main" id="{A2EF78D7-492E-404C-A478-121102F23A7D}"/>
              </a:ext>
            </a:extLst>
          </p:cNvPr>
          <p:cNvSpPr/>
          <p:nvPr/>
        </p:nvSpPr>
        <p:spPr>
          <a:xfrm>
            <a:off x="783760" y="4100325"/>
            <a:ext cx="1958109" cy="141717"/>
          </a:xfrm>
          <a:prstGeom prst="homePlate">
            <a:avLst>
              <a:gd name="adj" fmla="val 5186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42831" bIns="42831" rtlCol="0" anchor="ctr" anchorCtr="0"/>
          <a:lstStyle/>
          <a:p>
            <a:endParaRPr lang="en-US" sz="800" b="1" dirty="0">
              <a:solidFill>
                <a:schemeClr val="tx2"/>
              </a:solidFill>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115C083D-AF32-4B8D-95EE-D010560DD4BE}"/>
              </a:ext>
            </a:extLst>
          </p:cNvPr>
          <p:cNvSpPr>
            <a:spLocks/>
          </p:cNvSpPr>
          <p:nvPr/>
        </p:nvSpPr>
        <p:spPr>
          <a:xfrm>
            <a:off x="2983072" y="3016189"/>
            <a:ext cx="1720201" cy="948612"/>
          </a:xfrm>
          <a:prstGeom prst="rect">
            <a:avLst/>
          </a:prstGeom>
          <a:noFill/>
        </p:spPr>
        <p:txBody>
          <a:bodyPr wrap="square" lIns="0" tIns="0" rIns="0" bIns="0" anchor="t" anchorCtr="0">
            <a:noAutofit/>
          </a:bodyPr>
          <a:lstStyle/>
          <a:p>
            <a:pPr>
              <a:spcAft>
                <a:spcPts val="200"/>
              </a:spcAft>
              <a:defRPr/>
            </a:pPr>
            <a:r>
              <a:rPr lang="en-US" sz="900" b="1" dirty="0">
                <a:solidFill>
                  <a:schemeClr val="tx2"/>
                </a:solidFill>
                <a:latin typeface="Arial" panose="020B0604020202020204" pitchFamily="34" charset="0"/>
                <a:ea typeface="Times New Roman" panose="02020603050405020304" pitchFamily="18" charset="0"/>
                <a:cs typeface="Arial" panose="020B0604020202020204" pitchFamily="34" charset="0"/>
              </a:rPr>
              <a:t>Tax</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Global tax compliance </a:t>
            </a:r>
            <a:b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b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&amp; transfer pricing services</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Sales &amp; use tax compliance</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Tax integration support</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State tax return review</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Tax restructuring</a:t>
            </a:r>
          </a:p>
          <a:p>
            <a:pPr>
              <a:spcAft>
                <a:spcPts val="200"/>
              </a:spcAft>
              <a:defRPr/>
            </a:pPr>
            <a:r>
              <a:rPr lang="en-US" sz="800" dirty="0">
                <a:solidFill>
                  <a:schemeClr val="tx2"/>
                </a:solidFill>
                <a:latin typeface="Arial" panose="020B0604020202020204" pitchFamily="34" charset="0"/>
                <a:ea typeface="Times New Roman" panose="02020603050405020304" pitchFamily="18" charset="0"/>
                <a:cs typeface="Arial" panose="020B0604020202020204" pitchFamily="34" charset="0"/>
              </a:rPr>
              <a:t>R&amp;D tax credit</a:t>
            </a:r>
          </a:p>
        </p:txBody>
      </p:sp>
    </p:spTree>
    <p:extLst>
      <p:ext uri="{BB962C8B-B14F-4D97-AF65-F5344CB8AC3E}">
        <p14:creationId xmlns:p14="http://schemas.microsoft.com/office/powerpoint/2010/main" val="177326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Right 2">
            <a:extLst>
              <a:ext uri="{FF2B5EF4-FFF2-40B4-BE49-F238E27FC236}">
                <a16:creationId xmlns:a16="http://schemas.microsoft.com/office/drawing/2014/main" id="{ABB2CE83-9516-4311-8413-6B547B25E19B}"/>
              </a:ext>
            </a:extLst>
          </p:cNvPr>
          <p:cNvSpPr/>
          <p:nvPr/>
        </p:nvSpPr>
        <p:spPr>
          <a:xfrm>
            <a:off x="6350879" y="1509712"/>
            <a:ext cx="237067" cy="462844"/>
          </a:xfrm>
          <a:prstGeom prst="rightArrow">
            <a:avLst>
              <a:gd name="adj1" fmla="val 80869"/>
              <a:gd name="adj2" fmla="val 54018"/>
            </a:avLst>
          </a:prstGeom>
          <a:solidFill>
            <a:schemeClr val="accent3"/>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262" name="Arrow: Right 261">
            <a:extLst>
              <a:ext uri="{FF2B5EF4-FFF2-40B4-BE49-F238E27FC236}">
                <a16:creationId xmlns:a16="http://schemas.microsoft.com/office/drawing/2014/main" id="{2AEE50EA-4964-499C-AE14-6D51DBF3357F}"/>
              </a:ext>
            </a:extLst>
          </p:cNvPr>
          <p:cNvSpPr/>
          <p:nvPr/>
        </p:nvSpPr>
        <p:spPr>
          <a:xfrm>
            <a:off x="6346117" y="2160410"/>
            <a:ext cx="237067" cy="462844"/>
          </a:xfrm>
          <a:prstGeom prst="rightArrow">
            <a:avLst>
              <a:gd name="adj1" fmla="val 80869"/>
              <a:gd name="adj2" fmla="val 54018"/>
            </a:avLst>
          </a:prstGeom>
          <a:solidFill>
            <a:schemeClr val="accent6"/>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264" name="Arrow: Right 263">
            <a:extLst>
              <a:ext uri="{FF2B5EF4-FFF2-40B4-BE49-F238E27FC236}">
                <a16:creationId xmlns:a16="http://schemas.microsoft.com/office/drawing/2014/main" id="{AF158F9F-D281-4B4C-A7EE-C27919466D00}"/>
              </a:ext>
            </a:extLst>
          </p:cNvPr>
          <p:cNvSpPr/>
          <p:nvPr/>
        </p:nvSpPr>
        <p:spPr>
          <a:xfrm>
            <a:off x="6350880" y="4283770"/>
            <a:ext cx="237067" cy="462844"/>
          </a:xfrm>
          <a:prstGeom prst="rightArrow">
            <a:avLst>
              <a:gd name="adj1" fmla="val 80869"/>
              <a:gd name="adj2" fmla="val 54018"/>
            </a:avLst>
          </a:prstGeom>
          <a:solidFill>
            <a:schemeClr val="accent1">
              <a:lumMod val="90000"/>
              <a:lumOff val="10000"/>
            </a:schemeClr>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265" name="Arrow: Right 264">
            <a:extLst>
              <a:ext uri="{FF2B5EF4-FFF2-40B4-BE49-F238E27FC236}">
                <a16:creationId xmlns:a16="http://schemas.microsoft.com/office/drawing/2014/main" id="{8B8FE893-D2AF-461E-AE84-52155215010C}"/>
              </a:ext>
            </a:extLst>
          </p:cNvPr>
          <p:cNvSpPr/>
          <p:nvPr/>
        </p:nvSpPr>
        <p:spPr>
          <a:xfrm>
            <a:off x="6346117" y="5037491"/>
            <a:ext cx="237067" cy="462844"/>
          </a:xfrm>
          <a:prstGeom prst="rightArrow">
            <a:avLst>
              <a:gd name="adj1" fmla="val 80869"/>
              <a:gd name="adj2" fmla="val 54018"/>
            </a:avLst>
          </a:prstGeom>
          <a:solidFill>
            <a:schemeClr val="tx2"/>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266" name="Arrow: Right 265">
            <a:extLst>
              <a:ext uri="{FF2B5EF4-FFF2-40B4-BE49-F238E27FC236}">
                <a16:creationId xmlns:a16="http://schemas.microsoft.com/office/drawing/2014/main" id="{B86E8655-59D3-44F9-A0D8-88CA26EB30AF}"/>
              </a:ext>
            </a:extLst>
          </p:cNvPr>
          <p:cNvSpPr/>
          <p:nvPr/>
        </p:nvSpPr>
        <p:spPr>
          <a:xfrm>
            <a:off x="6346117" y="3557764"/>
            <a:ext cx="237067" cy="462844"/>
          </a:xfrm>
          <a:prstGeom prst="rightArrow">
            <a:avLst>
              <a:gd name="adj1" fmla="val 80869"/>
              <a:gd name="adj2" fmla="val 54018"/>
            </a:avLst>
          </a:prstGeom>
          <a:solidFill>
            <a:schemeClr val="tx2"/>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44" name="1 Contract">
            <a:extLst>
              <a:ext uri="{FF2B5EF4-FFF2-40B4-BE49-F238E27FC236}">
                <a16:creationId xmlns:a16="http://schemas.microsoft.com/office/drawing/2014/main" id="{8BDF7B35-5516-4F4B-BD4F-A07E2DEAE373}"/>
              </a:ext>
            </a:extLst>
          </p:cNvPr>
          <p:cNvSpPr/>
          <p:nvPr/>
        </p:nvSpPr>
        <p:spPr>
          <a:xfrm>
            <a:off x="2871641" y="1404116"/>
            <a:ext cx="3551803" cy="64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dirty="0">
                <a:solidFill>
                  <a:srgbClr val="FFFFFF"/>
                </a:solidFill>
                <a:latin typeface="Arial" panose="020B0604020202020204" pitchFamily="34" charset="0"/>
                <a:cs typeface="Arial" panose="020B0604020202020204" pitchFamily="34" charset="0"/>
              </a:rPr>
              <a:t>Contract </a:t>
            </a:r>
            <a:r>
              <a:rPr lang="en-US" sz="800" b="1" spc="-8" dirty="0">
                <a:solidFill>
                  <a:srgbClr val="FFFFFF"/>
                </a:solidFill>
                <a:latin typeface="Arial" panose="020B0604020202020204" pitchFamily="34" charset="0"/>
                <a:cs typeface="Arial" panose="020B0604020202020204" pitchFamily="34" charset="0"/>
              </a:rPr>
              <a:t>lifecycle</a:t>
            </a:r>
            <a:br>
              <a:rPr lang="en-US" sz="800" b="1" spc="-8" dirty="0">
                <a:solidFill>
                  <a:srgbClr val="FFFFFF"/>
                </a:solidFill>
                <a:latin typeface="Arial" panose="020B0604020202020204" pitchFamily="34" charset="0"/>
                <a:cs typeface="Arial" panose="020B0604020202020204" pitchFamily="34" charset="0"/>
              </a:rPr>
            </a:br>
            <a:r>
              <a:rPr lang="en-US" sz="800" b="1" spc="-4" dirty="0">
                <a:solidFill>
                  <a:srgbClr val="FFFFFF"/>
                </a:solidFill>
                <a:latin typeface="Arial" panose="020B0604020202020204" pitchFamily="34" charset="0"/>
                <a:cs typeface="Arial" panose="020B0604020202020204" pitchFamily="34" charset="0"/>
              </a:rPr>
              <a:t>management</a:t>
            </a:r>
            <a:endParaRPr lang="en-US" sz="800" dirty="0">
              <a:latin typeface="Arial" panose="020B0604020202020204" pitchFamily="34" charset="0"/>
              <a:cs typeface="Arial" panose="020B0604020202020204" pitchFamily="34" charset="0"/>
            </a:endParaRPr>
          </a:p>
        </p:txBody>
      </p:sp>
      <p:sp>
        <p:nvSpPr>
          <p:cNvPr id="170" name="2 Global">
            <a:extLst>
              <a:ext uri="{FF2B5EF4-FFF2-40B4-BE49-F238E27FC236}">
                <a16:creationId xmlns:a16="http://schemas.microsoft.com/office/drawing/2014/main" id="{DD696EE6-6834-47E0-8850-A801E0313282}"/>
              </a:ext>
            </a:extLst>
          </p:cNvPr>
          <p:cNvSpPr/>
          <p:nvPr/>
        </p:nvSpPr>
        <p:spPr>
          <a:xfrm>
            <a:off x="4041421" y="2079884"/>
            <a:ext cx="238202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dirty="0">
                <a:solidFill>
                  <a:srgbClr val="FFFFFF"/>
                </a:solidFill>
                <a:latin typeface="Arial" panose="020B0604020202020204" pitchFamily="34" charset="0"/>
                <a:cs typeface="Arial" panose="020B0604020202020204" pitchFamily="34" charset="0"/>
              </a:rPr>
              <a:t>Global tax </a:t>
            </a:r>
            <a:br>
              <a:rPr lang="en-US" sz="800" b="1" spc="-4" dirty="0">
                <a:solidFill>
                  <a:srgbClr val="FFFFFF"/>
                </a:solidFill>
                <a:latin typeface="Arial" panose="020B0604020202020204" pitchFamily="34" charset="0"/>
                <a:cs typeface="Arial" panose="020B0604020202020204" pitchFamily="34" charset="0"/>
              </a:rPr>
            </a:br>
            <a:r>
              <a:rPr lang="en-US" sz="800" b="1" spc="-4" dirty="0">
                <a:solidFill>
                  <a:srgbClr val="FFFFFF"/>
                </a:solidFill>
                <a:latin typeface="Arial" panose="020B0604020202020204" pitchFamily="34" charset="0"/>
                <a:cs typeface="Arial" panose="020B0604020202020204" pitchFamily="34" charset="0"/>
              </a:rPr>
              <a:t>compliance</a:t>
            </a:r>
            <a:br>
              <a:rPr lang="en-US" sz="800" b="1" spc="-4" dirty="0">
                <a:solidFill>
                  <a:srgbClr val="FFFFFF"/>
                </a:solidFill>
                <a:latin typeface="Arial" panose="020B0604020202020204" pitchFamily="34" charset="0"/>
                <a:cs typeface="Arial" panose="020B0604020202020204" pitchFamily="34" charset="0"/>
              </a:rPr>
            </a:br>
            <a:r>
              <a:rPr lang="en-US" sz="800" b="1" spc="-4" dirty="0">
                <a:solidFill>
                  <a:srgbClr val="FFFFFF"/>
                </a:solidFill>
                <a:latin typeface="Arial" panose="020B0604020202020204" pitchFamily="34" charset="0"/>
                <a:cs typeface="Arial" panose="020B0604020202020204" pitchFamily="34" charset="0"/>
              </a:rPr>
              <a:t>and transfer</a:t>
            </a:r>
            <a:br>
              <a:rPr lang="en-US" sz="800" b="1" spc="-4" dirty="0">
                <a:solidFill>
                  <a:srgbClr val="FFFFFF"/>
                </a:solidFill>
                <a:latin typeface="Arial" panose="020B0604020202020204" pitchFamily="34" charset="0"/>
                <a:cs typeface="Arial" panose="020B0604020202020204" pitchFamily="34" charset="0"/>
              </a:rPr>
            </a:br>
            <a:r>
              <a:rPr lang="en-US" sz="800" b="1" spc="-4" dirty="0">
                <a:solidFill>
                  <a:srgbClr val="FFFFFF"/>
                </a:solidFill>
                <a:latin typeface="Arial" panose="020B0604020202020204" pitchFamily="34" charset="0"/>
                <a:cs typeface="Arial" panose="020B0604020202020204" pitchFamily="34" charset="0"/>
              </a:rPr>
              <a:t>pricing services</a:t>
            </a:r>
          </a:p>
        </p:txBody>
      </p:sp>
      <p:sp>
        <p:nvSpPr>
          <p:cNvPr id="171" name="3 Project">
            <a:extLst>
              <a:ext uri="{FF2B5EF4-FFF2-40B4-BE49-F238E27FC236}">
                <a16:creationId xmlns:a16="http://schemas.microsoft.com/office/drawing/2014/main" id="{56DBFA36-19E1-4CCA-9804-C0395E8B36F0}"/>
              </a:ext>
            </a:extLst>
          </p:cNvPr>
          <p:cNvSpPr/>
          <p:nvPr/>
        </p:nvSpPr>
        <p:spPr>
          <a:xfrm>
            <a:off x="3278344" y="2766941"/>
            <a:ext cx="3145100" cy="640080"/>
          </a:xfrm>
          <a:prstGeom prst="rect">
            <a:avLst/>
          </a:prstGeom>
          <a:solidFill>
            <a:schemeClr val="accent1">
              <a:lumMod val="90000"/>
              <a:lumOff val="1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dirty="0">
                <a:solidFill>
                  <a:schemeClr val="bg1"/>
                </a:solidFill>
                <a:latin typeface="Arial" panose="020B0604020202020204" pitchFamily="34" charset="0"/>
                <a:cs typeface="Arial" panose="020B0604020202020204" pitchFamily="34" charset="0"/>
              </a:rPr>
              <a:t>Technical accounting</a:t>
            </a:r>
            <a:br>
              <a:rPr lang="en-US" sz="800" b="1" spc="-4" dirty="0">
                <a:solidFill>
                  <a:schemeClr val="bg1"/>
                </a:solidFill>
                <a:latin typeface="Arial" panose="020B0604020202020204" pitchFamily="34" charset="0"/>
                <a:cs typeface="Arial" panose="020B0604020202020204" pitchFamily="34" charset="0"/>
              </a:rPr>
            </a:br>
            <a:r>
              <a:rPr lang="en-US" sz="800" b="1" spc="-4" dirty="0">
                <a:solidFill>
                  <a:schemeClr val="bg1"/>
                </a:solidFill>
                <a:latin typeface="Arial" panose="020B0604020202020204" pitchFamily="34" charset="0"/>
                <a:cs typeface="Arial" panose="020B0604020202020204" pitchFamily="34" charset="0"/>
              </a:rPr>
              <a:t> support</a:t>
            </a:r>
          </a:p>
        </p:txBody>
      </p:sp>
      <p:sp>
        <p:nvSpPr>
          <p:cNvPr id="172" name="4 Cyber">
            <a:extLst>
              <a:ext uri="{FF2B5EF4-FFF2-40B4-BE49-F238E27FC236}">
                <a16:creationId xmlns:a16="http://schemas.microsoft.com/office/drawing/2014/main" id="{6F54661B-CB60-49D1-913E-27965913CB3C}"/>
              </a:ext>
            </a:extLst>
          </p:cNvPr>
          <p:cNvSpPr/>
          <p:nvPr/>
        </p:nvSpPr>
        <p:spPr>
          <a:xfrm>
            <a:off x="3278344" y="3466415"/>
            <a:ext cx="3145100" cy="64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dirty="0">
                <a:solidFill>
                  <a:srgbClr val="FFFFFF"/>
                </a:solidFill>
                <a:latin typeface="Arial" panose="020B0604020202020204" pitchFamily="34" charset="0"/>
                <a:cs typeface="Arial" panose="020B0604020202020204" pitchFamily="34" charset="0"/>
              </a:rPr>
              <a:t>Data migration</a:t>
            </a:r>
          </a:p>
        </p:txBody>
      </p:sp>
      <p:sp>
        <p:nvSpPr>
          <p:cNvPr id="173" name="5 Data">
            <a:extLst>
              <a:ext uri="{FF2B5EF4-FFF2-40B4-BE49-F238E27FC236}">
                <a16:creationId xmlns:a16="http://schemas.microsoft.com/office/drawing/2014/main" id="{FA4A16B9-1B00-4C60-8D51-454AA9BC55A3}"/>
              </a:ext>
            </a:extLst>
          </p:cNvPr>
          <p:cNvSpPr/>
          <p:nvPr/>
        </p:nvSpPr>
        <p:spPr>
          <a:xfrm>
            <a:off x="2871641" y="4153472"/>
            <a:ext cx="3551803" cy="758952"/>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dirty="0">
                <a:solidFill>
                  <a:srgbClr val="FFFFFF"/>
                </a:solidFill>
                <a:latin typeface="Arial" panose="020B0604020202020204" pitchFamily="34" charset="0"/>
                <a:cs typeface="Arial" panose="020B0604020202020204" pitchFamily="34" charset="0"/>
              </a:rPr>
              <a:t>Dynamic funding</a:t>
            </a:r>
          </a:p>
        </p:txBody>
      </p:sp>
      <p:sp>
        <p:nvSpPr>
          <p:cNvPr id="174" name="6 Identify">
            <a:extLst>
              <a:ext uri="{FF2B5EF4-FFF2-40B4-BE49-F238E27FC236}">
                <a16:creationId xmlns:a16="http://schemas.microsoft.com/office/drawing/2014/main" id="{776C06F2-11F1-4B69-8154-A34AFF2C7E94}"/>
              </a:ext>
            </a:extLst>
          </p:cNvPr>
          <p:cNvSpPr/>
          <p:nvPr/>
        </p:nvSpPr>
        <p:spPr>
          <a:xfrm>
            <a:off x="2871641" y="4953421"/>
            <a:ext cx="3551803" cy="64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2831" tIns="42831" rIns="91440" bIns="42831" rtlCol="0" anchor="ctr"/>
          <a:lstStyle/>
          <a:p>
            <a:pPr algn="r">
              <a:lnSpc>
                <a:spcPct val="100000"/>
              </a:lnSpc>
            </a:pPr>
            <a:r>
              <a:rPr lang="en-US" sz="800" b="1" spc="-4" dirty="0">
                <a:solidFill>
                  <a:srgbClr val="FFFFFF"/>
                </a:solidFill>
                <a:latin typeface="Arial" panose="020B0604020202020204" pitchFamily="34" charset="0"/>
                <a:cs typeface="Arial" panose="020B0604020202020204" pitchFamily="34" charset="0"/>
              </a:rPr>
              <a:t>Identity access </a:t>
            </a:r>
            <a:br>
              <a:rPr lang="en-US" sz="800" b="1" spc="-4" dirty="0">
                <a:solidFill>
                  <a:srgbClr val="FFFFFF"/>
                </a:solidFill>
                <a:latin typeface="Arial" panose="020B0604020202020204" pitchFamily="34" charset="0"/>
                <a:cs typeface="Arial" panose="020B0604020202020204" pitchFamily="34" charset="0"/>
              </a:rPr>
            </a:br>
            <a:r>
              <a:rPr lang="en-US" sz="800" b="1" spc="-4" dirty="0">
                <a:solidFill>
                  <a:srgbClr val="FFFFFF"/>
                </a:solidFill>
                <a:latin typeface="Arial" panose="020B0604020202020204" pitchFamily="34" charset="0"/>
                <a:cs typeface="Arial" panose="020B0604020202020204" pitchFamily="34" charset="0"/>
              </a:rPr>
              <a:t>management </a:t>
            </a:r>
            <a:br>
              <a:rPr lang="en-US" sz="800" b="1" spc="-4" dirty="0">
                <a:solidFill>
                  <a:srgbClr val="FFFFFF"/>
                </a:solidFill>
                <a:latin typeface="Arial" panose="020B0604020202020204" pitchFamily="34" charset="0"/>
                <a:cs typeface="Arial" panose="020B0604020202020204" pitchFamily="34" charset="0"/>
              </a:rPr>
            </a:br>
            <a:r>
              <a:rPr lang="en-US" sz="800" b="1" spc="-4" dirty="0">
                <a:solidFill>
                  <a:srgbClr val="FFFFFF"/>
                </a:solidFill>
                <a:latin typeface="Arial" panose="020B0604020202020204" pitchFamily="34" charset="0"/>
                <a:cs typeface="Arial" panose="020B0604020202020204" pitchFamily="34" charset="0"/>
              </a:rPr>
              <a:t>transformation</a:t>
            </a:r>
          </a:p>
        </p:txBody>
      </p:sp>
      <p:sp>
        <p:nvSpPr>
          <p:cNvPr id="47" name="Title 3">
            <a:extLst>
              <a:ext uri="{FF2B5EF4-FFF2-40B4-BE49-F238E27FC236}">
                <a16:creationId xmlns:a16="http://schemas.microsoft.com/office/drawing/2014/main" id="{0FFDF9C0-D8BA-453C-BCA2-CD162FA9B8A6}"/>
              </a:ext>
            </a:extLst>
          </p:cNvPr>
          <p:cNvSpPr>
            <a:spLocks noGrp="1"/>
          </p:cNvSpPr>
          <p:nvPr>
            <p:ph type="title"/>
          </p:nvPr>
        </p:nvSpPr>
        <p:spPr/>
        <p:txBody>
          <a:bodyPr/>
          <a:lstStyle/>
          <a:p>
            <a:r>
              <a:rPr lang="en-US" dirty="0"/>
              <a:t>Proudly serving Cigna</a:t>
            </a:r>
          </a:p>
        </p:txBody>
      </p:sp>
      <p:grpSp>
        <p:nvGrpSpPr>
          <p:cNvPr id="2" name="Group 1">
            <a:extLst>
              <a:ext uri="{FF2B5EF4-FFF2-40B4-BE49-F238E27FC236}">
                <a16:creationId xmlns:a16="http://schemas.microsoft.com/office/drawing/2014/main" id="{91AEAE69-CF45-4639-AE17-2B2FEC33AE79}"/>
              </a:ext>
            </a:extLst>
          </p:cNvPr>
          <p:cNvGrpSpPr/>
          <p:nvPr/>
        </p:nvGrpSpPr>
        <p:grpSpPr>
          <a:xfrm>
            <a:off x="419876" y="1343377"/>
            <a:ext cx="4293637" cy="4276283"/>
            <a:chOff x="863318" y="1594616"/>
            <a:chExt cx="3871358" cy="3855711"/>
          </a:xfrm>
        </p:grpSpPr>
        <p:sp>
          <p:nvSpPr>
            <p:cNvPr id="8" name="Freeform 5">
              <a:extLst>
                <a:ext uri="{FF2B5EF4-FFF2-40B4-BE49-F238E27FC236}">
                  <a16:creationId xmlns:a16="http://schemas.microsoft.com/office/drawing/2014/main" id="{54E0705C-12EF-4CF7-B51A-AEF662AD4C22}"/>
                </a:ext>
              </a:extLst>
            </p:cNvPr>
            <p:cNvSpPr>
              <a:spLocks/>
            </p:cNvSpPr>
            <p:nvPr/>
          </p:nvSpPr>
          <p:spPr bwMode="auto">
            <a:xfrm>
              <a:off x="2798997" y="1594616"/>
              <a:ext cx="694930" cy="1473620"/>
            </a:xfrm>
            <a:custGeom>
              <a:avLst/>
              <a:gdLst>
                <a:gd name="T0" fmla="*/ 0 w 3143"/>
                <a:gd name="T1" fmla="*/ 0 h 6672"/>
                <a:gd name="T2" fmla="*/ 3143 w 3143"/>
                <a:gd name="T3" fmla="*/ 588 h 6672"/>
                <a:gd name="T4" fmla="*/ 786 w 3143"/>
                <a:gd name="T5" fmla="*/ 6672 h 6672"/>
                <a:gd name="T6" fmla="*/ 0 w 3143"/>
                <a:gd name="T7" fmla="*/ 6525 h 6672"/>
                <a:gd name="T8" fmla="*/ 0 w 3143"/>
                <a:gd name="T9" fmla="*/ 0 h 6672"/>
              </a:gdLst>
              <a:ahLst/>
              <a:cxnLst>
                <a:cxn ang="0">
                  <a:pos x="T0" y="T1"/>
                </a:cxn>
                <a:cxn ang="0">
                  <a:pos x="T2" y="T3"/>
                </a:cxn>
                <a:cxn ang="0">
                  <a:pos x="T4" y="T5"/>
                </a:cxn>
                <a:cxn ang="0">
                  <a:pos x="T6" y="T7"/>
                </a:cxn>
                <a:cxn ang="0">
                  <a:pos x="T8" y="T9"/>
                </a:cxn>
              </a:cxnLst>
              <a:rect l="0" t="0" r="r" b="b"/>
              <a:pathLst>
                <a:path w="3143" h="6672">
                  <a:moveTo>
                    <a:pt x="0" y="0"/>
                  </a:moveTo>
                  <a:cubicBezTo>
                    <a:pt x="1075" y="0"/>
                    <a:pt x="2141" y="200"/>
                    <a:pt x="3143" y="588"/>
                  </a:cubicBezTo>
                  <a:lnTo>
                    <a:pt x="786" y="6672"/>
                  </a:lnTo>
                  <a:cubicBezTo>
                    <a:pt x="536" y="6575"/>
                    <a:pt x="269" y="6525"/>
                    <a:pt x="0" y="6525"/>
                  </a:cubicBezTo>
                  <a:lnTo>
                    <a:pt x="0" y="0"/>
                  </a:lnTo>
                  <a:close/>
                </a:path>
              </a:pathLst>
            </a:custGeom>
            <a:solidFill>
              <a:schemeClr val="tx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10" name="Freeform 7">
              <a:extLst>
                <a:ext uri="{FF2B5EF4-FFF2-40B4-BE49-F238E27FC236}">
                  <a16:creationId xmlns:a16="http://schemas.microsoft.com/office/drawing/2014/main" id="{965FE999-8FD3-407F-9248-E31B46B3390A}"/>
                </a:ext>
              </a:extLst>
            </p:cNvPr>
            <p:cNvSpPr>
              <a:spLocks/>
            </p:cNvSpPr>
            <p:nvPr/>
          </p:nvSpPr>
          <p:spPr bwMode="auto">
            <a:xfrm>
              <a:off x="2972960" y="1724397"/>
              <a:ext cx="1121092" cy="1436802"/>
            </a:xfrm>
            <a:custGeom>
              <a:avLst/>
              <a:gdLst>
                <a:gd name="T0" fmla="*/ 2357 w 5076"/>
                <a:gd name="T1" fmla="*/ 0 h 6505"/>
                <a:gd name="T2" fmla="*/ 5076 w 5076"/>
                <a:gd name="T3" fmla="*/ 1683 h 6505"/>
                <a:gd name="T4" fmla="*/ 680 w 5076"/>
                <a:gd name="T5" fmla="*/ 6505 h 6505"/>
                <a:gd name="T6" fmla="*/ 0 w 5076"/>
                <a:gd name="T7" fmla="*/ 6084 h 6505"/>
                <a:gd name="T8" fmla="*/ 2357 w 5076"/>
                <a:gd name="T9" fmla="*/ 0 h 6505"/>
              </a:gdLst>
              <a:ahLst/>
              <a:cxnLst>
                <a:cxn ang="0">
                  <a:pos x="T0" y="T1"/>
                </a:cxn>
                <a:cxn ang="0">
                  <a:pos x="T2" y="T3"/>
                </a:cxn>
                <a:cxn ang="0">
                  <a:pos x="T4" y="T5"/>
                </a:cxn>
                <a:cxn ang="0">
                  <a:pos x="T6" y="T7"/>
                </a:cxn>
                <a:cxn ang="0">
                  <a:pos x="T8" y="T9"/>
                </a:cxn>
              </a:cxnLst>
              <a:rect l="0" t="0" r="r" b="b"/>
              <a:pathLst>
                <a:path w="5076" h="6505">
                  <a:moveTo>
                    <a:pt x="2357" y="0"/>
                  </a:moveTo>
                  <a:cubicBezTo>
                    <a:pt x="3360" y="388"/>
                    <a:pt x="4281" y="959"/>
                    <a:pt x="5076" y="1683"/>
                  </a:cubicBezTo>
                  <a:lnTo>
                    <a:pt x="680" y="6505"/>
                  </a:lnTo>
                  <a:cubicBezTo>
                    <a:pt x="481" y="6324"/>
                    <a:pt x="251" y="6181"/>
                    <a:pt x="0" y="6084"/>
                  </a:cubicBezTo>
                  <a:lnTo>
                    <a:pt x="2357" y="0"/>
                  </a:lnTo>
                  <a:close/>
                </a:path>
              </a:pathLst>
            </a:custGeom>
            <a:solidFill>
              <a:schemeClr val="tx2"/>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12" name="Freeform 9">
              <a:extLst>
                <a:ext uri="{FF2B5EF4-FFF2-40B4-BE49-F238E27FC236}">
                  <a16:creationId xmlns:a16="http://schemas.microsoft.com/office/drawing/2014/main" id="{6A69C458-2545-44AE-975E-AA2C14115A8F}"/>
                </a:ext>
              </a:extLst>
            </p:cNvPr>
            <p:cNvSpPr>
              <a:spLocks/>
            </p:cNvSpPr>
            <p:nvPr/>
          </p:nvSpPr>
          <p:spPr bwMode="auto">
            <a:xfrm>
              <a:off x="3122991" y="2096254"/>
              <a:ext cx="1396303" cy="1206693"/>
            </a:xfrm>
            <a:custGeom>
              <a:avLst/>
              <a:gdLst>
                <a:gd name="T0" fmla="*/ 4396 w 6322"/>
                <a:gd name="T1" fmla="*/ 0 h 5460"/>
                <a:gd name="T2" fmla="*/ 6322 w 6322"/>
                <a:gd name="T3" fmla="*/ 2552 h 5460"/>
                <a:gd name="T4" fmla="*/ 481 w 6322"/>
                <a:gd name="T5" fmla="*/ 5460 h 5460"/>
                <a:gd name="T6" fmla="*/ 0 w 6322"/>
                <a:gd name="T7" fmla="*/ 4822 h 5460"/>
                <a:gd name="T8" fmla="*/ 4396 w 6322"/>
                <a:gd name="T9" fmla="*/ 0 h 5460"/>
              </a:gdLst>
              <a:ahLst/>
              <a:cxnLst>
                <a:cxn ang="0">
                  <a:pos x="T0" y="T1"/>
                </a:cxn>
                <a:cxn ang="0">
                  <a:pos x="T2" y="T3"/>
                </a:cxn>
                <a:cxn ang="0">
                  <a:pos x="T4" y="T5"/>
                </a:cxn>
                <a:cxn ang="0">
                  <a:pos x="T6" y="T7"/>
                </a:cxn>
                <a:cxn ang="0">
                  <a:pos x="T8" y="T9"/>
                </a:cxn>
              </a:cxnLst>
              <a:rect l="0" t="0" r="r" b="b"/>
              <a:pathLst>
                <a:path w="6322" h="5460">
                  <a:moveTo>
                    <a:pt x="4396" y="0"/>
                  </a:moveTo>
                  <a:cubicBezTo>
                    <a:pt x="5190" y="724"/>
                    <a:pt x="5843" y="1589"/>
                    <a:pt x="6322" y="2552"/>
                  </a:cubicBezTo>
                  <a:lnTo>
                    <a:pt x="481" y="5460"/>
                  </a:lnTo>
                  <a:cubicBezTo>
                    <a:pt x="362" y="5219"/>
                    <a:pt x="198" y="5003"/>
                    <a:pt x="0" y="4822"/>
                  </a:cubicBezTo>
                  <a:lnTo>
                    <a:pt x="4396" y="0"/>
                  </a:lnTo>
                  <a:close/>
                </a:path>
              </a:pathLst>
            </a:custGeom>
            <a:solidFill>
              <a:srgbClr val="00338D"/>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14" name="Freeform 11">
              <a:extLst>
                <a:ext uri="{FF2B5EF4-FFF2-40B4-BE49-F238E27FC236}">
                  <a16:creationId xmlns:a16="http://schemas.microsoft.com/office/drawing/2014/main" id="{02174C1B-8BE6-4557-8415-B5E38CE52ADF}"/>
                </a:ext>
              </a:extLst>
            </p:cNvPr>
            <p:cNvSpPr>
              <a:spLocks/>
            </p:cNvSpPr>
            <p:nvPr/>
          </p:nvSpPr>
          <p:spPr bwMode="auto">
            <a:xfrm>
              <a:off x="3229761" y="2659562"/>
              <a:ext cx="1482824" cy="812746"/>
            </a:xfrm>
            <a:custGeom>
              <a:avLst/>
              <a:gdLst>
                <a:gd name="T0" fmla="*/ 5841 w 6716"/>
                <a:gd name="T1" fmla="*/ 0 h 3677"/>
                <a:gd name="T2" fmla="*/ 6716 w 6716"/>
                <a:gd name="T3" fmla="*/ 3075 h 3677"/>
                <a:gd name="T4" fmla="*/ 219 w 6716"/>
                <a:gd name="T5" fmla="*/ 3677 h 3677"/>
                <a:gd name="T6" fmla="*/ 0 w 6716"/>
                <a:gd name="T7" fmla="*/ 2908 h 3677"/>
                <a:gd name="T8" fmla="*/ 5841 w 6716"/>
                <a:gd name="T9" fmla="*/ 0 h 3677"/>
              </a:gdLst>
              <a:ahLst/>
              <a:cxnLst>
                <a:cxn ang="0">
                  <a:pos x="T0" y="T1"/>
                </a:cxn>
                <a:cxn ang="0">
                  <a:pos x="T2" y="T3"/>
                </a:cxn>
                <a:cxn ang="0">
                  <a:pos x="T4" y="T5"/>
                </a:cxn>
                <a:cxn ang="0">
                  <a:pos x="T6" y="T7"/>
                </a:cxn>
                <a:cxn ang="0">
                  <a:pos x="T8" y="T9"/>
                </a:cxn>
              </a:cxnLst>
              <a:rect l="0" t="0" r="r" b="b"/>
              <a:pathLst>
                <a:path w="6716" h="3677">
                  <a:moveTo>
                    <a:pt x="5841" y="0"/>
                  </a:moveTo>
                  <a:cubicBezTo>
                    <a:pt x="6321" y="962"/>
                    <a:pt x="6617" y="2004"/>
                    <a:pt x="6716" y="3075"/>
                  </a:cubicBezTo>
                  <a:lnTo>
                    <a:pt x="219" y="3677"/>
                  </a:lnTo>
                  <a:cubicBezTo>
                    <a:pt x="194" y="3409"/>
                    <a:pt x="120" y="3149"/>
                    <a:pt x="0" y="2908"/>
                  </a:cubicBezTo>
                  <a:lnTo>
                    <a:pt x="5841" y="0"/>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16" name="Freeform 13">
              <a:extLst>
                <a:ext uri="{FF2B5EF4-FFF2-40B4-BE49-F238E27FC236}">
                  <a16:creationId xmlns:a16="http://schemas.microsoft.com/office/drawing/2014/main" id="{4EC1829A-7B08-4258-8D16-0DC1C3DCA1DD}"/>
                </a:ext>
              </a:extLst>
            </p:cNvPr>
            <p:cNvSpPr>
              <a:spLocks/>
            </p:cNvSpPr>
            <p:nvPr/>
          </p:nvSpPr>
          <p:spPr bwMode="auto">
            <a:xfrm>
              <a:off x="3261056" y="3339764"/>
              <a:ext cx="1473620" cy="703214"/>
            </a:xfrm>
            <a:custGeom>
              <a:avLst/>
              <a:gdLst>
                <a:gd name="T0" fmla="*/ 6571 w 6671"/>
                <a:gd name="T1" fmla="*/ 0 h 3183"/>
                <a:gd name="T2" fmla="*/ 6276 w 6671"/>
                <a:gd name="T3" fmla="*/ 3183 h 3183"/>
                <a:gd name="T4" fmla="*/ 0 w 6671"/>
                <a:gd name="T5" fmla="*/ 1398 h 3183"/>
                <a:gd name="T6" fmla="*/ 74 w 6671"/>
                <a:gd name="T7" fmla="*/ 602 h 3183"/>
                <a:gd name="T8" fmla="*/ 6571 w 6671"/>
                <a:gd name="T9" fmla="*/ 0 h 3183"/>
              </a:gdLst>
              <a:ahLst/>
              <a:cxnLst>
                <a:cxn ang="0">
                  <a:pos x="T0" y="T1"/>
                </a:cxn>
                <a:cxn ang="0">
                  <a:pos x="T2" y="T3"/>
                </a:cxn>
                <a:cxn ang="0">
                  <a:pos x="T4" y="T5"/>
                </a:cxn>
                <a:cxn ang="0">
                  <a:pos x="T6" y="T7"/>
                </a:cxn>
                <a:cxn ang="0">
                  <a:pos x="T8" y="T9"/>
                </a:cxn>
              </a:cxnLst>
              <a:rect l="0" t="0" r="r" b="b"/>
              <a:pathLst>
                <a:path w="6671" h="3183">
                  <a:moveTo>
                    <a:pt x="6571" y="0"/>
                  </a:moveTo>
                  <a:cubicBezTo>
                    <a:pt x="6671" y="1070"/>
                    <a:pt x="6571" y="2149"/>
                    <a:pt x="6276" y="3183"/>
                  </a:cubicBezTo>
                  <a:lnTo>
                    <a:pt x="0" y="1398"/>
                  </a:lnTo>
                  <a:cubicBezTo>
                    <a:pt x="74" y="1139"/>
                    <a:pt x="99" y="869"/>
                    <a:pt x="74" y="602"/>
                  </a:cubicBezTo>
                  <a:lnTo>
                    <a:pt x="6571" y="0"/>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18" name="Freeform 15">
              <a:extLst>
                <a:ext uri="{FF2B5EF4-FFF2-40B4-BE49-F238E27FC236}">
                  <a16:creationId xmlns:a16="http://schemas.microsoft.com/office/drawing/2014/main" id="{9C6294B8-F50A-49A6-B2C6-86BD572E8561}"/>
                </a:ext>
              </a:extLst>
            </p:cNvPr>
            <p:cNvSpPr>
              <a:spLocks/>
            </p:cNvSpPr>
            <p:nvPr/>
          </p:nvSpPr>
          <p:spPr bwMode="auto">
            <a:xfrm>
              <a:off x="3182819" y="3648111"/>
              <a:ext cx="1465336" cy="1027207"/>
            </a:xfrm>
            <a:custGeom>
              <a:avLst/>
              <a:gdLst>
                <a:gd name="T0" fmla="*/ 6632 w 6632"/>
                <a:gd name="T1" fmla="*/ 1785 h 4647"/>
                <a:gd name="T2" fmla="*/ 5207 w 6632"/>
                <a:gd name="T3" fmla="*/ 4647 h 4647"/>
                <a:gd name="T4" fmla="*/ 0 w 6632"/>
                <a:gd name="T5" fmla="*/ 715 h 4647"/>
                <a:gd name="T6" fmla="*/ 356 w 6632"/>
                <a:gd name="T7" fmla="*/ 0 h 4647"/>
                <a:gd name="T8" fmla="*/ 6632 w 6632"/>
                <a:gd name="T9" fmla="*/ 1785 h 4647"/>
              </a:gdLst>
              <a:ahLst/>
              <a:cxnLst>
                <a:cxn ang="0">
                  <a:pos x="T0" y="T1"/>
                </a:cxn>
                <a:cxn ang="0">
                  <a:pos x="T2" y="T3"/>
                </a:cxn>
                <a:cxn ang="0">
                  <a:pos x="T4" y="T5"/>
                </a:cxn>
                <a:cxn ang="0">
                  <a:pos x="T6" y="T7"/>
                </a:cxn>
                <a:cxn ang="0">
                  <a:pos x="T8" y="T9"/>
                </a:cxn>
              </a:cxnLst>
              <a:rect l="0" t="0" r="r" b="b"/>
              <a:pathLst>
                <a:path w="6632" h="4647">
                  <a:moveTo>
                    <a:pt x="6632" y="1785"/>
                  </a:moveTo>
                  <a:cubicBezTo>
                    <a:pt x="6338" y="2819"/>
                    <a:pt x="5855" y="3790"/>
                    <a:pt x="5207" y="4647"/>
                  </a:cubicBezTo>
                  <a:lnTo>
                    <a:pt x="0" y="715"/>
                  </a:lnTo>
                  <a:cubicBezTo>
                    <a:pt x="162" y="501"/>
                    <a:pt x="283" y="258"/>
                    <a:pt x="356" y="0"/>
                  </a:cubicBezTo>
                  <a:lnTo>
                    <a:pt x="6632" y="1785"/>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20" name="Freeform 17">
              <a:extLst>
                <a:ext uri="{FF2B5EF4-FFF2-40B4-BE49-F238E27FC236}">
                  <a16:creationId xmlns:a16="http://schemas.microsoft.com/office/drawing/2014/main" id="{2D8CAACB-7CDB-4659-A250-2152ED790F31}"/>
                </a:ext>
              </a:extLst>
            </p:cNvPr>
            <p:cNvSpPr>
              <a:spLocks/>
            </p:cNvSpPr>
            <p:nvPr/>
          </p:nvSpPr>
          <p:spPr bwMode="auto">
            <a:xfrm>
              <a:off x="3052117" y="3806426"/>
              <a:ext cx="1281249" cy="1344758"/>
            </a:xfrm>
            <a:custGeom>
              <a:avLst/>
              <a:gdLst>
                <a:gd name="T0" fmla="*/ 5798 w 5798"/>
                <a:gd name="T1" fmla="*/ 3932 h 6086"/>
                <a:gd name="T2" fmla="*/ 3435 w 5798"/>
                <a:gd name="T3" fmla="*/ 6086 h 6086"/>
                <a:gd name="T4" fmla="*/ 0 w 5798"/>
                <a:gd name="T5" fmla="*/ 539 h 6086"/>
                <a:gd name="T6" fmla="*/ 591 w 5798"/>
                <a:gd name="T7" fmla="*/ 0 h 6086"/>
                <a:gd name="T8" fmla="*/ 5798 w 5798"/>
                <a:gd name="T9" fmla="*/ 3932 h 6086"/>
              </a:gdLst>
              <a:ahLst/>
              <a:cxnLst>
                <a:cxn ang="0">
                  <a:pos x="T0" y="T1"/>
                </a:cxn>
                <a:cxn ang="0">
                  <a:pos x="T2" y="T3"/>
                </a:cxn>
                <a:cxn ang="0">
                  <a:pos x="T4" y="T5"/>
                </a:cxn>
                <a:cxn ang="0">
                  <a:pos x="T6" y="T7"/>
                </a:cxn>
                <a:cxn ang="0">
                  <a:pos x="T8" y="T9"/>
                </a:cxn>
              </a:cxnLst>
              <a:rect l="0" t="0" r="r" b="b"/>
              <a:pathLst>
                <a:path w="5798" h="6086">
                  <a:moveTo>
                    <a:pt x="5798" y="3932"/>
                  </a:moveTo>
                  <a:cubicBezTo>
                    <a:pt x="5150" y="4790"/>
                    <a:pt x="4349" y="5521"/>
                    <a:pt x="3435" y="6086"/>
                  </a:cubicBezTo>
                  <a:lnTo>
                    <a:pt x="0" y="539"/>
                  </a:lnTo>
                  <a:cubicBezTo>
                    <a:pt x="229" y="397"/>
                    <a:pt x="429" y="215"/>
                    <a:pt x="591" y="0"/>
                  </a:cubicBezTo>
                  <a:lnTo>
                    <a:pt x="5798" y="3932"/>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22" name="Freeform 19">
              <a:extLst>
                <a:ext uri="{FF2B5EF4-FFF2-40B4-BE49-F238E27FC236}">
                  <a16:creationId xmlns:a16="http://schemas.microsoft.com/office/drawing/2014/main" id="{44EBB143-86B2-436B-A1D1-18D6335B1C84}"/>
                </a:ext>
              </a:extLst>
            </p:cNvPr>
            <p:cNvSpPr>
              <a:spLocks/>
            </p:cNvSpPr>
            <p:nvPr/>
          </p:nvSpPr>
          <p:spPr bwMode="auto">
            <a:xfrm>
              <a:off x="2887359" y="3925163"/>
              <a:ext cx="923199" cy="1480983"/>
            </a:xfrm>
            <a:custGeom>
              <a:avLst/>
              <a:gdLst>
                <a:gd name="T0" fmla="*/ 4180 w 4180"/>
                <a:gd name="T1" fmla="*/ 5547 h 6702"/>
                <a:gd name="T2" fmla="*/ 1199 w 4180"/>
                <a:gd name="T3" fmla="*/ 6702 h 6702"/>
                <a:gd name="T4" fmla="*/ 0 w 4180"/>
                <a:gd name="T5" fmla="*/ 288 h 6702"/>
                <a:gd name="T6" fmla="*/ 745 w 4180"/>
                <a:gd name="T7" fmla="*/ 0 h 6702"/>
                <a:gd name="T8" fmla="*/ 4180 w 4180"/>
                <a:gd name="T9" fmla="*/ 5547 h 6702"/>
              </a:gdLst>
              <a:ahLst/>
              <a:cxnLst>
                <a:cxn ang="0">
                  <a:pos x="T0" y="T1"/>
                </a:cxn>
                <a:cxn ang="0">
                  <a:pos x="T2" y="T3"/>
                </a:cxn>
                <a:cxn ang="0">
                  <a:pos x="T4" y="T5"/>
                </a:cxn>
                <a:cxn ang="0">
                  <a:pos x="T6" y="T7"/>
                </a:cxn>
                <a:cxn ang="0">
                  <a:pos x="T8" y="T9"/>
                </a:cxn>
              </a:cxnLst>
              <a:rect l="0" t="0" r="r" b="b"/>
              <a:pathLst>
                <a:path w="4180" h="6702">
                  <a:moveTo>
                    <a:pt x="4180" y="5547"/>
                  </a:moveTo>
                  <a:cubicBezTo>
                    <a:pt x="3267" y="6113"/>
                    <a:pt x="2256" y="6505"/>
                    <a:pt x="1199" y="6702"/>
                  </a:cubicBezTo>
                  <a:lnTo>
                    <a:pt x="0" y="288"/>
                  </a:lnTo>
                  <a:cubicBezTo>
                    <a:pt x="264" y="239"/>
                    <a:pt x="517" y="141"/>
                    <a:pt x="745" y="0"/>
                  </a:cubicBezTo>
                  <a:lnTo>
                    <a:pt x="4180" y="5547"/>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24" name="Freeform 21">
              <a:extLst>
                <a:ext uri="{FF2B5EF4-FFF2-40B4-BE49-F238E27FC236}">
                  <a16:creationId xmlns:a16="http://schemas.microsoft.com/office/drawing/2014/main" id="{C2CF8B43-280F-47B7-AE87-C25609F7DF76}"/>
                </a:ext>
              </a:extLst>
            </p:cNvPr>
            <p:cNvSpPr>
              <a:spLocks/>
            </p:cNvSpPr>
            <p:nvPr/>
          </p:nvSpPr>
          <p:spPr bwMode="auto">
            <a:xfrm>
              <a:off x="2446470" y="3988673"/>
              <a:ext cx="705975" cy="1461654"/>
            </a:xfrm>
            <a:custGeom>
              <a:avLst/>
              <a:gdLst>
                <a:gd name="T0" fmla="*/ 3197 w 3197"/>
                <a:gd name="T1" fmla="*/ 6414 h 6612"/>
                <a:gd name="T2" fmla="*/ 0 w 3197"/>
                <a:gd name="T3" fmla="*/ 6414 h 6612"/>
                <a:gd name="T4" fmla="*/ 1199 w 3197"/>
                <a:gd name="T5" fmla="*/ 0 h 6612"/>
                <a:gd name="T6" fmla="*/ 1998 w 3197"/>
                <a:gd name="T7" fmla="*/ 0 h 6612"/>
                <a:gd name="T8" fmla="*/ 3197 w 3197"/>
                <a:gd name="T9" fmla="*/ 6414 h 6612"/>
              </a:gdLst>
              <a:ahLst/>
              <a:cxnLst>
                <a:cxn ang="0">
                  <a:pos x="T0" y="T1"/>
                </a:cxn>
                <a:cxn ang="0">
                  <a:pos x="T2" y="T3"/>
                </a:cxn>
                <a:cxn ang="0">
                  <a:pos x="T4" y="T5"/>
                </a:cxn>
                <a:cxn ang="0">
                  <a:pos x="T6" y="T7"/>
                </a:cxn>
                <a:cxn ang="0">
                  <a:pos x="T8" y="T9"/>
                </a:cxn>
              </a:cxnLst>
              <a:rect l="0" t="0" r="r" b="b"/>
              <a:pathLst>
                <a:path w="3197" h="6612">
                  <a:moveTo>
                    <a:pt x="3197" y="6414"/>
                  </a:moveTo>
                  <a:cubicBezTo>
                    <a:pt x="2140" y="6612"/>
                    <a:pt x="1056" y="6612"/>
                    <a:pt x="0" y="6414"/>
                  </a:cubicBezTo>
                  <a:lnTo>
                    <a:pt x="1199" y="0"/>
                  </a:lnTo>
                  <a:cubicBezTo>
                    <a:pt x="1463" y="50"/>
                    <a:pt x="1734" y="50"/>
                    <a:pt x="1998" y="0"/>
                  </a:cubicBezTo>
                  <a:lnTo>
                    <a:pt x="3197" y="6414"/>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26" name="Freeform 23">
              <a:extLst>
                <a:ext uri="{FF2B5EF4-FFF2-40B4-BE49-F238E27FC236}">
                  <a16:creationId xmlns:a16="http://schemas.microsoft.com/office/drawing/2014/main" id="{3F6285E4-13C5-4B7D-84DA-6283A0B53D56}"/>
                </a:ext>
              </a:extLst>
            </p:cNvPr>
            <p:cNvSpPr>
              <a:spLocks/>
            </p:cNvSpPr>
            <p:nvPr/>
          </p:nvSpPr>
          <p:spPr bwMode="auto">
            <a:xfrm>
              <a:off x="1787437" y="3925163"/>
              <a:ext cx="923199" cy="1480983"/>
            </a:xfrm>
            <a:custGeom>
              <a:avLst/>
              <a:gdLst>
                <a:gd name="T0" fmla="*/ 2981 w 4180"/>
                <a:gd name="T1" fmla="*/ 6702 h 6702"/>
                <a:gd name="T2" fmla="*/ 0 w 4180"/>
                <a:gd name="T3" fmla="*/ 5547 h 6702"/>
                <a:gd name="T4" fmla="*/ 3434 w 4180"/>
                <a:gd name="T5" fmla="*/ 0 h 6702"/>
                <a:gd name="T6" fmla="*/ 4180 w 4180"/>
                <a:gd name="T7" fmla="*/ 288 h 6702"/>
                <a:gd name="T8" fmla="*/ 2981 w 4180"/>
                <a:gd name="T9" fmla="*/ 6702 h 6702"/>
              </a:gdLst>
              <a:ahLst/>
              <a:cxnLst>
                <a:cxn ang="0">
                  <a:pos x="T0" y="T1"/>
                </a:cxn>
                <a:cxn ang="0">
                  <a:pos x="T2" y="T3"/>
                </a:cxn>
                <a:cxn ang="0">
                  <a:pos x="T4" y="T5"/>
                </a:cxn>
                <a:cxn ang="0">
                  <a:pos x="T6" y="T7"/>
                </a:cxn>
                <a:cxn ang="0">
                  <a:pos x="T8" y="T9"/>
                </a:cxn>
              </a:cxnLst>
              <a:rect l="0" t="0" r="r" b="b"/>
              <a:pathLst>
                <a:path w="4180" h="6702">
                  <a:moveTo>
                    <a:pt x="2981" y="6702"/>
                  </a:moveTo>
                  <a:cubicBezTo>
                    <a:pt x="1924" y="6505"/>
                    <a:pt x="913" y="6113"/>
                    <a:pt x="0" y="5547"/>
                  </a:cubicBezTo>
                  <a:lnTo>
                    <a:pt x="3434" y="0"/>
                  </a:lnTo>
                  <a:cubicBezTo>
                    <a:pt x="3663" y="141"/>
                    <a:pt x="3916" y="239"/>
                    <a:pt x="4180" y="288"/>
                  </a:cubicBezTo>
                  <a:lnTo>
                    <a:pt x="2981" y="6702"/>
                  </a:lnTo>
                  <a:close/>
                </a:path>
              </a:pathLst>
            </a:custGeom>
            <a:solidFill>
              <a:schemeClr val="accent1">
                <a:lumMod val="90000"/>
                <a:lumOff val="10000"/>
              </a:schemeClr>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28" name="Freeform 25">
              <a:extLst>
                <a:ext uri="{FF2B5EF4-FFF2-40B4-BE49-F238E27FC236}">
                  <a16:creationId xmlns:a16="http://schemas.microsoft.com/office/drawing/2014/main" id="{908499E9-AA6D-49F4-BBD8-006D273CF77E}"/>
                </a:ext>
              </a:extLst>
            </p:cNvPr>
            <p:cNvSpPr>
              <a:spLocks/>
            </p:cNvSpPr>
            <p:nvPr/>
          </p:nvSpPr>
          <p:spPr bwMode="auto">
            <a:xfrm>
              <a:off x="1265549" y="3806426"/>
              <a:ext cx="1280328" cy="1344758"/>
            </a:xfrm>
            <a:custGeom>
              <a:avLst/>
              <a:gdLst>
                <a:gd name="T0" fmla="*/ 2363 w 5797"/>
                <a:gd name="T1" fmla="*/ 6086 h 6086"/>
                <a:gd name="T2" fmla="*/ 0 w 5797"/>
                <a:gd name="T3" fmla="*/ 3932 h 6086"/>
                <a:gd name="T4" fmla="*/ 5207 w 5797"/>
                <a:gd name="T5" fmla="*/ 0 h 6086"/>
                <a:gd name="T6" fmla="*/ 5797 w 5797"/>
                <a:gd name="T7" fmla="*/ 539 h 6086"/>
                <a:gd name="T8" fmla="*/ 2363 w 5797"/>
                <a:gd name="T9" fmla="*/ 6086 h 6086"/>
              </a:gdLst>
              <a:ahLst/>
              <a:cxnLst>
                <a:cxn ang="0">
                  <a:pos x="T0" y="T1"/>
                </a:cxn>
                <a:cxn ang="0">
                  <a:pos x="T2" y="T3"/>
                </a:cxn>
                <a:cxn ang="0">
                  <a:pos x="T4" y="T5"/>
                </a:cxn>
                <a:cxn ang="0">
                  <a:pos x="T6" y="T7"/>
                </a:cxn>
                <a:cxn ang="0">
                  <a:pos x="T8" y="T9"/>
                </a:cxn>
              </a:cxnLst>
              <a:rect l="0" t="0" r="r" b="b"/>
              <a:pathLst>
                <a:path w="5797" h="6086">
                  <a:moveTo>
                    <a:pt x="2363" y="6086"/>
                  </a:moveTo>
                  <a:cubicBezTo>
                    <a:pt x="1449" y="5520"/>
                    <a:pt x="647" y="4790"/>
                    <a:pt x="0" y="3932"/>
                  </a:cubicBezTo>
                  <a:lnTo>
                    <a:pt x="5207" y="0"/>
                  </a:lnTo>
                  <a:cubicBezTo>
                    <a:pt x="5369" y="215"/>
                    <a:pt x="5569" y="397"/>
                    <a:pt x="5797" y="539"/>
                  </a:cubicBezTo>
                  <a:lnTo>
                    <a:pt x="2363" y="6086"/>
                  </a:lnTo>
                  <a:close/>
                </a:path>
              </a:pathLst>
            </a:custGeom>
            <a:solidFill>
              <a:schemeClr val="accent3"/>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solidFill>
                  <a:schemeClr val="bg1"/>
                </a:solidFill>
                <a:latin typeface="Arial" panose="020B0604020202020204" pitchFamily="34" charset="0"/>
                <a:cs typeface="Arial" panose="020B0604020202020204" pitchFamily="34" charset="0"/>
              </a:endParaRPr>
            </a:p>
          </p:txBody>
        </p:sp>
        <p:sp>
          <p:nvSpPr>
            <p:cNvPr id="30" name="Freeform 27">
              <a:extLst>
                <a:ext uri="{FF2B5EF4-FFF2-40B4-BE49-F238E27FC236}">
                  <a16:creationId xmlns:a16="http://schemas.microsoft.com/office/drawing/2014/main" id="{BDE42576-35E2-4A2C-8CE1-E2F2BE2FE65B}"/>
                </a:ext>
              </a:extLst>
            </p:cNvPr>
            <p:cNvSpPr>
              <a:spLocks/>
            </p:cNvSpPr>
            <p:nvPr/>
          </p:nvSpPr>
          <p:spPr bwMode="auto">
            <a:xfrm>
              <a:off x="950759" y="3648111"/>
              <a:ext cx="1465336" cy="1027207"/>
            </a:xfrm>
            <a:custGeom>
              <a:avLst/>
              <a:gdLst>
                <a:gd name="T0" fmla="*/ 2850 w 13264"/>
                <a:gd name="T1" fmla="*/ 9295 h 9295"/>
                <a:gd name="T2" fmla="*/ 0 w 13264"/>
                <a:gd name="T3" fmla="*/ 3571 h 9295"/>
                <a:gd name="T4" fmla="*/ 12552 w 13264"/>
                <a:gd name="T5" fmla="*/ 0 h 9295"/>
                <a:gd name="T6" fmla="*/ 13264 w 13264"/>
                <a:gd name="T7" fmla="*/ 1431 h 9295"/>
                <a:gd name="T8" fmla="*/ 2850 w 13264"/>
                <a:gd name="T9" fmla="*/ 9295 h 9295"/>
              </a:gdLst>
              <a:ahLst/>
              <a:cxnLst>
                <a:cxn ang="0">
                  <a:pos x="T0" y="T1"/>
                </a:cxn>
                <a:cxn ang="0">
                  <a:pos x="T2" y="T3"/>
                </a:cxn>
                <a:cxn ang="0">
                  <a:pos x="T4" y="T5"/>
                </a:cxn>
                <a:cxn ang="0">
                  <a:pos x="T6" y="T7"/>
                </a:cxn>
                <a:cxn ang="0">
                  <a:pos x="T8" y="T9"/>
                </a:cxn>
              </a:cxnLst>
              <a:rect l="0" t="0" r="r" b="b"/>
              <a:pathLst>
                <a:path w="13264" h="9295">
                  <a:moveTo>
                    <a:pt x="2850" y="9295"/>
                  </a:moveTo>
                  <a:cubicBezTo>
                    <a:pt x="1554" y="7580"/>
                    <a:pt x="588" y="5639"/>
                    <a:pt x="0" y="3571"/>
                  </a:cubicBezTo>
                  <a:lnTo>
                    <a:pt x="12552" y="0"/>
                  </a:lnTo>
                  <a:cubicBezTo>
                    <a:pt x="12699" y="517"/>
                    <a:pt x="12940" y="1002"/>
                    <a:pt x="13264" y="1431"/>
                  </a:cubicBezTo>
                  <a:lnTo>
                    <a:pt x="2850" y="9295"/>
                  </a:lnTo>
                  <a:close/>
                </a:path>
              </a:pathLst>
            </a:custGeom>
            <a:solidFill>
              <a:schemeClr val="accent6"/>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32" name="Freeform 29">
              <a:extLst>
                <a:ext uri="{FF2B5EF4-FFF2-40B4-BE49-F238E27FC236}">
                  <a16:creationId xmlns:a16="http://schemas.microsoft.com/office/drawing/2014/main" id="{891DFF05-4DD8-4DBB-9D4A-2AF94932B61F}"/>
                </a:ext>
              </a:extLst>
            </p:cNvPr>
            <p:cNvSpPr>
              <a:spLocks/>
            </p:cNvSpPr>
            <p:nvPr/>
          </p:nvSpPr>
          <p:spPr bwMode="auto">
            <a:xfrm>
              <a:off x="863318" y="3339764"/>
              <a:ext cx="1473620" cy="703214"/>
            </a:xfrm>
            <a:custGeom>
              <a:avLst/>
              <a:gdLst>
                <a:gd name="T0" fmla="*/ 789 w 13341"/>
                <a:gd name="T1" fmla="*/ 6367 h 6367"/>
                <a:gd name="T2" fmla="*/ 199 w 13341"/>
                <a:gd name="T3" fmla="*/ 0 h 6367"/>
                <a:gd name="T4" fmla="*/ 13193 w 13341"/>
                <a:gd name="T5" fmla="*/ 1204 h 6367"/>
                <a:gd name="T6" fmla="*/ 13341 w 13341"/>
                <a:gd name="T7" fmla="*/ 2796 h 6367"/>
                <a:gd name="T8" fmla="*/ 789 w 13341"/>
                <a:gd name="T9" fmla="*/ 6367 h 6367"/>
              </a:gdLst>
              <a:ahLst/>
              <a:cxnLst>
                <a:cxn ang="0">
                  <a:pos x="T0" y="T1"/>
                </a:cxn>
                <a:cxn ang="0">
                  <a:pos x="T2" y="T3"/>
                </a:cxn>
                <a:cxn ang="0">
                  <a:pos x="T4" y="T5"/>
                </a:cxn>
                <a:cxn ang="0">
                  <a:pos x="T6" y="T7"/>
                </a:cxn>
                <a:cxn ang="0">
                  <a:pos x="T8" y="T9"/>
                </a:cxn>
              </a:cxnLst>
              <a:rect l="0" t="0" r="r" b="b"/>
              <a:pathLst>
                <a:path w="13341" h="6367">
                  <a:moveTo>
                    <a:pt x="789" y="6367"/>
                  </a:moveTo>
                  <a:cubicBezTo>
                    <a:pt x="200" y="4299"/>
                    <a:pt x="0" y="2141"/>
                    <a:pt x="199" y="0"/>
                  </a:cubicBezTo>
                  <a:lnTo>
                    <a:pt x="13193" y="1204"/>
                  </a:lnTo>
                  <a:cubicBezTo>
                    <a:pt x="13143" y="1739"/>
                    <a:pt x="13193" y="2279"/>
                    <a:pt x="13341" y="2796"/>
                  </a:cubicBezTo>
                  <a:lnTo>
                    <a:pt x="789" y="6367"/>
                  </a:lnTo>
                  <a:close/>
                </a:path>
              </a:pathLst>
            </a:custGeom>
            <a:solidFill>
              <a:schemeClr val="accent6"/>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34" name="Freeform 31">
              <a:extLst>
                <a:ext uri="{FF2B5EF4-FFF2-40B4-BE49-F238E27FC236}">
                  <a16:creationId xmlns:a16="http://schemas.microsoft.com/office/drawing/2014/main" id="{D0E98000-11BA-47B4-9B2C-E5DE86A769A3}"/>
                </a:ext>
              </a:extLst>
            </p:cNvPr>
            <p:cNvSpPr>
              <a:spLocks/>
            </p:cNvSpPr>
            <p:nvPr/>
          </p:nvSpPr>
          <p:spPr bwMode="auto">
            <a:xfrm>
              <a:off x="885409" y="2659562"/>
              <a:ext cx="1483744" cy="812746"/>
            </a:xfrm>
            <a:custGeom>
              <a:avLst/>
              <a:gdLst>
                <a:gd name="T0" fmla="*/ 0 w 13432"/>
                <a:gd name="T1" fmla="*/ 6150 h 7354"/>
                <a:gd name="T2" fmla="*/ 1750 w 13432"/>
                <a:gd name="T3" fmla="*/ 0 h 7354"/>
                <a:gd name="T4" fmla="*/ 13432 w 13432"/>
                <a:gd name="T5" fmla="*/ 5817 h 7354"/>
                <a:gd name="T6" fmla="*/ 12994 w 13432"/>
                <a:gd name="T7" fmla="*/ 7354 h 7354"/>
                <a:gd name="T8" fmla="*/ 0 w 13432"/>
                <a:gd name="T9" fmla="*/ 6150 h 7354"/>
              </a:gdLst>
              <a:ahLst/>
              <a:cxnLst>
                <a:cxn ang="0">
                  <a:pos x="T0" y="T1"/>
                </a:cxn>
                <a:cxn ang="0">
                  <a:pos x="T2" y="T3"/>
                </a:cxn>
                <a:cxn ang="0">
                  <a:pos x="T4" y="T5"/>
                </a:cxn>
                <a:cxn ang="0">
                  <a:pos x="T6" y="T7"/>
                </a:cxn>
                <a:cxn ang="0">
                  <a:pos x="T8" y="T9"/>
                </a:cxn>
              </a:cxnLst>
              <a:rect l="0" t="0" r="r" b="b"/>
              <a:pathLst>
                <a:path w="13432" h="7354">
                  <a:moveTo>
                    <a:pt x="0" y="6150"/>
                  </a:moveTo>
                  <a:cubicBezTo>
                    <a:pt x="198" y="4009"/>
                    <a:pt x="791" y="1924"/>
                    <a:pt x="1750" y="0"/>
                  </a:cubicBezTo>
                  <a:lnTo>
                    <a:pt x="13432" y="5817"/>
                  </a:lnTo>
                  <a:cubicBezTo>
                    <a:pt x="13192" y="6298"/>
                    <a:pt x="13044" y="6819"/>
                    <a:pt x="12994" y="7354"/>
                  </a:cubicBezTo>
                  <a:lnTo>
                    <a:pt x="0" y="6150"/>
                  </a:lnTo>
                  <a:close/>
                </a:path>
              </a:pathLst>
            </a:custGeom>
            <a:solidFill>
              <a:schemeClr val="accent6"/>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36" name="Freeform 33">
              <a:extLst>
                <a:ext uri="{FF2B5EF4-FFF2-40B4-BE49-F238E27FC236}">
                  <a16:creationId xmlns:a16="http://schemas.microsoft.com/office/drawing/2014/main" id="{240EBDF1-4C7A-46FF-BD4D-CE83B0E69F1C}"/>
                </a:ext>
              </a:extLst>
            </p:cNvPr>
            <p:cNvSpPr>
              <a:spLocks/>
            </p:cNvSpPr>
            <p:nvPr/>
          </p:nvSpPr>
          <p:spPr bwMode="auto">
            <a:xfrm>
              <a:off x="1078700" y="2096254"/>
              <a:ext cx="1397223" cy="1205772"/>
            </a:xfrm>
            <a:custGeom>
              <a:avLst/>
              <a:gdLst>
                <a:gd name="T0" fmla="*/ 0 w 12645"/>
                <a:gd name="T1" fmla="*/ 5103 h 10919"/>
                <a:gd name="T2" fmla="*/ 3853 w 12645"/>
                <a:gd name="T3" fmla="*/ 0 h 10919"/>
                <a:gd name="T4" fmla="*/ 12645 w 12645"/>
                <a:gd name="T5" fmla="*/ 9644 h 10919"/>
                <a:gd name="T6" fmla="*/ 11682 w 12645"/>
                <a:gd name="T7" fmla="*/ 10919 h 10919"/>
                <a:gd name="T8" fmla="*/ 0 w 12645"/>
                <a:gd name="T9" fmla="*/ 5103 h 10919"/>
              </a:gdLst>
              <a:ahLst/>
              <a:cxnLst>
                <a:cxn ang="0">
                  <a:pos x="T0" y="T1"/>
                </a:cxn>
                <a:cxn ang="0">
                  <a:pos x="T2" y="T3"/>
                </a:cxn>
                <a:cxn ang="0">
                  <a:pos x="T4" y="T5"/>
                </a:cxn>
                <a:cxn ang="0">
                  <a:pos x="T6" y="T7"/>
                </a:cxn>
                <a:cxn ang="0">
                  <a:pos x="T8" y="T9"/>
                </a:cxn>
              </a:cxnLst>
              <a:rect l="0" t="0" r="r" b="b"/>
              <a:pathLst>
                <a:path w="12645" h="10919">
                  <a:moveTo>
                    <a:pt x="0" y="5103"/>
                  </a:moveTo>
                  <a:cubicBezTo>
                    <a:pt x="958" y="3178"/>
                    <a:pt x="2264" y="1448"/>
                    <a:pt x="3853" y="0"/>
                  </a:cubicBezTo>
                  <a:lnTo>
                    <a:pt x="12645" y="9644"/>
                  </a:lnTo>
                  <a:cubicBezTo>
                    <a:pt x="12248" y="10006"/>
                    <a:pt x="11921" y="10438"/>
                    <a:pt x="11682" y="10919"/>
                  </a:cubicBezTo>
                  <a:lnTo>
                    <a:pt x="0" y="5103"/>
                  </a:lnTo>
                  <a:close/>
                </a:path>
              </a:pathLst>
            </a:custGeom>
            <a:solidFill>
              <a:schemeClr val="accent6"/>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38" name="Freeform 35">
              <a:extLst>
                <a:ext uri="{FF2B5EF4-FFF2-40B4-BE49-F238E27FC236}">
                  <a16:creationId xmlns:a16="http://schemas.microsoft.com/office/drawing/2014/main" id="{DDB2EBD3-6684-4463-9A98-3D52272FF7F1}"/>
                </a:ext>
              </a:extLst>
            </p:cNvPr>
            <p:cNvSpPr>
              <a:spLocks/>
            </p:cNvSpPr>
            <p:nvPr/>
          </p:nvSpPr>
          <p:spPr bwMode="auto">
            <a:xfrm>
              <a:off x="1504862" y="1724397"/>
              <a:ext cx="1121092" cy="1436802"/>
            </a:xfrm>
            <a:custGeom>
              <a:avLst/>
              <a:gdLst>
                <a:gd name="T0" fmla="*/ 0 w 10151"/>
                <a:gd name="T1" fmla="*/ 3367 h 13011"/>
                <a:gd name="T2" fmla="*/ 5437 w 10151"/>
                <a:gd name="T3" fmla="*/ 0 h 13011"/>
                <a:gd name="T4" fmla="*/ 10151 w 10151"/>
                <a:gd name="T5" fmla="*/ 12169 h 13011"/>
                <a:gd name="T6" fmla="*/ 8792 w 10151"/>
                <a:gd name="T7" fmla="*/ 13011 h 13011"/>
                <a:gd name="T8" fmla="*/ 0 w 10151"/>
                <a:gd name="T9" fmla="*/ 3367 h 13011"/>
              </a:gdLst>
              <a:ahLst/>
              <a:cxnLst>
                <a:cxn ang="0">
                  <a:pos x="T0" y="T1"/>
                </a:cxn>
                <a:cxn ang="0">
                  <a:pos x="T2" y="T3"/>
                </a:cxn>
                <a:cxn ang="0">
                  <a:pos x="T4" y="T5"/>
                </a:cxn>
                <a:cxn ang="0">
                  <a:pos x="T6" y="T7"/>
                </a:cxn>
                <a:cxn ang="0">
                  <a:pos x="T8" y="T9"/>
                </a:cxn>
              </a:cxnLst>
              <a:rect l="0" t="0" r="r" b="b"/>
              <a:pathLst>
                <a:path w="10151" h="13011">
                  <a:moveTo>
                    <a:pt x="0" y="3367"/>
                  </a:moveTo>
                  <a:cubicBezTo>
                    <a:pt x="1589" y="1918"/>
                    <a:pt x="3432" y="777"/>
                    <a:pt x="5437" y="0"/>
                  </a:cubicBezTo>
                  <a:lnTo>
                    <a:pt x="10151" y="12169"/>
                  </a:lnTo>
                  <a:cubicBezTo>
                    <a:pt x="9650" y="12363"/>
                    <a:pt x="9189" y="12649"/>
                    <a:pt x="8792" y="13011"/>
                  </a:cubicBezTo>
                  <a:lnTo>
                    <a:pt x="0" y="3367"/>
                  </a:lnTo>
                  <a:close/>
                </a:path>
              </a:pathLst>
            </a:custGeom>
            <a:solidFill>
              <a:schemeClr val="accent6"/>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40" name="Freeform 37">
              <a:extLst>
                <a:ext uri="{FF2B5EF4-FFF2-40B4-BE49-F238E27FC236}">
                  <a16:creationId xmlns:a16="http://schemas.microsoft.com/office/drawing/2014/main" id="{D95610FC-FC47-4DF9-A262-55128D8E5E83}"/>
                </a:ext>
              </a:extLst>
            </p:cNvPr>
            <p:cNvSpPr>
              <a:spLocks/>
            </p:cNvSpPr>
            <p:nvPr/>
          </p:nvSpPr>
          <p:spPr bwMode="auto">
            <a:xfrm>
              <a:off x="2104988" y="1594616"/>
              <a:ext cx="694009" cy="1473620"/>
            </a:xfrm>
            <a:custGeom>
              <a:avLst/>
              <a:gdLst>
                <a:gd name="T0" fmla="*/ 0 w 6285"/>
                <a:gd name="T1" fmla="*/ 1175 h 13344"/>
                <a:gd name="T2" fmla="*/ 6285 w 6285"/>
                <a:gd name="T3" fmla="*/ 0 h 13344"/>
                <a:gd name="T4" fmla="*/ 6285 w 6285"/>
                <a:gd name="T5" fmla="*/ 13050 h 13344"/>
                <a:gd name="T6" fmla="*/ 4714 w 6285"/>
                <a:gd name="T7" fmla="*/ 13344 h 13344"/>
                <a:gd name="T8" fmla="*/ 0 w 6285"/>
                <a:gd name="T9" fmla="*/ 1175 h 13344"/>
              </a:gdLst>
              <a:ahLst/>
              <a:cxnLst>
                <a:cxn ang="0">
                  <a:pos x="T0" y="T1"/>
                </a:cxn>
                <a:cxn ang="0">
                  <a:pos x="T2" y="T3"/>
                </a:cxn>
                <a:cxn ang="0">
                  <a:pos x="T4" y="T5"/>
                </a:cxn>
                <a:cxn ang="0">
                  <a:pos x="T6" y="T7"/>
                </a:cxn>
                <a:cxn ang="0">
                  <a:pos x="T8" y="T9"/>
                </a:cxn>
              </a:cxnLst>
              <a:rect l="0" t="0" r="r" b="b"/>
              <a:pathLst>
                <a:path w="6285" h="13344">
                  <a:moveTo>
                    <a:pt x="0" y="1175"/>
                  </a:moveTo>
                  <a:cubicBezTo>
                    <a:pt x="2004" y="399"/>
                    <a:pt x="4136" y="0"/>
                    <a:pt x="6285" y="0"/>
                  </a:cubicBezTo>
                  <a:lnTo>
                    <a:pt x="6285" y="13050"/>
                  </a:lnTo>
                  <a:cubicBezTo>
                    <a:pt x="5748" y="13050"/>
                    <a:pt x="5215" y="13150"/>
                    <a:pt x="4714" y="13344"/>
                  </a:cubicBezTo>
                  <a:lnTo>
                    <a:pt x="0" y="1175"/>
                  </a:lnTo>
                  <a:close/>
                </a:path>
              </a:pathLst>
            </a:custGeom>
            <a:solidFill>
              <a:schemeClr val="accent6"/>
            </a:solidFill>
            <a:ln w="0">
              <a:solidFill>
                <a:schemeClr val="bg1"/>
              </a:solidFill>
              <a:prstDash val="solid"/>
              <a:round/>
              <a:headEnd/>
              <a:tailEnd/>
            </a:ln>
          </p:spPr>
          <p:txBody>
            <a:bodyPr vert="horz" wrap="square" lIns="71718" tIns="35859" rIns="71718" bIns="35859" numCol="1" anchor="ctr" anchorCtr="0" compatLnSpc="1">
              <a:prstTxWarp prst="textNoShape">
                <a:avLst/>
              </a:prstTxWarp>
            </a:bodyPr>
            <a:lstStyle/>
            <a:p>
              <a:pPr algn="ctr"/>
              <a:endParaRPr lang="en-US" sz="800" dirty="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8A048E92-16F4-4D17-80B3-59DD8A85CAA0}"/>
                </a:ext>
              </a:extLst>
            </p:cNvPr>
            <p:cNvSpPr>
              <a:spLocks/>
            </p:cNvSpPr>
            <p:nvPr/>
          </p:nvSpPr>
          <p:spPr>
            <a:xfrm rot="18268643">
              <a:off x="2839689" y="2309591"/>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Cyber metrics program assistance</a:t>
              </a:r>
            </a:p>
          </p:txBody>
        </p:sp>
        <p:sp>
          <p:nvSpPr>
            <p:cNvPr id="91" name="Rectangle 90">
              <a:extLst>
                <a:ext uri="{FF2B5EF4-FFF2-40B4-BE49-F238E27FC236}">
                  <a16:creationId xmlns:a16="http://schemas.microsoft.com/office/drawing/2014/main" id="{5C0B0E15-66B4-4466-878E-0682C9820BBC}"/>
                </a:ext>
              </a:extLst>
            </p:cNvPr>
            <p:cNvSpPr>
              <a:spLocks/>
            </p:cNvSpPr>
            <p:nvPr/>
          </p:nvSpPr>
          <p:spPr>
            <a:xfrm rot="19420214">
              <a:off x="3167735" y="2636773"/>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RPA PMO support</a:t>
              </a:r>
            </a:p>
          </p:txBody>
        </p:sp>
        <p:sp>
          <p:nvSpPr>
            <p:cNvPr id="92" name="Rectangle 91">
              <a:extLst>
                <a:ext uri="{FF2B5EF4-FFF2-40B4-BE49-F238E27FC236}">
                  <a16:creationId xmlns:a16="http://schemas.microsoft.com/office/drawing/2014/main" id="{050CFBBF-B340-4267-B8D0-1DBA198FB2D1}"/>
                </a:ext>
              </a:extLst>
            </p:cNvPr>
            <p:cNvSpPr>
              <a:spLocks/>
            </p:cNvSpPr>
            <p:nvPr/>
          </p:nvSpPr>
          <p:spPr>
            <a:xfrm rot="20698494">
              <a:off x="3364398" y="3047658"/>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Valuation &amp; accounting advisory services</a:t>
              </a:r>
            </a:p>
          </p:txBody>
        </p:sp>
        <p:sp>
          <p:nvSpPr>
            <p:cNvPr id="93" name="Rectangle 92">
              <a:extLst>
                <a:ext uri="{FF2B5EF4-FFF2-40B4-BE49-F238E27FC236}">
                  <a16:creationId xmlns:a16="http://schemas.microsoft.com/office/drawing/2014/main" id="{25F81D68-2CA8-406A-8606-5E71ADEE6000}"/>
                </a:ext>
              </a:extLst>
            </p:cNvPr>
            <p:cNvSpPr>
              <a:spLocks/>
            </p:cNvSpPr>
            <p:nvPr/>
          </p:nvSpPr>
          <p:spPr>
            <a:xfrm rot="301231">
              <a:off x="3396455" y="3506810"/>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Finance enablement – EBS cloud planning</a:t>
              </a:r>
            </a:p>
          </p:txBody>
        </p:sp>
        <p:sp>
          <p:nvSpPr>
            <p:cNvPr id="95" name="Rectangle 94">
              <a:extLst>
                <a:ext uri="{FF2B5EF4-FFF2-40B4-BE49-F238E27FC236}">
                  <a16:creationId xmlns:a16="http://schemas.microsoft.com/office/drawing/2014/main" id="{0B2D53C5-4136-453B-9409-FDE823B49BEB}"/>
                </a:ext>
              </a:extLst>
            </p:cNvPr>
            <p:cNvSpPr>
              <a:spLocks/>
            </p:cNvSpPr>
            <p:nvPr/>
          </p:nvSpPr>
          <p:spPr>
            <a:xfrm rot="1397947">
              <a:off x="3270637" y="3927115"/>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Finance integration support</a:t>
              </a:r>
            </a:p>
          </p:txBody>
        </p:sp>
        <p:sp>
          <p:nvSpPr>
            <p:cNvPr id="96" name="Rectangle 95">
              <a:extLst>
                <a:ext uri="{FF2B5EF4-FFF2-40B4-BE49-F238E27FC236}">
                  <a16:creationId xmlns:a16="http://schemas.microsoft.com/office/drawing/2014/main" id="{0DF18EE8-A2AE-4AA8-A2E1-1728350E6B0D}"/>
                </a:ext>
              </a:extLst>
            </p:cNvPr>
            <p:cNvSpPr>
              <a:spLocks/>
            </p:cNvSpPr>
            <p:nvPr/>
          </p:nvSpPr>
          <p:spPr>
            <a:xfrm rot="2815312">
              <a:off x="2973998" y="4298245"/>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Leasing tool implementation</a:t>
              </a:r>
            </a:p>
          </p:txBody>
        </p:sp>
        <p:sp>
          <p:nvSpPr>
            <p:cNvPr id="97" name="Rectangle 96">
              <a:extLst>
                <a:ext uri="{FF2B5EF4-FFF2-40B4-BE49-F238E27FC236}">
                  <a16:creationId xmlns:a16="http://schemas.microsoft.com/office/drawing/2014/main" id="{974458AC-6CD6-437B-AA69-08AD5BF38368}"/>
                </a:ext>
              </a:extLst>
            </p:cNvPr>
            <p:cNvSpPr>
              <a:spLocks/>
            </p:cNvSpPr>
            <p:nvPr/>
          </p:nvSpPr>
          <p:spPr>
            <a:xfrm rot="4205920">
              <a:off x="2583487" y="4548803"/>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Accounting advisory support</a:t>
              </a:r>
            </a:p>
          </p:txBody>
        </p:sp>
        <p:sp>
          <p:nvSpPr>
            <p:cNvPr id="98" name="Rectangle 97">
              <a:extLst>
                <a:ext uri="{FF2B5EF4-FFF2-40B4-BE49-F238E27FC236}">
                  <a16:creationId xmlns:a16="http://schemas.microsoft.com/office/drawing/2014/main" id="{17CCD453-7060-4EB4-B705-C2E2E4ACC498}"/>
                </a:ext>
              </a:extLst>
            </p:cNvPr>
            <p:cNvSpPr>
              <a:spLocks/>
            </p:cNvSpPr>
            <p:nvPr/>
          </p:nvSpPr>
          <p:spPr>
            <a:xfrm rot="5400000">
              <a:off x="2144862" y="4611755"/>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Intercompany transformation support</a:t>
              </a:r>
            </a:p>
          </p:txBody>
        </p:sp>
        <p:sp>
          <p:nvSpPr>
            <p:cNvPr id="99" name="Rectangle 98">
              <a:extLst>
                <a:ext uri="{FF2B5EF4-FFF2-40B4-BE49-F238E27FC236}">
                  <a16:creationId xmlns:a16="http://schemas.microsoft.com/office/drawing/2014/main" id="{3839A9B1-0800-4799-9976-E45B856B4A37}"/>
                </a:ext>
              </a:extLst>
            </p:cNvPr>
            <p:cNvSpPr>
              <a:spLocks/>
            </p:cNvSpPr>
            <p:nvPr/>
          </p:nvSpPr>
          <p:spPr>
            <a:xfrm rot="17377100">
              <a:off x="1752214" y="4486271"/>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Orange to blue book conversion</a:t>
              </a:r>
            </a:p>
          </p:txBody>
        </p:sp>
        <p:sp>
          <p:nvSpPr>
            <p:cNvPr id="100" name="Rectangle 99">
              <a:extLst>
                <a:ext uri="{FF2B5EF4-FFF2-40B4-BE49-F238E27FC236}">
                  <a16:creationId xmlns:a16="http://schemas.microsoft.com/office/drawing/2014/main" id="{03B64A2C-55EE-4960-A7B3-855860B56C45}"/>
                </a:ext>
              </a:extLst>
            </p:cNvPr>
            <p:cNvSpPr>
              <a:spLocks/>
            </p:cNvSpPr>
            <p:nvPr/>
          </p:nvSpPr>
          <p:spPr>
            <a:xfrm rot="18798723">
              <a:off x="1297267" y="4315054"/>
              <a:ext cx="1285645" cy="252114"/>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Client service transformation design and implementations</a:t>
              </a:r>
            </a:p>
          </p:txBody>
        </p:sp>
        <p:sp>
          <p:nvSpPr>
            <p:cNvPr id="101" name="Rectangle 100">
              <a:extLst>
                <a:ext uri="{FF2B5EF4-FFF2-40B4-BE49-F238E27FC236}">
                  <a16:creationId xmlns:a16="http://schemas.microsoft.com/office/drawing/2014/main" id="{1414D0EA-6802-4E90-90D6-DD246D41C549}"/>
                </a:ext>
              </a:extLst>
            </p:cNvPr>
            <p:cNvSpPr>
              <a:spLocks/>
            </p:cNvSpPr>
            <p:nvPr/>
          </p:nvSpPr>
          <p:spPr>
            <a:xfrm rot="20230006">
              <a:off x="970351" y="3956031"/>
              <a:ext cx="1285645" cy="269302"/>
            </a:xfrm>
            <a:prstGeom prst="rect">
              <a:avLst/>
            </a:prstGeom>
            <a:noFill/>
          </p:spPr>
          <p:txBody>
            <a:bodyPr wrap="square" lIns="0" tIns="0" rIns="0" bIns="0" anchor="ctr" anchorCtr="0">
              <a:noAutofit/>
            </a:bodyPr>
            <a:lstStyle/>
            <a:p>
              <a:pPr algn="ctr">
                <a:lnSpc>
                  <a:spcPts val="1000"/>
                </a:lnSpc>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Global tax compliance &amp; transfer pricing services</a:t>
              </a:r>
            </a:p>
          </p:txBody>
        </p:sp>
        <p:sp>
          <p:nvSpPr>
            <p:cNvPr id="115" name="Rectangle 114">
              <a:extLst>
                <a:ext uri="{FF2B5EF4-FFF2-40B4-BE49-F238E27FC236}">
                  <a16:creationId xmlns:a16="http://schemas.microsoft.com/office/drawing/2014/main" id="{15083C65-F122-4869-AEFD-5515E25C3423}"/>
                </a:ext>
              </a:extLst>
            </p:cNvPr>
            <p:cNvSpPr>
              <a:spLocks/>
            </p:cNvSpPr>
            <p:nvPr/>
          </p:nvSpPr>
          <p:spPr>
            <a:xfrm rot="21392982">
              <a:off x="970258" y="3492644"/>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Sales &amp; use tax compliance</a:t>
              </a:r>
            </a:p>
          </p:txBody>
        </p:sp>
        <p:sp>
          <p:nvSpPr>
            <p:cNvPr id="116" name="Rectangle 115">
              <a:extLst>
                <a:ext uri="{FF2B5EF4-FFF2-40B4-BE49-F238E27FC236}">
                  <a16:creationId xmlns:a16="http://schemas.microsoft.com/office/drawing/2014/main" id="{0CCB6B7C-C771-4B78-9B52-D680129830D7}"/>
                </a:ext>
              </a:extLst>
            </p:cNvPr>
            <p:cNvSpPr>
              <a:spLocks/>
            </p:cNvSpPr>
            <p:nvPr/>
          </p:nvSpPr>
          <p:spPr>
            <a:xfrm rot="920123">
              <a:off x="1001398" y="3076961"/>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Tax integration support</a:t>
              </a:r>
            </a:p>
          </p:txBody>
        </p:sp>
        <p:sp>
          <p:nvSpPr>
            <p:cNvPr id="117" name="Rectangle 116">
              <a:extLst>
                <a:ext uri="{FF2B5EF4-FFF2-40B4-BE49-F238E27FC236}">
                  <a16:creationId xmlns:a16="http://schemas.microsoft.com/office/drawing/2014/main" id="{B9FFD98A-F962-4C15-9BF2-AE7FAC591316}"/>
                </a:ext>
              </a:extLst>
            </p:cNvPr>
            <p:cNvSpPr>
              <a:spLocks/>
            </p:cNvSpPr>
            <p:nvPr/>
          </p:nvSpPr>
          <p:spPr>
            <a:xfrm rot="2237616">
              <a:off x="1198212" y="2672900"/>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State tax return review</a:t>
              </a:r>
            </a:p>
          </p:txBody>
        </p:sp>
        <p:sp>
          <p:nvSpPr>
            <p:cNvPr id="118" name="Rectangle 117">
              <a:extLst>
                <a:ext uri="{FF2B5EF4-FFF2-40B4-BE49-F238E27FC236}">
                  <a16:creationId xmlns:a16="http://schemas.microsoft.com/office/drawing/2014/main" id="{D1789ADD-5B86-4484-9EDE-3A9FD4FBAC1A}"/>
                </a:ext>
              </a:extLst>
            </p:cNvPr>
            <p:cNvSpPr>
              <a:spLocks/>
            </p:cNvSpPr>
            <p:nvPr/>
          </p:nvSpPr>
          <p:spPr>
            <a:xfrm rot="3485677">
              <a:off x="1506495" y="2369299"/>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Tax restructuring</a:t>
              </a:r>
            </a:p>
          </p:txBody>
        </p:sp>
        <p:sp>
          <p:nvSpPr>
            <p:cNvPr id="119" name="Rectangle 118">
              <a:extLst>
                <a:ext uri="{FF2B5EF4-FFF2-40B4-BE49-F238E27FC236}">
                  <a16:creationId xmlns:a16="http://schemas.microsoft.com/office/drawing/2014/main" id="{3066EC49-F9CF-44EF-83EE-128AFFBFCA12}"/>
                </a:ext>
              </a:extLst>
            </p:cNvPr>
            <p:cNvSpPr>
              <a:spLocks/>
            </p:cNvSpPr>
            <p:nvPr/>
          </p:nvSpPr>
          <p:spPr>
            <a:xfrm rot="4840591">
              <a:off x="1931741" y="2203034"/>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R&amp;D tax credit</a:t>
              </a:r>
            </a:p>
          </p:txBody>
        </p:sp>
        <p:sp>
          <p:nvSpPr>
            <p:cNvPr id="120" name="Rectangle 119">
              <a:extLst>
                <a:ext uri="{FF2B5EF4-FFF2-40B4-BE49-F238E27FC236}">
                  <a16:creationId xmlns:a16="http://schemas.microsoft.com/office/drawing/2014/main" id="{F8FD9537-AC49-43F6-B752-69912FA1E0A4}"/>
                </a:ext>
              </a:extLst>
            </p:cNvPr>
            <p:cNvSpPr>
              <a:spLocks/>
            </p:cNvSpPr>
            <p:nvPr/>
          </p:nvSpPr>
          <p:spPr>
            <a:xfrm rot="16696398">
              <a:off x="2355811" y="2188766"/>
              <a:ext cx="1285645" cy="269302"/>
            </a:xfrm>
            <a:prstGeom prst="rect">
              <a:avLst/>
            </a:prstGeom>
            <a:noFill/>
          </p:spPr>
          <p:txBody>
            <a:bodyPr wrap="square" lIns="0" tIns="0" rIns="0" bIns="0" anchor="ctr" anchorCtr="0">
              <a:noAutofit/>
            </a:bodyPr>
            <a:lstStyle/>
            <a:p>
              <a:pPr algn="ctr">
                <a:spcAft>
                  <a:spcPts val="471"/>
                </a:spcAft>
                <a:defRPr/>
              </a:pPr>
              <a:r>
                <a:rPr lang="en-US" sz="800" b="1" dirty="0">
                  <a:solidFill>
                    <a:schemeClr val="bg1"/>
                  </a:solidFill>
                  <a:latin typeface="Arial" panose="020B0604020202020204" pitchFamily="34" charset="0"/>
                  <a:ea typeface="Times New Roman" panose="02020603050405020304" pitchFamily="18" charset="0"/>
                  <a:cs typeface="Arial" panose="020B0604020202020204" pitchFamily="34" charset="0"/>
                </a:rPr>
                <a:t>IAM transformation support</a:t>
              </a:r>
            </a:p>
          </p:txBody>
        </p:sp>
      </p:grpSp>
      <p:sp>
        <p:nvSpPr>
          <p:cNvPr id="181" name="Contract">
            <a:extLst>
              <a:ext uri="{FF2B5EF4-FFF2-40B4-BE49-F238E27FC236}">
                <a16:creationId xmlns:a16="http://schemas.microsoft.com/office/drawing/2014/main" id="{6E4D6FEA-9FA5-41A7-BC09-C511F45E297E}"/>
              </a:ext>
            </a:extLst>
          </p:cNvPr>
          <p:cNvSpPr txBox="1">
            <a:spLocks/>
          </p:cNvSpPr>
          <p:nvPr/>
        </p:nvSpPr>
        <p:spPr>
          <a:xfrm>
            <a:off x="6605873" y="1413587"/>
            <a:ext cx="4572000" cy="640080"/>
          </a:xfrm>
          <a:prstGeom prst="rect">
            <a:avLst/>
          </a:prstGeom>
          <a:ln>
            <a:solidFill>
              <a:schemeClr val="accent3"/>
            </a:solidFill>
          </a:ln>
        </p:spPr>
        <p:txBody>
          <a:bodyPr vert="horz" wrap="square" lIns="45720" tIns="27432" rIns="27432" bIns="27432" rtlCol="0" anchor="ctr">
            <a:noAutofit/>
          </a:bodyPr>
          <a:lstStyle/>
          <a:p>
            <a:pPr marR="44325">
              <a:lnSpc>
                <a:spcPts val="900"/>
              </a:lnSpc>
            </a:pPr>
            <a:r>
              <a:rPr lang="en-US" sz="800" b="1" spc="-16" dirty="0">
                <a:latin typeface="Arial" panose="020B0604020202020204" pitchFamily="34" charset="0"/>
                <a:cs typeface="Arial" panose="020B0604020202020204" pitchFamily="34" charset="0"/>
              </a:rPr>
              <a:t>Simple. </a:t>
            </a:r>
            <a:r>
              <a:rPr lang="en-US" sz="800" spc="-16" dirty="0">
                <a:latin typeface="Arial" panose="020B0604020202020204" pitchFamily="34" charset="0"/>
                <a:cs typeface="Arial" panose="020B0604020202020204" pitchFamily="34" charset="0"/>
              </a:rPr>
              <a:t>Aging legacy system, disconnected manual process, and complex products were negatively affecting the client experience at ESI. We redesigned your business processes and partnered with Stratera to deploy innovative Apttus CLM technology. By helping you view the customer experience as a unified journey, we were able to help you transform the client experience to continue delivering market-leading quality with improved speed and value.</a:t>
            </a:r>
            <a:endParaRPr sz="800" dirty="0">
              <a:latin typeface="Arial" panose="020B0604020202020204" pitchFamily="34" charset="0"/>
              <a:cs typeface="Arial" panose="020B0604020202020204" pitchFamily="34" charset="0"/>
            </a:endParaRPr>
          </a:p>
        </p:txBody>
      </p:sp>
      <p:sp>
        <p:nvSpPr>
          <p:cNvPr id="206" name="Global">
            <a:extLst>
              <a:ext uri="{FF2B5EF4-FFF2-40B4-BE49-F238E27FC236}">
                <a16:creationId xmlns:a16="http://schemas.microsoft.com/office/drawing/2014/main" id="{629AEF57-6E08-4FF8-BD54-DCED2FB6397F}"/>
              </a:ext>
            </a:extLst>
          </p:cNvPr>
          <p:cNvSpPr txBox="1">
            <a:spLocks/>
          </p:cNvSpPr>
          <p:nvPr/>
        </p:nvSpPr>
        <p:spPr>
          <a:xfrm>
            <a:off x="6605873" y="2103833"/>
            <a:ext cx="4572000" cy="640080"/>
          </a:xfrm>
          <a:prstGeom prst="rect">
            <a:avLst/>
          </a:prstGeom>
          <a:ln>
            <a:solidFill>
              <a:schemeClr val="accent6"/>
            </a:solidFill>
          </a:ln>
        </p:spPr>
        <p:txBody>
          <a:bodyPr vert="horz" wrap="square" lIns="45720" tIns="27432" rIns="27432" bIns="27432" rtlCol="0" anchor="ctr">
            <a:noAutofit/>
          </a:bodyPr>
          <a:lstStyle/>
          <a:p>
            <a:pPr marR="44823">
              <a:lnSpc>
                <a:spcPts val="900"/>
              </a:lnSpc>
            </a:pPr>
            <a:r>
              <a:rPr lang="en-US" sz="800" b="1" dirty="0">
                <a:latin typeface="Arial" panose="020B0604020202020204" pitchFamily="34" charset="0"/>
                <a:cs typeface="Arial" panose="020B0604020202020204" pitchFamily="34" charset="0"/>
              </a:rPr>
              <a:t>Affordable. </a:t>
            </a:r>
            <a:r>
              <a:rPr lang="en-US" sz="800" dirty="0">
                <a:latin typeface="Arial" panose="020B0604020202020204" pitchFamily="34" charset="0"/>
                <a:cs typeface="Arial" panose="020B0604020202020204" pitchFamily="34" charset="0"/>
              </a:rPr>
              <a:t>Established single points of contact at Cigna in each of the 18 countries to coordinate and provide non-U.S. direct and indirect tax compliance and preparation of transfer pricing documentation. We have been able to help you standardize processes thereby driving efficiency and cost savings.</a:t>
            </a:r>
          </a:p>
        </p:txBody>
      </p:sp>
      <p:sp>
        <p:nvSpPr>
          <p:cNvPr id="207" name="Technical">
            <a:extLst>
              <a:ext uri="{FF2B5EF4-FFF2-40B4-BE49-F238E27FC236}">
                <a16:creationId xmlns:a16="http://schemas.microsoft.com/office/drawing/2014/main" id="{CD154F3E-A044-44A5-943D-AD474710E2C7}"/>
              </a:ext>
            </a:extLst>
          </p:cNvPr>
          <p:cNvSpPr txBox="1">
            <a:spLocks/>
          </p:cNvSpPr>
          <p:nvPr/>
        </p:nvSpPr>
        <p:spPr>
          <a:xfrm>
            <a:off x="6605873" y="2782790"/>
            <a:ext cx="4572000" cy="640080"/>
          </a:xfrm>
          <a:prstGeom prst="rect">
            <a:avLst/>
          </a:prstGeom>
          <a:noFill/>
          <a:ln>
            <a:solidFill>
              <a:schemeClr val="accent1">
                <a:lumMod val="90000"/>
                <a:lumOff val="10000"/>
              </a:schemeClr>
            </a:solidFill>
          </a:ln>
        </p:spPr>
        <p:txBody>
          <a:bodyPr vert="horz" wrap="square" lIns="45720" tIns="27432" rIns="27432" bIns="27432" rtlCol="0" anchor="ctr">
            <a:noAutofit/>
          </a:bodyPr>
          <a:lstStyle>
            <a:lvl1pPr marL="0">
              <a:defRPr sz="1000" b="1" i="0">
                <a:solidFill>
                  <a:srgbClr val="0072BC"/>
                </a:solidFill>
                <a:latin typeface="Univers 45 Light"/>
                <a:ea typeface="+mn-ea"/>
                <a:cs typeface="Univers 45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3984">
              <a:lnSpc>
                <a:spcPts val="900"/>
              </a:lnSpc>
              <a:defRPr/>
            </a:pPr>
            <a:r>
              <a:rPr lang="en-US" sz="800" kern="0" spc="-16" dirty="0">
                <a:solidFill>
                  <a:schemeClr val="tx1"/>
                </a:solidFill>
                <a:latin typeface="Arial" panose="020B0604020202020204" pitchFamily="34" charset="0"/>
                <a:cs typeface="Arial" panose="020B0604020202020204" pitchFamily="34" charset="0"/>
              </a:rPr>
              <a:t>Predictable. </a:t>
            </a:r>
            <a:r>
              <a:rPr lang="en-US" sz="800" b="0" kern="0" spc="-16" dirty="0">
                <a:solidFill>
                  <a:schemeClr val="tx1"/>
                </a:solidFill>
                <a:latin typeface="Arial" panose="020B0604020202020204" pitchFamily="34" charset="0"/>
                <a:cs typeface="Arial" panose="020B0604020202020204" pitchFamily="34" charset="0"/>
              </a:rPr>
              <a:t>Provide specialized accounting support through the launch of the Ascent GPO. We continue to serve as trusted advisors based on our long-standing relationships and understanding of the complexities within the business. </a:t>
            </a:r>
          </a:p>
        </p:txBody>
      </p:sp>
      <p:sp>
        <p:nvSpPr>
          <p:cNvPr id="208" name="Data migration">
            <a:extLst>
              <a:ext uri="{FF2B5EF4-FFF2-40B4-BE49-F238E27FC236}">
                <a16:creationId xmlns:a16="http://schemas.microsoft.com/office/drawing/2014/main" id="{8CF3264B-D152-4334-9BE6-045A1EA80B3D}"/>
              </a:ext>
            </a:extLst>
          </p:cNvPr>
          <p:cNvSpPr txBox="1">
            <a:spLocks/>
          </p:cNvSpPr>
          <p:nvPr/>
        </p:nvSpPr>
        <p:spPr>
          <a:xfrm>
            <a:off x="6605873" y="3461747"/>
            <a:ext cx="4572000" cy="640080"/>
          </a:xfrm>
          <a:prstGeom prst="rect">
            <a:avLst/>
          </a:prstGeom>
          <a:ln>
            <a:solidFill>
              <a:schemeClr val="tx2"/>
            </a:solidFill>
          </a:ln>
        </p:spPr>
        <p:txBody>
          <a:bodyPr vert="horz" wrap="square" lIns="45720" tIns="27432" rIns="27432" bIns="27432" rtlCol="0" anchor="ctr">
            <a:noAutofit/>
          </a:bodyPr>
          <a:lstStyle/>
          <a:p>
            <a:pPr marR="3984">
              <a:lnSpc>
                <a:spcPts val="900"/>
              </a:lnSpc>
            </a:pPr>
            <a:r>
              <a:rPr lang="en-US" sz="800" b="1" spc="-16" dirty="0">
                <a:latin typeface="Arial" panose="020B0604020202020204" pitchFamily="34" charset="0"/>
                <a:cs typeface="Arial" panose="020B0604020202020204" pitchFamily="34" charset="0"/>
              </a:rPr>
              <a:t>Affordable, Simple. </a:t>
            </a:r>
            <a:r>
              <a:rPr lang="en-US" sz="800" spc="-16" dirty="0">
                <a:latin typeface="Arial" panose="020B0604020202020204" pitchFamily="34" charset="0"/>
                <a:cs typeface="Arial" panose="020B0604020202020204" pitchFamily="34" charset="0"/>
              </a:rPr>
              <a:t>We were hired to help you understand the drivers of the Specialty Pharma PMPMs over time, specifically to assist the pricing team in developing a new product. While working closely alongside your team, we developed regression models and made recommendations for future extensions which will aid in data migration for on-prem to the cloud. We shared proof of concepts with you which will ultimately help you to minimize costs of expensive applications. </a:t>
            </a:r>
          </a:p>
        </p:txBody>
      </p:sp>
      <p:sp>
        <p:nvSpPr>
          <p:cNvPr id="209" name="Dynamic funding">
            <a:extLst>
              <a:ext uri="{FF2B5EF4-FFF2-40B4-BE49-F238E27FC236}">
                <a16:creationId xmlns:a16="http://schemas.microsoft.com/office/drawing/2014/main" id="{1C3E3E3C-21ED-41DC-9FAA-6970AECA22B0}"/>
              </a:ext>
            </a:extLst>
          </p:cNvPr>
          <p:cNvSpPr txBox="1">
            <a:spLocks/>
          </p:cNvSpPr>
          <p:nvPr/>
        </p:nvSpPr>
        <p:spPr>
          <a:xfrm>
            <a:off x="6617162" y="4151994"/>
            <a:ext cx="4572000" cy="758952"/>
          </a:xfrm>
          <a:prstGeom prst="rect">
            <a:avLst/>
          </a:prstGeom>
          <a:ln>
            <a:solidFill>
              <a:schemeClr val="accent1">
                <a:lumMod val="90000"/>
                <a:lumOff val="10000"/>
              </a:schemeClr>
            </a:solidFill>
          </a:ln>
        </p:spPr>
        <p:txBody>
          <a:bodyPr vert="horz" wrap="square" lIns="45720" tIns="27432" rIns="27432" bIns="27432" rtlCol="0" anchor="ctr">
            <a:noAutofit/>
          </a:bodyPr>
          <a:lstStyle/>
          <a:p>
            <a:pPr marR="3984">
              <a:lnSpc>
                <a:spcPts val="900"/>
              </a:lnSpc>
            </a:pPr>
            <a:r>
              <a:rPr lang="en-US" sz="800" b="1" spc="-30" dirty="0">
                <a:latin typeface="Arial" panose="020B0604020202020204" pitchFamily="34" charset="0"/>
                <a:cs typeface="Arial" panose="020B0604020202020204" pitchFamily="34" charset="0"/>
              </a:rPr>
              <a:t>Affordable, Predictable, Simple. </a:t>
            </a:r>
            <a:r>
              <a:rPr lang="en-US" sz="800" spc="-30" dirty="0">
                <a:latin typeface="Arial" panose="020B0604020202020204" pitchFamily="34" charset="0"/>
                <a:cs typeface="Arial" panose="020B0604020202020204" pitchFamily="34" charset="0"/>
              </a:rPr>
              <a:t>In the midst of an agile transformation journey, you recognized the ability to manage investments dynamically as an imperative. We partnered with you to frame, design, pilot, and implement a funding model for technology investments. Our team took an agile approach to stand up the new funding model in a series of iterative releases in parallel with the existing planning and budgeting cycles and assisted the client with a transition plan to address the evolution of new governance forums, roles, and enabling artifacts. </a:t>
            </a:r>
          </a:p>
        </p:txBody>
      </p:sp>
      <p:sp>
        <p:nvSpPr>
          <p:cNvPr id="210" name="Identify">
            <a:extLst>
              <a:ext uri="{FF2B5EF4-FFF2-40B4-BE49-F238E27FC236}">
                <a16:creationId xmlns:a16="http://schemas.microsoft.com/office/drawing/2014/main" id="{B4EAEABE-201E-4C55-BD86-F10B0C932699}"/>
              </a:ext>
            </a:extLst>
          </p:cNvPr>
          <p:cNvSpPr txBox="1">
            <a:spLocks/>
          </p:cNvSpPr>
          <p:nvPr/>
        </p:nvSpPr>
        <p:spPr>
          <a:xfrm>
            <a:off x="6605873" y="4955131"/>
            <a:ext cx="4572000" cy="640080"/>
          </a:xfrm>
          <a:prstGeom prst="rect">
            <a:avLst/>
          </a:prstGeom>
          <a:ln>
            <a:solidFill>
              <a:srgbClr val="00338D"/>
            </a:solidFill>
          </a:ln>
        </p:spPr>
        <p:txBody>
          <a:bodyPr vert="horz" wrap="square" lIns="45720" tIns="27432" rIns="27432" bIns="27432" rtlCol="0" anchor="ctr">
            <a:noAutofit/>
          </a:bodyPr>
          <a:lstStyle/>
          <a:p>
            <a:pPr marR="3984">
              <a:lnSpc>
                <a:spcPts val="900"/>
              </a:lnSpc>
            </a:pPr>
            <a:r>
              <a:rPr lang="en-US" sz="800" b="1" spc="-16" dirty="0">
                <a:latin typeface="Arial" panose="020B0604020202020204" pitchFamily="34" charset="0"/>
                <a:cs typeface="Arial" panose="020B0604020202020204" pitchFamily="34" charset="0"/>
              </a:rPr>
              <a:t>Affordable, Predictable, Simple. </a:t>
            </a:r>
            <a:r>
              <a:rPr lang="en-US" sz="800" spc="-16" dirty="0">
                <a:latin typeface="Arial" panose="020B0604020202020204" pitchFamily="34" charset="0"/>
                <a:cs typeface="Arial" panose="020B0604020202020204" pitchFamily="34" charset="0"/>
              </a:rPr>
              <a:t>As a result of a Cyber Maturity Assessment and previous work with ESI, we are supporting improvement activities within the entire organizations IAM stack to enable Cigna to function without any limitations around access and people while keeping data security and broader cyber risks in mind.</a:t>
            </a:r>
          </a:p>
        </p:txBody>
      </p:sp>
      <p:grpSp>
        <p:nvGrpSpPr>
          <p:cNvPr id="80" name="Group 79">
            <a:extLst>
              <a:ext uri="{FF2B5EF4-FFF2-40B4-BE49-F238E27FC236}">
                <a16:creationId xmlns:a16="http://schemas.microsoft.com/office/drawing/2014/main" id="{3B4DB057-DC13-4B23-82E9-8F570ED96A9D}"/>
              </a:ext>
            </a:extLst>
          </p:cNvPr>
          <p:cNvGrpSpPr/>
          <p:nvPr/>
        </p:nvGrpSpPr>
        <p:grpSpPr>
          <a:xfrm>
            <a:off x="4923919" y="5060969"/>
            <a:ext cx="428960" cy="428960"/>
            <a:chOff x="2002215" y="4905040"/>
            <a:chExt cx="587873" cy="587873"/>
          </a:xfrm>
        </p:grpSpPr>
        <p:sp>
          <p:nvSpPr>
            <p:cNvPr id="81" name="Freeform 953">
              <a:extLst>
                <a:ext uri="{FF2B5EF4-FFF2-40B4-BE49-F238E27FC236}">
                  <a16:creationId xmlns:a16="http://schemas.microsoft.com/office/drawing/2014/main" id="{866A8BC0-25F9-438D-97FE-F06EB0C53165}"/>
                </a:ext>
              </a:extLst>
            </p:cNvPr>
            <p:cNvSpPr>
              <a:spLocks/>
            </p:cNvSpPr>
            <p:nvPr/>
          </p:nvSpPr>
          <p:spPr bwMode="auto">
            <a:xfrm>
              <a:off x="2248875" y="5094146"/>
              <a:ext cx="94553" cy="113738"/>
            </a:xfrm>
            <a:custGeom>
              <a:avLst/>
              <a:gdLst>
                <a:gd name="T0" fmla="*/ 0 w 40"/>
                <a:gd name="T1" fmla="*/ 22 h 48"/>
                <a:gd name="T2" fmla="*/ 20 w 40"/>
                <a:gd name="T3" fmla="*/ 48 h 48"/>
                <a:gd name="T4" fmla="*/ 40 w 40"/>
                <a:gd name="T5" fmla="*/ 22 h 48"/>
                <a:gd name="T6" fmla="*/ 20 w 40"/>
                <a:gd name="T7" fmla="*/ 0 h 48"/>
                <a:gd name="T8" fmla="*/ 0 w 40"/>
                <a:gd name="T9" fmla="*/ 22 h 48"/>
              </a:gdLst>
              <a:ahLst/>
              <a:cxnLst>
                <a:cxn ang="0">
                  <a:pos x="T0" y="T1"/>
                </a:cxn>
                <a:cxn ang="0">
                  <a:pos x="T2" y="T3"/>
                </a:cxn>
                <a:cxn ang="0">
                  <a:pos x="T4" y="T5"/>
                </a:cxn>
                <a:cxn ang="0">
                  <a:pos x="T6" y="T7"/>
                </a:cxn>
                <a:cxn ang="0">
                  <a:pos x="T8" y="T9"/>
                </a:cxn>
              </a:cxnLst>
              <a:rect l="0" t="0" r="r" b="b"/>
              <a:pathLst>
                <a:path w="40" h="48">
                  <a:moveTo>
                    <a:pt x="0" y="22"/>
                  </a:moveTo>
                  <a:cubicBezTo>
                    <a:pt x="0" y="36"/>
                    <a:pt x="8" y="48"/>
                    <a:pt x="20" y="48"/>
                  </a:cubicBezTo>
                  <a:cubicBezTo>
                    <a:pt x="32" y="48"/>
                    <a:pt x="40" y="36"/>
                    <a:pt x="40" y="22"/>
                  </a:cubicBezTo>
                  <a:cubicBezTo>
                    <a:pt x="40" y="8"/>
                    <a:pt x="36" y="0"/>
                    <a:pt x="20" y="0"/>
                  </a:cubicBezTo>
                  <a:cubicBezTo>
                    <a:pt x="4" y="0"/>
                    <a:pt x="0" y="8"/>
                    <a:pt x="0" y="22"/>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954">
              <a:extLst>
                <a:ext uri="{FF2B5EF4-FFF2-40B4-BE49-F238E27FC236}">
                  <a16:creationId xmlns:a16="http://schemas.microsoft.com/office/drawing/2014/main" id="{18682578-6F80-4D57-B440-29BD846885AB}"/>
                </a:ext>
              </a:extLst>
            </p:cNvPr>
            <p:cNvSpPr>
              <a:spLocks/>
            </p:cNvSpPr>
            <p:nvPr/>
          </p:nvSpPr>
          <p:spPr bwMode="auto">
            <a:xfrm>
              <a:off x="2200913" y="5199661"/>
              <a:ext cx="190477" cy="84961"/>
            </a:xfrm>
            <a:custGeom>
              <a:avLst/>
              <a:gdLst>
                <a:gd name="T0" fmla="*/ 28 w 80"/>
                <a:gd name="T1" fmla="*/ 0 h 36"/>
                <a:gd name="T2" fmla="*/ 0 w 80"/>
                <a:gd name="T3" fmla="*/ 16 h 36"/>
                <a:gd name="T4" fmla="*/ 0 w 80"/>
                <a:gd name="T5" fmla="*/ 24 h 36"/>
                <a:gd name="T6" fmla="*/ 8 w 80"/>
                <a:gd name="T7" fmla="*/ 36 h 36"/>
                <a:gd name="T8" fmla="*/ 72 w 80"/>
                <a:gd name="T9" fmla="*/ 36 h 36"/>
                <a:gd name="T10" fmla="*/ 80 w 80"/>
                <a:gd name="T11" fmla="*/ 24 h 36"/>
                <a:gd name="T12" fmla="*/ 80 w 80"/>
                <a:gd name="T13" fmla="*/ 16 h 36"/>
                <a:gd name="T14" fmla="*/ 52 w 80"/>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6">
                  <a:moveTo>
                    <a:pt x="28" y="0"/>
                  </a:moveTo>
                  <a:cubicBezTo>
                    <a:pt x="0" y="16"/>
                    <a:pt x="0" y="16"/>
                    <a:pt x="0" y="16"/>
                  </a:cubicBezTo>
                  <a:cubicBezTo>
                    <a:pt x="0" y="16"/>
                    <a:pt x="0" y="17"/>
                    <a:pt x="0" y="24"/>
                  </a:cubicBezTo>
                  <a:cubicBezTo>
                    <a:pt x="0" y="31"/>
                    <a:pt x="4" y="36"/>
                    <a:pt x="8" y="36"/>
                  </a:cubicBezTo>
                  <a:cubicBezTo>
                    <a:pt x="72" y="36"/>
                    <a:pt x="72" y="36"/>
                    <a:pt x="72" y="36"/>
                  </a:cubicBezTo>
                  <a:cubicBezTo>
                    <a:pt x="76" y="36"/>
                    <a:pt x="80" y="31"/>
                    <a:pt x="80" y="24"/>
                  </a:cubicBezTo>
                  <a:cubicBezTo>
                    <a:pt x="80" y="17"/>
                    <a:pt x="80" y="16"/>
                    <a:pt x="80" y="16"/>
                  </a:cubicBezTo>
                  <a:cubicBezTo>
                    <a:pt x="52" y="0"/>
                    <a:pt x="52" y="0"/>
                    <a:pt x="52"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Oval 955">
              <a:extLst>
                <a:ext uri="{FF2B5EF4-FFF2-40B4-BE49-F238E27FC236}">
                  <a16:creationId xmlns:a16="http://schemas.microsoft.com/office/drawing/2014/main" id="{ED8A5029-0964-4180-B4DA-D21B85308984}"/>
                </a:ext>
              </a:extLst>
            </p:cNvPr>
            <p:cNvSpPr>
              <a:spLocks noChangeArrowheads="1"/>
            </p:cNvSpPr>
            <p:nvPr/>
          </p:nvSpPr>
          <p:spPr bwMode="auto">
            <a:xfrm>
              <a:off x="2002215" y="4905040"/>
              <a:ext cx="587873" cy="58787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956">
              <a:extLst>
                <a:ext uri="{FF2B5EF4-FFF2-40B4-BE49-F238E27FC236}">
                  <a16:creationId xmlns:a16="http://schemas.microsoft.com/office/drawing/2014/main" id="{6CCC2788-03F3-4E00-A8CD-7AD91C0A3CB5}"/>
                </a:ext>
              </a:extLst>
            </p:cNvPr>
            <p:cNvSpPr>
              <a:spLocks/>
            </p:cNvSpPr>
            <p:nvPr/>
          </p:nvSpPr>
          <p:spPr bwMode="auto">
            <a:xfrm>
              <a:off x="2048806" y="4942039"/>
              <a:ext cx="246660" cy="190477"/>
            </a:xfrm>
            <a:custGeom>
              <a:avLst/>
              <a:gdLst>
                <a:gd name="T0" fmla="*/ 104 w 104"/>
                <a:gd name="T1" fmla="*/ 44 h 80"/>
                <a:gd name="T2" fmla="*/ 104 w 104"/>
                <a:gd name="T3" fmla="*/ 0 h 80"/>
                <a:gd name="T4" fmla="*/ 0 w 104"/>
                <a:gd name="T5" fmla="*/ 80 h 80"/>
              </a:gdLst>
              <a:ahLst/>
              <a:cxnLst>
                <a:cxn ang="0">
                  <a:pos x="T0" y="T1"/>
                </a:cxn>
                <a:cxn ang="0">
                  <a:pos x="T2" y="T3"/>
                </a:cxn>
                <a:cxn ang="0">
                  <a:pos x="T4" y="T5"/>
                </a:cxn>
              </a:cxnLst>
              <a:rect l="0" t="0" r="r" b="b"/>
              <a:pathLst>
                <a:path w="104" h="80">
                  <a:moveTo>
                    <a:pt x="104" y="44"/>
                  </a:moveTo>
                  <a:cubicBezTo>
                    <a:pt x="104" y="0"/>
                    <a:pt x="104" y="0"/>
                    <a:pt x="104" y="0"/>
                  </a:cubicBezTo>
                  <a:cubicBezTo>
                    <a:pt x="54" y="0"/>
                    <a:pt x="12" y="34"/>
                    <a:pt x="0" y="8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957">
              <a:extLst>
                <a:ext uri="{FF2B5EF4-FFF2-40B4-BE49-F238E27FC236}">
                  <a16:creationId xmlns:a16="http://schemas.microsoft.com/office/drawing/2014/main" id="{C47BAD40-8EEC-45D4-A1F5-70C087B1EAE4}"/>
                </a:ext>
              </a:extLst>
            </p:cNvPr>
            <p:cNvSpPr>
              <a:spLocks/>
            </p:cNvSpPr>
            <p:nvPr/>
          </p:nvSpPr>
          <p:spPr bwMode="auto">
            <a:xfrm>
              <a:off x="2258467" y="5009185"/>
              <a:ext cx="75369" cy="38369"/>
            </a:xfrm>
            <a:custGeom>
              <a:avLst/>
              <a:gdLst>
                <a:gd name="T0" fmla="*/ 55 w 55"/>
                <a:gd name="T1" fmla="*/ 0 h 28"/>
                <a:gd name="T2" fmla="*/ 27 w 55"/>
                <a:gd name="T3" fmla="*/ 28 h 28"/>
                <a:gd name="T4" fmla="*/ 0 w 55"/>
                <a:gd name="T5" fmla="*/ 0 h 28"/>
              </a:gdLst>
              <a:ahLst/>
              <a:cxnLst>
                <a:cxn ang="0">
                  <a:pos x="T0" y="T1"/>
                </a:cxn>
                <a:cxn ang="0">
                  <a:pos x="T2" y="T3"/>
                </a:cxn>
                <a:cxn ang="0">
                  <a:pos x="T4" y="T5"/>
                </a:cxn>
              </a:cxnLst>
              <a:rect l="0" t="0" r="r" b="b"/>
              <a:pathLst>
                <a:path w="55" h="28">
                  <a:moveTo>
                    <a:pt x="55" y="0"/>
                  </a:moveTo>
                  <a:lnTo>
                    <a:pt x="27" y="28"/>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958">
              <a:extLst>
                <a:ext uri="{FF2B5EF4-FFF2-40B4-BE49-F238E27FC236}">
                  <a16:creationId xmlns:a16="http://schemas.microsoft.com/office/drawing/2014/main" id="{AFA4B0AA-704E-476B-A770-3A36D3D80C86}"/>
                </a:ext>
              </a:extLst>
            </p:cNvPr>
            <p:cNvSpPr>
              <a:spLocks/>
            </p:cNvSpPr>
            <p:nvPr/>
          </p:nvSpPr>
          <p:spPr bwMode="auto">
            <a:xfrm>
              <a:off x="2295466" y="5265437"/>
              <a:ext cx="246660" cy="190477"/>
            </a:xfrm>
            <a:custGeom>
              <a:avLst/>
              <a:gdLst>
                <a:gd name="T0" fmla="*/ 0 w 104"/>
                <a:gd name="T1" fmla="*/ 36 h 80"/>
                <a:gd name="T2" fmla="*/ 0 w 104"/>
                <a:gd name="T3" fmla="*/ 80 h 80"/>
                <a:gd name="T4" fmla="*/ 104 w 104"/>
                <a:gd name="T5" fmla="*/ 0 h 80"/>
              </a:gdLst>
              <a:ahLst/>
              <a:cxnLst>
                <a:cxn ang="0">
                  <a:pos x="T0" y="T1"/>
                </a:cxn>
                <a:cxn ang="0">
                  <a:pos x="T2" y="T3"/>
                </a:cxn>
                <a:cxn ang="0">
                  <a:pos x="T4" y="T5"/>
                </a:cxn>
              </a:cxnLst>
              <a:rect l="0" t="0" r="r" b="b"/>
              <a:pathLst>
                <a:path w="104" h="80">
                  <a:moveTo>
                    <a:pt x="0" y="36"/>
                  </a:moveTo>
                  <a:cubicBezTo>
                    <a:pt x="0" y="80"/>
                    <a:pt x="0" y="80"/>
                    <a:pt x="0" y="80"/>
                  </a:cubicBezTo>
                  <a:cubicBezTo>
                    <a:pt x="50" y="80"/>
                    <a:pt x="92" y="46"/>
                    <a:pt x="10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959">
              <a:extLst>
                <a:ext uri="{FF2B5EF4-FFF2-40B4-BE49-F238E27FC236}">
                  <a16:creationId xmlns:a16="http://schemas.microsoft.com/office/drawing/2014/main" id="{252435AB-A513-4CC1-B6EC-621640B5E789}"/>
                </a:ext>
              </a:extLst>
            </p:cNvPr>
            <p:cNvSpPr>
              <a:spLocks/>
            </p:cNvSpPr>
            <p:nvPr/>
          </p:nvSpPr>
          <p:spPr bwMode="auto">
            <a:xfrm>
              <a:off x="2258467" y="5350398"/>
              <a:ext cx="75369" cy="38369"/>
            </a:xfrm>
            <a:custGeom>
              <a:avLst/>
              <a:gdLst>
                <a:gd name="T0" fmla="*/ 55 w 55"/>
                <a:gd name="T1" fmla="*/ 28 h 28"/>
                <a:gd name="T2" fmla="*/ 27 w 55"/>
                <a:gd name="T3" fmla="*/ 0 h 28"/>
                <a:gd name="T4" fmla="*/ 0 w 55"/>
                <a:gd name="T5" fmla="*/ 28 h 28"/>
              </a:gdLst>
              <a:ahLst/>
              <a:cxnLst>
                <a:cxn ang="0">
                  <a:pos x="T0" y="T1"/>
                </a:cxn>
                <a:cxn ang="0">
                  <a:pos x="T2" y="T3"/>
                </a:cxn>
                <a:cxn ang="0">
                  <a:pos x="T4" y="T5"/>
                </a:cxn>
              </a:cxnLst>
              <a:rect l="0" t="0" r="r" b="b"/>
              <a:pathLst>
                <a:path w="55" h="28">
                  <a:moveTo>
                    <a:pt x="55" y="28"/>
                  </a:moveTo>
                  <a:lnTo>
                    <a:pt x="27" y="0"/>
                  </a:lnTo>
                  <a:lnTo>
                    <a:pt x="0" y="2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960">
              <a:extLst>
                <a:ext uri="{FF2B5EF4-FFF2-40B4-BE49-F238E27FC236}">
                  <a16:creationId xmlns:a16="http://schemas.microsoft.com/office/drawing/2014/main" id="{3E44609C-CFAC-424F-8192-E3A6A9579623}"/>
                </a:ext>
              </a:extLst>
            </p:cNvPr>
            <p:cNvSpPr>
              <a:spLocks/>
            </p:cNvSpPr>
            <p:nvPr/>
          </p:nvSpPr>
          <p:spPr bwMode="auto">
            <a:xfrm>
              <a:off x="2362612" y="4951631"/>
              <a:ext cx="189106" cy="248031"/>
            </a:xfrm>
            <a:custGeom>
              <a:avLst/>
              <a:gdLst>
                <a:gd name="T0" fmla="*/ 36 w 80"/>
                <a:gd name="T1" fmla="*/ 104 h 104"/>
                <a:gd name="T2" fmla="*/ 80 w 80"/>
                <a:gd name="T3" fmla="*/ 104 h 104"/>
                <a:gd name="T4" fmla="*/ 0 w 80"/>
                <a:gd name="T5" fmla="*/ 0 h 104"/>
              </a:gdLst>
              <a:ahLst/>
              <a:cxnLst>
                <a:cxn ang="0">
                  <a:pos x="T0" y="T1"/>
                </a:cxn>
                <a:cxn ang="0">
                  <a:pos x="T2" y="T3"/>
                </a:cxn>
                <a:cxn ang="0">
                  <a:pos x="T4" y="T5"/>
                </a:cxn>
              </a:cxnLst>
              <a:rect l="0" t="0" r="r" b="b"/>
              <a:pathLst>
                <a:path w="80" h="104">
                  <a:moveTo>
                    <a:pt x="36" y="104"/>
                  </a:moveTo>
                  <a:cubicBezTo>
                    <a:pt x="80" y="104"/>
                    <a:pt x="80" y="104"/>
                    <a:pt x="80" y="104"/>
                  </a:cubicBezTo>
                  <a:cubicBezTo>
                    <a:pt x="80" y="54"/>
                    <a:pt x="46" y="12"/>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961">
              <a:extLst>
                <a:ext uri="{FF2B5EF4-FFF2-40B4-BE49-F238E27FC236}">
                  <a16:creationId xmlns:a16="http://schemas.microsoft.com/office/drawing/2014/main" id="{1F033F32-90F4-417B-BC24-64F1670BFEF8}"/>
                </a:ext>
              </a:extLst>
            </p:cNvPr>
            <p:cNvSpPr>
              <a:spLocks/>
            </p:cNvSpPr>
            <p:nvPr/>
          </p:nvSpPr>
          <p:spPr bwMode="auto">
            <a:xfrm>
              <a:off x="2447573" y="5161292"/>
              <a:ext cx="38369" cy="75369"/>
            </a:xfrm>
            <a:custGeom>
              <a:avLst/>
              <a:gdLst>
                <a:gd name="T0" fmla="*/ 28 w 28"/>
                <a:gd name="T1" fmla="*/ 55 h 55"/>
                <a:gd name="T2" fmla="*/ 0 w 28"/>
                <a:gd name="T3" fmla="*/ 28 h 55"/>
                <a:gd name="T4" fmla="*/ 28 w 28"/>
                <a:gd name="T5" fmla="*/ 0 h 55"/>
              </a:gdLst>
              <a:ahLst/>
              <a:cxnLst>
                <a:cxn ang="0">
                  <a:pos x="T0" y="T1"/>
                </a:cxn>
                <a:cxn ang="0">
                  <a:pos x="T2" y="T3"/>
                </a:cxn>
                <a:cxn ang="0">
                  <a:pos x="T4" y="T5"/>
                </a:cxn>
              </a:cxnLst>
              <a:rect l="0" t="0" r="r" b="b"/>
              <a:pathLst>
                <a:path w="28" h="55">
                  <a:moveTo>
                    <a:pt x="28" y="55"/>
                  </a:moveTo>
                  <a:lnTo>
                    <a:pt x="0" y="28"/>
                  </a:lnTo>
                  <a:lnTo>
                    <a:pt x="2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962">
              <a:extLst>
                <a:ext uri="{FF2B5EF4-FFF2-40B4-BE49-F238E27FC236}">
                  <a16:creationId xmlns:a16="http://schemas.microsoft.com/office/drawing/2014/main" id="{00EF2A91-5F88-4B44-BBFE-136DC3C4D3CE}"/>
                </a:ext>
              </a:extLst>
            </p:cNvPr>
            <p:cNvSpPr>
              <a:spLocks/>
            </p:cNvSpPr>
            <p:nvPr/>
          </p:nvSpPr>
          <p:spPr bwMode="auto">
            <a:xfrm>
              <a:off x="2039214" y="5199661"/>
              <a:ext cx="190477" cy="246660"/>
            </a:xfrm>
            <a:custGeom>
              <a:avLst/>
              <a:gdLst>
                <a:gd name="T0" fmla="*/ 44 w 80"/>
                <a:gd name="T1" fmla="*/ 0 h 104"/>
                <a:gd name="T2" fmla="*/ 0 w 80"/>
                <a:gd name="T3" fmla="*/ 0 h 104"/>
                <a:gd name="T4" fmla="*/ 80 w 80"/>
                <a:gd name="T5" fmla="*/ 104 h 104"/>
              </a:gdLst>
              <a:ahLst/>
              <a:cxnLst>
                <a:cxn ang="0">
                  <a:pos x="T0" y="T1"/>
                </a:cxn>
                <a:cxn ang="0">
                  <a:pos x="T2" y="T3"/>
                </a:cxn>
                <a:cxn ang="0">
                  <a:pos x="T4" y="T5"/>
                </a:cxn>
              </a:cxnLst>
              <a:rect l="0" t="0" r="r" b="b"/>
              <a:pathLst>
                <a:path w="80" h="104">
                  <a:moveTo>
                    <a:pt x="44" y="0"/>
                  </a:moveTo>
                  <a:cubicBezTo>
                    <a:pt x="0" y="0"/>
                    <a:pt x="0" y="0"/>
                    <a:pt x="0" y="0"/>
                  </a:cubicBezTo>
                  <a:cubicBezTo>
                    <a:pt x="0" y="50"/>
                    <a:pt x="34" y="92"/>
                    <a:pt x="80" y="10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63">
              <a:extLst>
                <a:ext uri="{FF2B5EF4-FFF2-40B4-BE49-F238E27FC236}">
                  <a16:creationId xmlns:a16="http://schemas.microsoft.com/office/drawing/2014/main" id="{D0CF84C7-B62C-47AF-A08A-E157046AF857}"/>
                </a:ext>
              </a:extLst>
            </p:cNvPr>
            <p:cNvSpPr>
              <a:spLocks/>
            </p:cNvSpPr>
            <p:nvPr/>
          </p:nvSpPr>
          <p:spPr bwMode="auto">
            <a:xfrm>
              <a:off x="2106360" y="5161292"/>
              <a:ext cx="38369" cy="75369"/>
            </a:xfrm>
            <a:custGeom>
              <a:avLst/>
              <a:gdLst>
                <a:gd name="T0" fmla="*/ 0 w 28"/>
                <a:gd name="T1" fmla="*/ 55 h 55"/>
                <a:gd name="T2" fmla="*/ 28 w 28"/>
                <a:gd name="T3" fmla="*/ 28 h 55"/>
                <a:gd name="T4" fmla="*/ 0 w 28"/>
                <a:gd name="T5" fmla="*/ 0 h 55"/>
              </a:gdLst>
              <a:ahLst/>
              <a:cxnLst>
                <a:cxn ang="0">
                  <a:pos x="T0" y="T1"/>
                </a:cxn>
                <a:cxn ang="0">
                  <a:pos x="T2" y="T3"/>
                </a:cxn>
                <a:cxn ang="0">
                  <a:pos x="T4" y="T5"/>
                </a:cxn>
              </a:cxnLst>
              <a:rect l="0" t="0" r="r" b="b"/>
              <a:pathLst>
                <a:path w="28" h="55">
                  <a:moveTo>
                    <a:pt x="0" y="55"/>
                  </a:moveTo>
                  <a:lnTo>
                    <a:pt x="28" y="28"/>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a:extLst>
              <a:ext uri="{FF2B5EF4-FFF2-40B4-BE49-F238E27FC236}">
                <a16:creationId xmlns:a16="http://schemas.microsoft.com/office/drawing/2014/main" id="{42A89128-D394-4451-889A-F0551726241C}"/>
              </a:ext>
            </a:extLst>
          </p:cNvPr>
          <p:cNvGrpSpPr/>
          <p:nvPr/>
        </p:nvGrpSpPr>
        <p:grpSpPr>
          <a:xfrm>
            <a:off x="4927799" y="4340049"/>
            <a:ext cx="424543" cy="424543"/>
            <a:chOff x="-8789988" y="2374900"/>
            <a:chExt cx="593726" cy="593726"/>
          </a:xfrm>
        </p:grpSpPr>
        <p:sp>
          <p:nvSpPr>
            <p:cNvPr id="104" name="Freeform 1564">
              <a:extLst>
                <a:ext uri="{FF2B5EF4-FFF2-40B4-BE49-F238E27FC236}">
                  <a16:creationId xmlns:a16="http://schemas.microsoft.com/office/drawing/2014/main" id="{61A7A96A-AFDC-4FC2-89C4-85D8D8E292BD}"/>
                </a:ext>
              </a:extLst>
            </p:cNvPr>
            <p:cNvSpPr>
              <a:spLocks/>
            </p:cNvSpPr>
            <p:nvPr/>
          </p:nvSpPr>
          <p:spPr bwMode="auto">
            <a:xfrm>
              <a:off x="-8521700" y="2616200"/>
              <a:ext cx="55563" cy="111125"/>
            </a:xfrm>
            <a:custGeom>
              <a:avLst/>
              <a:gdLst>
                <a:gd name="T0" fmla="*/ 0 w 24"/>
                <a:gd name="T1" fmla="*/ 36 h 48"/>
                <a:gd name="T2" fmla="*/ 12 w 24"/>
                <a:gd name="T3" fmla="*/ 48 h 48"/>
                <a:gd name="T4" fmla="*/ 24 w 24"/>
                <a:gd name="T5" fmla="*/ 36 h 48"/>
                <a:gd name="T6" fmla="*/ 12 w 24"/>
                <a:gd name="T7" fmla="*/ 24 h 48"/>
                <a:gd name="T8" fmla="*/ 0 w 24"/>
                <a:gd name="T9" fmla="*/ 12 h 48"/>
                <a:gd name="T10" fmla="*/ 12 w 24"/>
                <a:gd name="T11" fmla="*/ 0 h 48"/>
                <a:gd name="T12" fmla="*/ 24 w 24"/>
                <a:gd name="T13" fmla="*/ 12 h 48"/>
              </a:gdLst>
              <a:ahLst/>
              <a:cxnLst>
                <a:cxn ang="0">
                  <a:pos x="T0" y="T1"/>
                </a:cxn>
                <a:cxn ang="0">
                  <a:pos x="T2" y="T3"/>
                </a:cxn>
                <a:cxn ang="0">
                  <a:pos x="T4" y="T5"/>
                </a:cxn>
                <a:cxn ang="0">
                  <a:pos x="T6" y="T7"/>
                </a:cxn>
                <a:cxn ang="0">
                  <a:pos x="T8" y="T9"/>
                </a:cxn>
                <a:cxn ang="0">
                  <a:pos x="T10" y="T11"/>
                </a:cxn>
                <a:cxn ang="0">
                  <a:pos x="T12" y="T13"/>
                </a:cxn>
              </a:cxnLst>
              <a:rect l="0" t="0" r="r" b="b"/>
              <a:pathLst>
                <a:path w="24" h="48">
                  <a:moveTo>
                    <a:pt x="0" y="36"/>
                  </a:moveTo>
                  <a:cubicBezTo>
                    <a:pt x="0" y="43"/>
                    <a:pt x="5" y="48"/>
                    <a:pt x="12" y="48"/>
                  </a:cubicBezTo>
                  <a:cubicBezTo>
                    <a:pt x="19" y="48"/>
                    <a:pt x="24" y="43"/>
                    <a:pt x="24" y="36"/>
                  </a:cubicBezTo>
                  <a:cubicBezTo>
                    <a:pt x="24" y="29"/>
                    <a:pt x="12" y="24"/>
                    <a:pt x="12" y="24"/>
                  </a:cubicBezTo>
                  <a:cubicBezTo>
                    <a:pt x="12" y="24"/>
                    <a:pt x="0" y="19"/>
                    <a:pt x="0" y="12"/>
                  </a:cubicBezTo>
                  <a:cubicBezTo>
                    <a:pt x="0" y="5"/>
                    <a:pt x="5" y="0"/>
                    <a:pt x="12" y="0"/>
                  </a:cubicBezTo>
                  <a:cubicBezTo>
                    <a:pt x="19" y="0"/>
                    <a:pt x="24" y="5"/>
                    <a:pt x="24" y="12"/>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565">
              <a:extLst>
                <a:ext uri="{FF2B5EF4-FFF2-40B4-BE49-F238E27FC236}">
                  <a16:creationId xmlns:a16="http://schemas.microsoft.com/office/drawing/2014/main" id="{0B677B4C-2BC3-4748-B74E-D08E08DAD9EB}"/>
                </a:ext>
              </a:extLst>
            </p:cNvPr>
            <p:cNvSpPr>
              <a:spLocks noChangeShapeType="1"/>
            </p:cNvSpPr>
            <p:nvPr/>
          </p:nvSpPr>
          <p:spPr bwMode="auto">
            <a:xfrm flipV="1">
              <a:off x="-8493125" y="2587625"/>
              <a:ext cx="0" cy="2857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566">
              <a:extLst>
                <a:ext uri="{FF2B5EF4-FFF2-40B4-BE49-F238E27FC236}">
                  <a16:creationId xmlns:a16="http://schemas.microsoft.com/office/drawing/2014/main" id="{9C808C31-B259-49C2-BDFB-E5C4FCF8BE8F}"/>
                </a:ext>
              </a:extLst>
            </p:cNvPr>
            <p:cNvSpPr>
              <a:spLocks noChangeShapeType="1"/>
            </p:cNvSpPr>
            <p:nvPr/>
          </p:nvSpPr>
          <p:spPr bwMode="auto">
            <a:xfrm>
              <a:off x="-8493125" y="2727325"/>
              <a:ext cx="0" cy="2698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Oval 1567">
              <a:extLst>
                <a:ext uri="{FF2B5EF4-FFF2-40B4-BE49-F238E27FC236}">
                  <a16:creationId xmlns:a16="http://schemas.microsoft.com/office/drawing/2014/main" id="{FDDFFA82-862D-4EAE-8EB2-07A1B83573F1}"/>
                </a:ext>
              </a:extLst>
            </p:cNvPr>
            <p:cNvSpPr>
              <a:spLocks noChangeArrowheads="1"/>
            </p:cNvSpPr>
            <p:nvPr/>
          </p:nvSpPr>
          <p:spPr bwMode="auto">
            <a:xfrm>
              <a:off x="-8642350" y="2522538"/>
              <a:ext cx="296863" cy="29686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Oval 1568">
              <a:extLst>
                <a:ext uri="{FF2B5EF4-FFF2-40B4-BE49-F238E27FC236}">
                  <a16:creationId xmlns:a16="http://schemas.microsoft.com/office/drawing/2014/main" id="{628D037A-D681-4403-9267-ED83F6865C84}"/>
                </a:ext>
              </a:extLst>
            </p:cNvPr>
            <p:cNvSpPr>
              <a:spLocks noChangeArrowheads="1"/>
            </p:cNvSpPr>
            <p:nvPr/>
          </p:nvSpPr>
          <p:spPr bwMode="auto">
            <a:xfrm>
              <a:off x="-8678863" y="2486025"/>
              <a:ext cx="371475" cy="371475"/>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Oval 1569">
              <a:extLst>
                <a:ext uri="{FF2B5EF4-FFF2-40B4-BE49-F238E27FC236}">
                  <a16:creationId xmlns:a16="http://schemas.microsoft.com/office/drawing/2014/main" id="{B453C69E-06CA-41E3-9520-6C40FB21827E}"/>
                </a:ext>
              </a:extLst>
            </p:cNvPr>
            <p:cNvSpPr>
              <a:spLocks noChangeArrowheads="1"/>
            </p:cNvSpPr>
            <p:nvPr/>
          </p:nvSpPr>
          <p:spPr bwMode="auto">
            <a:xfrm>
              <a:off x="-8715375" y="2447925"/>
              <a:ext cx="444500" cy="446088"/>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Oval 1570">
              <a:extLst>
                <a:ext uri="{FF2B5EF4-FFF2-40B4-BE49-F238E27FC236}">
                  <a16:creationId xmlns:a16="http://schemas.microsoft.com/office/drawing/2014/main" id="{3A91D7E6-1618-4C0F-AB14-9859B8063B6A}"/>
                </a:ext>
              </a:extLst>
            </p:cNvPr>
            <p:cNvSpPr>
              <a:spLocks noChangeArrowheads="1"/>
            </p:cNvSpPr>
            <p:nvPr/>
          </p:nvSpPr>
          <p:spPr bwMode="auto">
            <a:xfrm>
              <a:off x="-8753475" y="2411413"/>
              <a:ext cx="519113" cy="519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571">
              <a:extLst>
                <a:ext uri="{FF2B5EF4-FFF2-40B4-BE49-F238E27FC236}">
                  <a16:creationId xmlns:a16="http://schemas.microsoft.com/office/drawing/2014/main" id="{8DC47DF5-986A-4C8E-A65A-A24B609DA3E8}"/>
                </a:ext>
              </a:extLst>
            </p:cNvPr>
            <p:cNvSpPr>
              <a:spLocks noChangeShapeType="1"/>
            </p:cNvSpPr>
            <p:nvPr/>
          </p:nvSpPr>
          <p:spPr bwMode="auto">
            <a:xfrm flipH="1">
              <a:off x="-8391525" y="2671763"/>
              <a:ext cx="19526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572">
              <a:extLst>
                <a:ext uri="{FF2B5EF4-FFF2-40B4-BE49-F238E27FC236}">
                  <a16:creationId xmlns:a16="http://schemas.microsoft.com/office/drawing/2014/main" id="{3E998686-CF79-49A3-BF75-567EF9D9EC9F}"/>
                </a:ext>
              </a:extLst>
            </p:cNvPr>
            <p:cNvSpPr>
              <a:spLocks noChangeShapeType="1"/>
            </p:cNvSpPr>
            <p:nvPr/>
          </p:nvSpPr>
          <p:spPr bwMode="auto">
            <a:xfrm>
              <a:off x="-8493125" y="2782888"/>
              <a:ext cx="0" cy="1857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573">
              <a:extLst>
                <a:ext uri="{FF2B5EF4-FFF2-40B4-BE49-F238E27FC236}">
                  <a16:creationId xmlns:a16="http://schemas.microsoft.com/office/drawing/2014/main" id="{4EB76CFD-9A87-42B4-BDD9-5752232CD533}"/>
                </a:ext>
              </a:extLst>
            </p:cNvPr>
            <p:cNvSpPr>
              <a:spLocks noChangeShapeType="1"/>
            </p:cNvSpPr>
            <p:nvPr/>
          </p:nvSpPr>
          <p:spPr bwMode="auto">
            <a:xfrm flipH="1">
              <a:off x="-8789988" y="2671763"/>
              <a:ext cx="19526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574">
              <a:extLst>
                <a:ext uri="{FF2B5EF4-FFF2-40B4-BE49-F238E27FC236}">
                  <a16:creationId xmlns:a16="http://schemas.microsoft.com/office/drawing/2014/main" id="{D618373F-8C9C-40D3-81A9-B6A94E2612EE}"/>
                </a:ext>
              </a:extLst>
            </p:cNvPr>
            <p:cNvSpPr>
              <a:spLocks noChangeShapeType="1"/>
            </p:cNvSpPr>
            <p:nvPr/>
          </p:nvSpPr>
          <p:spPr bwMode="auto">
            <a:xfrm flipV="1">
              <a:off x="-8493125" y="2374900"/>
              <a:ext cx="0" cy="1857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575">
              <a:extLst>
                <a:ext uri="{FF2B5EF4-FFF2-40B4-BE49-F238E27FC236}">
                  <a16:creationId xmlns:a16="http://schemas.microsoft.com/office/drawing/2014/main" id="{E740C561-C4FE-4363-9F92-1069AE448D9A}"/>
                </a:ext>
              </a:extLst>
            </p:cNvPr>
            <p:cNvSpPr>
              <a:spLocks noChangeShapeType="1"/>
            </p:cNvSpPr>
            <p:nvPr/>
          </p:nvSpPr>
          <p:spPr bwMode="auto">
            <a:xfrm>
              <a:off x="-8577263" y="2671763"/>
              <a:ext cx="1905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576">
              <a:extLst>
                <a:ext uri="{FF2B5EF4-FFF2-40B4-BE49-F238E27FC236}">
                  <a16:creationId xmlns:a16="http://schemas.microsoft.com/office/drawing/2014/main" id="{92FD082C-27B5-46CF-A568-FC8BDCAAC954}"/>
                </a:ext>
              </a:extLst>
            </p:cNvPr>
            <p:cNvSpPr>
              <a:spLocks noChangeShapeType="1"/>
            </p:cNvSpPr>
            <p:nvPr/>
          </p:nvSpPr>
          <p:spPr bwMode="auto">
            <a:xfrm flipH="1">
              <a:off x="-8428038" y="2671763"/>
              <a:ext cx="1746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128">
            <a:extLst>
              <a:ext uri="{FF2B5EF4-FFF2-40B4-BE49-F238E27FC236}">
                <a16:creationId xmlns:a16="http://schemas.microsoft.com/office/drawing/2014/main" id="{AD7AD6BA-4B60-4971-9CEB-B1C308AEE677}"/>
              </a:ext>
            </a:extLst>
          </p:cNvPr>
          <p:cNvGrpSpPr/>
          <p:nvPr/>
        </p:nvGrpSpPr>
        <p:grpSpPr>
          <a:xfrm>
            <a:off x="4928770" y="3596168"/>
            <a:ext cx="434861" cy="451985"/>
            <a:chOff x="1034710" y="3704361"/>
            <a:chExt cx="587375" cy="610505"/>
          </a:xfrm>
        </p:grpSpPr>
        <p:sp>
          <p:nvSpPr>
            <p:cNvPr id="130" name="Freeform 1069">
              <a:extLst>
                <a:ext uri="{FF2B5EF4-FFF2-40B4-BE49-F238E27FC236}">
                  <a16:creationId xmlns:a16="http://schemas.microsoft.com/office/drawing/2014/main" id="{F74E62DA-9BD5-45D0-8553-90EACBD1645F}"/>
                </a:ext>
              </a:extLst>
            </p:cNvPr>
            <p:cNvSpPr>
              <a:spLocks/>
            </p:cNvSpPr>
            <p:nvPr/>
          </p:nvSpPr>
          <p:spPr bwMode="auto">
            <a:xfrm>
              <a:off x="1043971" y="3704361"/>
              <a:ext cx="568854" cy="387490"/>
            </a:xfrm>
            <a:custGeom>
              <a:avLst/>
              <a:gdLst>
                <a:gd name="T0" fmla="*/ 184 w 248"/>
                <a:gd name="T1" fmla="*/ 160 h 160"/>
                <a:gd name="T2" fmla="*/ 200 w 248"/>
                <a:gd name="T3" fmla="*/ 160 h 160"/>
                <a:gd name="T4" fmla="*/ 248 w 248"/>
                <a:gd name="T5" fmla="*/ 112 h 160"/>
                <a:gd name="T6" fmla="*/ 208 w 248"/>
                <a:gd name="T7" fmla="*/ 68 h 160"/>
                <a:gd name="T8" fmla="*/ 172 w 248"/>
                <a:gd name="T9" fmla="*/ 32 h 160"/>
                <a:gd name="T10" fmla="*/ 168 w 248"/>
                <a:gd name="T11" fmla="*/ 32 h 160"/>
                <a:gd name="T12" fmla="*/ 112 w 248"/>
                <a:gd name="T13" fmla="*/ 0 h 160"/>
                <a:gd name="T14" fmla="*/ 48 w 248"/>
                <a:gd name="T15" fmla="*/ 64 h 160"/>
                <a:gd name="T16" fmla="*/ 0 w 248"/>
                <a:gd name="T17" fmla="*/ 112 h 160"/>
                <a:gd name="T18" fmla="*/ 48 w 248"/>
                <a:gd name="T19" fmla="*/ 160 h 160"/>
                <a:gd name="T20" fmla="*/ 64 w 248"/>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60">
                  <a:moveTo>
                    <a:pt x="184" y="160"/>
                  </a:moveTo>
                  <a:cubicBezTo>
                    <a:pt x="200" y="160"/>
                    <a:pt x="200" y="160"/>
                    <a:pt x="200" y="160"/>
                  </a:cubicBezTo>
                  <a:cubicBezTo>
                    <a:pt x="227" y="160"/>
                    <a:pt x="248" y="139"/>
                    <a:pt x="248" y="112"/>
                  </a:cubicBezTo>
                  <a:cubicBezTo>
                    <a:pt x="248" y="88"/>
                    <a:pt x="232" y="68"/>
                    <a:pt x="208" y="68"/>
                  </a:cubicBezTo>
                  <a:cubicBezTo>
                    <a:pt x="208" y="48"/>
                    <a:pt x="196" y="32"/>
                    <a:pt x="172" y="32"/>
                  </a:cubicBezTo>
                  <a:cubicBezTo>
                    <a:pt x="168" y="32"/>
                    <a:pt x="168" y="32"/>
                    <a:pt x="168" y="32"/>
                  </a:cubicBezTo>
                  <a:cubicBezTo>
                    <a:pt x="157" y="12"/>
                    <a:pt x="136" y="0"/>
                    <a:pt x="112" y="0"/>
                  </a:cubicBezTo>
                  <a:cubicBezTo>
                    <a:pt x="77" y="0"/>
                    <a:pt x="48" y="29"/>
                    <a:pt x="48" y="64"/>
                  </a:cubicBezTo>
                  <a:cubicBezTo>
                    <a:pt x="21" y="64"/>
                    <a:pt x="0" y="85"/>
                    <a:pt x="0" y="112"/>
                  </a:cubicBezTo>
                  <a:cubicBezTo>
                    <a:pt x="0" y="139"/>
                    <a:pt x="21" y="160"/>
                    <a:pt x="48" y="160"/>
                  </a:cubicBezTo>
                  <a:cubicBezTo>
                    <a:pt x="64" y="160"/>
                    <a:pt x="64" y="160"/>
                    <a:pt x="64" y="1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070">
              <a:extLst>
                <a:ext uri="{FF2B5EF4-FFF2-40B4-BE49-F238E27FC236}">
                  <a16:creationId xmlns:a16="http://schemas.microsoft.com/office/drawing/2014/main" id="{BDEFF5DD-B539-457F-A76A-51D2C8D75777}"/>
                </a:ext>
              </a:extLst>
            </p:cNvPr>
            <p:cNvSpPr>
              <a:spLocks noChangeArrowheads="1"/>
            </p:cNvSpPr>
            <p:nvPr/>
          </p:nvSpPr>
          <p:spPr bwMode="auto">
            <a:xfrm>
              <a:off x="1255637" y="3956648"/>
              <a:ext cx="146844" cy="154718"/>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071">
              <a:extLst>
                <a:ext uri="{FF2B5EF4-FFF2-40B4-BE49-F238E27FC236}">
                  <a16:creationId xmlns:a16="http://schemas.microsoft.com/office/drawing/2014/main" id="{ACFA57A0-C5B1-4817-AD8D-CC7019DB1138}"/>
                </a:ext>
              </a:extLst>
            </p:cNvPr>
            <p:cNvSpPr>
              <a:spLocks noChangeShapeType="1"/>
            </p:cNvSpPr>
            <p:nvPr/>
          </p:nvSpPr>
          <p:spPr bwMode="auto">
            <a:xfrm flipV="1">
              <a:off x="1272835"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072">
              <a:extLst>
                <a:ext uri="{FF2B5EF4-FFF2-40B4-BE49-F238E27FC236}">
                  <a16:creationId xmlns:a16="http://schemas.microsoft.com/office/drawing/2014/main" id="{D8130A3E-5EA0-4239-B520-C072629B29C3}"/>
                </a:ext>
              </a:extLst>
            </p:cNvPr>
            <p:cNvSpPr>
              <a:spLocks noChangeShapeType="1"/>
            </p:cNvSpPr>
            <p:nvPr/>
          </p:nvSpPr>
          <p:spPr bwMode="auto">
            <a:xfrm flipV="1">
              <a:off x="1309876"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073">
              <a:extLst>
                <a:ext uri="{FF2B5EF4-FFF2-40B4-BE49-F238E27FC236}">
                  <a16:creationId xmlns:a16="http://schemas.microsoft.com/office/drawing/2014/main" id="{2BA0885E-C181-48E1-BF4A-951A3FD30C36}"/>
                </a:ext>
              </a:extLst>
            </p:cNvPr>
            <p:cNvSpPr>
              <a:spLocks noChangeShapeType="1"/>
            </p:cNvSpPr>
            <p:nvPr/>
          </p:nvSpPr>
          <p:spPr bwMode="auto">
            <a:xfrm flipV="1">
              <a:off x="1346918"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074">
              <a:extLst>
                <a:ext uri="{FF2B5EF4-FFF2-40B4-BE49-F238E27FC236}">
                  <a16:creationId xmlns:a16="http://schemas.microsoft.com/office/drawing/2014/main" id="{4FCD7C01-EBCC-400B-AB7F-63BDDE5BF916}"/>
                </a:ext>
              </a:extLst>
            </p:cNvPr>
            <p:cNvSpPr>
              <a:spLocks noChangeShapeType="1"/>
            </p:cNvSpPr>
            <p:nvPr/>
          </p:nvSpPr>
          <p:spPr bwMode="auto">
            <a:xfrm flipV="1">
              <a:off x="1383960" y="3907863"/>
              <a:ext cx="0" cy="4878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075">
              <a:extLst>
                <a:ext uri="{FF2B5EF4-FFF2-40B4-BE49-F238E27FC236}">
                  <a16:creationId xmlns:a16="http://schemas.microsoft.com/office/drawing/2014/main" id="{7718DDFB-4469-4C5C-931B-B60C479E0BEB}"/>
                </a:ext>
              </a:extLst>
            </p:cNvPr>
            <p:cNvSpPr>
              <a:spLocks noChangeShapeType="1"/>
            </p:cNvSpPr>
            <p:nvPr/>
          </p:nvSpPr>
          <p:spPr bwMode="auto">
            <a:xfrm flipV="1">
              <a:off x="1309876" y="4111364"/>
              <a:ext cx="0" cy="20350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076">
              <a:extLst>
                <a:ext uri="{FF2B5EF4-FFF2-40B4-BE49-F238E27FC236}">
                  <a16:creationId xmlns:a16="http://schemas.microsoft.com/office/drawing/2014/main" id="{3A6D7621-ED53-4196-909D-4090A4AB7EB2}"/>
                </a:ext>
              </a:extLst>
            </p:cNvPr>
            <p:cNvSpPr>
              <a:spLocks noChangeShapeType="1"/>
            </p:cNvSpPr>
            <p:nvPr/>
          </p:nvSpPr>
          <p:spPr bwMode="auto">
            <a:xfrm flipV="1">
              <a:off x="1346918" y="4111364"/>
              <a:ext cx="0" cy="20350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077">
              <a:extLst>
                <a:ext uri="{FF2B5EF4-FFF2-40B4-BE49-F238E27FC236}">
                  <a16:creationId xmlns:a16="http://schemas.microsoft.com/office/drawing/2014/main" id="{204F6D07-7D3E-438C-B79A-937273A311BF}"/>
                </a:ext>
              </a:extLst>
            </p:cNvPr>
            <p:cNvSpPr>
              <a:spLocks noChangeShapeType="1"/>
            </p:cNvSpPr>
            <p:nvPr/>
          </p:nvSpPr>
          <p:spPr bwMode="auto">
            <a:xfrm>
              <a:off x="1402481" y="3974767"/>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078">
              <a:extLst>
                <a:ext uri="{FF2B5EF4-FFF2-40B4-BE49-F238E27FC236}">
                  <a16:creationId xmlns:a16="http://schemas.microsoft.com/office/drawing/2014/main" id="{837E3BD8-6EC7-4D67-A7CE-78C627C0BC61}"/>
                </a:ext>
              </a:extLst>
            </p:cNvPr>
            <p:cNvSpPr>
              <a:spLocks noChangeShapeType="1"/>
            </p:cNvSpPr>
            <p:nvPr/>
          </p:nvSpPr>
          <p:spPr bwMode="auto">
            <a:xfrm>
              <a:off x="1402481" y="4013795"/>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079">
              <a:extLst>
                <a:ext uri="{FF2B5EF4-FFF2-40B4-BE49-F238E27FC236}">
                  <a16:creationId xmlns:a16="http://schemas.microsoft.com/office/drawing/2014/main" id="{38D11D38-5248-452E-9FA4-97E62EED8B25}"/>
                </a:ext>
              </a:extLst>
            </p:cNvPr>
            <p:cNvSpPr>
              <a:spLocks noChangeShapeType="1"/>
            </p:cNvSpPr>
            <p:nvPr/>
          </p:nvSpPr>
          <p:spPr bwMode="auto">
            <a:xfrm>
              <a:off x="1402481" y="4052823"/>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080">
              <a:extLst>
                <a:ext uri="{FF2B5EF4-FFF2-40B4-BE49-F238E27FC236}">
                  <a16:creationId xmlns:a16="http://schemas.microsoft.com/office/drawing/2014/main" id="{E9D662DF-F3EA-4084-904B-16FFA2B37FA8}"/>
                </a:ext>
              </a:extLst>
            </p:cNvPr>
            <p:cNvSpPr>
              <a:spLocks noChangeShapeType="1"/>
            </p:cNvSpPr>
            <p:nvPr/>
          </p:nvSpPr>
          <p:spPr bwMode="auto">
            <a:xfrm>
              <a:off x="1402481" y="4091851"/>
              <a:ext cx="449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081">
              <a:extLst>
                <a:ext uri="{FF2B5EF4-FFF2-40B4-BE49-F238E27FC236}">
                  <a16:creationId xmlns:a16="http://schemas.microsoft.com/office/drawing/2014/main" id="{6D9F9A4A-C59F-467C-AA31-DE338756530B}"/>
                </a:ext>
              </a:extLst>
            </p:cNvPr>
            <p:cNvSpPr>
              <a:spLocks noChangeShapeType="1"/>
            </p:cNvSpPr>
            <p:nvPr/>
          </p:nvSpPr>
          <p:spPr bwMode="auto">
            <a:xfrm>
              <a:off x="1209335" y="3974767"/>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082">
              <a:extLst>
                <a:ext uri="{FF2B5EF4-FFF2-40B4-BE49-F238E27FC236}">
                  <a16:creationId xmlns:a16="http://schemas.microsoft.com/office/drawing/2014/main" id="{23976F77-9080-4B13-A0A3-C33731FEC0BD}"/>
                </a:ext>
              </a:extLst>
            </p:cNvPr>
            <p:cNvSpPr>
              <a:spLocks noChangeShapeType="1"/>
            </p:cNvSpPr>
            <p:nvPr/>
          </p:nvSpPr>
          <p:spPr bwMode="auto">
            <a:xfrm>
              <a:off x="1209335" y="4013795"/>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083">
              <a:extLst>
                <a:ext uri="{FF2B5EF4-FFF2-40B4-BE49-F238E27FC236}">
                  <a16:creationId xmlns:a16="http://schemas.microsoft.com/office/drawing/2014/main" id="{D85A7F7B-0003-45A3-B216-5FF626553B93}"/>
                </a:ext>
              </a:extLst>
            </p:cNvPr>
            <p:cNvSpPr>
              <a:spLocks noChangeShapeType="1"/>
            </p:cNvSpPr>
            <p:nvPr/>
          </p:nvSpPr>
          <p:spPr bwMode="auto">
            <a:xfrm>
              <a:off x="1209335" y="4052823"/>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084">
              <a:extLst>
                <a:ext uri="{FF2B5EF4-FFF2-40B4-BE49-F238E27FC236}">
                  <a16:creationId xmlns:a16="http://schemas.microsoft.com/office/drawing/2014/main" id="{8D6F05E5-BFDC-4150-B50C-0832EF0ED9F9}"/>
                </a:ext>
              </a:extLst>
            </p:cNvPr>
            <p:cNvSpPr>
              <a:spLocks noChangeShapeType="1"/>
            </p:cNvSpPr>
            <p:nvPr/>
          </p:nvSpPr>
          <p:spPr bwMode="auto">
            <a:xfrm>
              <a:off x="1209335" y="4091851"/>
              <a:ext cx="4630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085">
              <a:extLst>
                <a:ext uri="{FF2B5EF4-FFF2-40B4-BE49-F238E27FC236}">
                  <a16:creationId xmlns:a16="http://schemas.microsoft.com/office/drawing/2014/main" id="{4DCE7419-A4EC-4316-B71B-1642CCCA3EFD}"/>
                </a:ext>
              </a:extLst>
            </p:cNvPr>
            <p:cNvSpPr>
              <a:spLocks noChangeArrowheads="1"/>
            </p:cNvSpPr>
            <p:nvPr/>
          </p:nvSpPr>
          <p:spPr bwMode="auto">
            <a:xfrm>
              <a:off x="1309876" y="4013795"/>
              <a:ext cx="37042" cy="39028"/>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86">
              <a:extLst>
                <a:ext uri="{FF2B5EF4-FFF2-40B4-BE49-F238E27FC236}">
                  <a16:creationId xmlns:a16="http://schemas.microsoft.com/office/drawing/2014/main" id="{A5A8D811-A6AD-48E3-8E81-674F5219E2DF}"/>
                </a:ext>
              </a:extLst>
            </p:cNvPr>
            <p:cNvSpPr>
              <a:spLocks/>
            </p:cNvSpPr>
            <p:nvPr/>
          </p:nvSpPr>
          <p:spPr bwMode="auto">
            <a:xfrm>
              <a:off x="1034710" y="4111364"/>
              <a:ext cx="238125" cy="96176"/>
            </a:xfrm>
            <a:custGeom>
              <a:avLst/>
              <a:gdLst>
                <a:gd name="T0" fmla="*/ 180 w 180"/>
                <a:gd name="T1" fmla="*/ 0 h 69"/>
                <a:gd name="T2" fmla="*/ 180 w 180"/>
                <a:gd name="T3" fmla="*/ 69 h 69"/>
                <a:gd name="T4" fmla="*/ 0 w 180"/>
                <a:gd name="T5" fmla="*/ 69 h 69"/>
              </a:gdLst>
              <a:ahLst/>
              <a:cxnLst>
                <a:cxn ang="0">
                  <a:pos x="T0" y="T1"/>
                </a:cxn>
                <a:cxn ang="0">
                  <a:pos x="T2" y="T3"/>
                </a:cxn>
                <a:cxn ang="0">
                  <a:pos x="T4" y="T5"/>
                </a:cxn>
              </a:cxnLst>
              <a:rect l="0" t="0" r="r" b="b"/>
              <a:pathLst>
                <a:path w="180" h="69">
                  <a:moveTo>
                    <a:pt x="180" y="0"/>
                  </a:moveTo>
                  <a:lnTo>
                    <a:pt x="180" y="69"/>
                  </a:lnTo>
                  <a:lnTo>
                    <a:pt x="0" y="6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087">
              <a:extLst>
                <a:ext uri="{FF2B5EF4-FFF2-40B4-BE49-F238E27FC236}">
                  <a16:creationId xmlns:a16="http://schemas.microsoft.com/office/drawing/2014/main" id="{595A5043-997C-4D26-87E7-FA377D37856C}"/>
                </a:ext>
              </a:extLst>
            </p:cNvPr>
            <p:cNvSpPr>
              <a:spLocks/>
            </p:cNvSpPr>
            <p:nvPr/>
          </p:nvSpPr>
          <p:spPr bwMode="auto">
            <a:xfrm>
              <a:off x="1383960" y="4111364"/>
              <a:ext cx="238125" cy="96176"/>
            </a:xfrm>
            <a:custGeom>
              <a:avLst/>
              <a:gdLst>
                <a:gd name="T0" fmla="*/ 0 w 180"/>
                <a:gd name="T1" fmla="*/ 0 h 69"/>
                <a:gd name="T2" fmla="*/ 0 w 180"/>
                <a:gd name="T3" fmla="*/ 69 h 69"/>
                <a:gd name="T4" fmla="*/ 180 w 180"/>
                <a:gd name="T5" fmla="*/ 69 h 69"/>
              </a:gdLst>
              <a:ahLst/>
              <a:cxnLst>
                <a:cxn ang="0">
                  <a:pos x="T0" y="T1"/>
                </a:cxn>
                <a:cxn ang="0">
                  <a:pos x="T2" y="T3"/>
                </a:cxn>
                <a:cxn ang="0">
                  <a:pos x="T4" y="T5"/>
                </a:cxn>
              </a:cxnLst>
              <a:rect l="0" t="0" r="r" b="b"/>
              <a:pathLst>
                <a:path w="180" h="69">
                  <a:moveTo>
                    <a:pt x="0" y="0"/>
                  </a:moveTo>
                  <a:lnTo>
                    <a:pt x="0" y="69"/>
                  </a:lnTo>
                  <a:lnTo>
                    <a:pt x="180" y="6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088">
              <a:extLst>
                <a:ext uri="{FF2B5EF4-FFF2-40B4-BE49-F238E27FC236}">
                  <a16:creationId xmlns:a16="http://schemas.microsoft.com/office/drawing/2014/main" id="{DD5BAB30-D6DA-45F6-B65B-7470EF12A027}"/>
                </a:ext>
              </a:extLst>
            </p:cNvPr>
            <p:cNvSpPr>
              <a:spLocks noChangeShapeType="1"/>
            </p:cNvSpPr>
            <p:nvPr/>
          </p:nvSpPr>
          <p:spPr bwMode="auto">
            <a:xfrm flipV="1">
              <a:off x="1272835"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089">
              <a:extLst>
                <a:ext uri="{FF2B5EF4-FFF2-40B4-BE49-F238E27FC236}">
                  <a16:creationId xmlns:a16="http://schemas.microsoft.com/office/drawing/2014/main" id="{D0321D9C-F02C-4F09-A1C2-FA6DB7FA8382}"/>
                </a:ext>
              </a:extLst>
            </p:cNvPr>
            <p:cNvSpPr>
              <a:spLocks noChangeShapeType="1"/>
            </p:cNvSpPr>
            <p:nvPr/>
          </p:nvSpPr>
          <p:spPr bwMode="auto">
            <a:xfrm flipV="1">
              <a:off x="1309876"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090">
              <a:extLst>
                <a:ext uri="{FF2B5EF4-FFF2-40B4-BE49-F238E27FC236}">
                  <a16:creationId xmlns:a16="http://schemas.microsoft.com/office/drawing/2014/main" id="{8A1FBE6F-E21E-49E7-8D01-C8F8B3B726EC}"/>
                </a:ext>
              </a:extLst>
            </p:cNvPr>
            <p:cNvSpPr>
              <a:spLocks noChangeShapeType="1"/>
            </p:cNvSpPr>
            <p:nvPr/>
          </p:nvSpPr>
          <p:spPr bwMode="auto">
            <a:xfrm flipV="1">
              <a:off x="1309876" y="3829807"/>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091">
              <a:extLst>
                <a:ext uri="{FF2B5EF4-FFF2-40B4-BE49-F238E27FC236}">
                  <a16:creationId xmlns:a16="http://schemas.microsoft.com/office/drawing/2014/main" id="{DEECE5BC-B843-4413-8FF4-AC129800A96F}"/>
                </a:ext>
              </a:extLst>
            </p:cNvPr>
            <p:cNvSpPr>
              <a:spLocks noChangeShapeType="1"/>
            </p:cNvSpPr>
            <p:nvPr/>
          </p:nvSpPr>
          <p:spPr bwMode="auto">
            <a:xfrm flipV="1">
              <a:off x="1346918" y="3829807"/>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092">
              <a:extLst>
                <a:ext uri="{FF2B5EF4-FFF2-40B4-BE49-F238E27FC236}">
                  <a16:creationId xmlns:a16="http://schemas.microsoft.com/office/drawing/2014/main" id="{2D82E498-23DF-4D24-B046-18B1F937B15D}"/>
                </a:ext>
              </a:extLst>
            </p:cNvPr>
            <p:cNvSpPr>
              <a:spLocks noChangeShapeType="1"/>
            </p:cNvSpPr>
            <p:nvPr/>
          </p:nvSpPr>
          <p:spPr bwMode="auto">
            <a:xfrm flipV="1">
              <a:off x="1346918"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093">
              <a:extLst>
                <a:ext uri="{FF2B5EF4-FFF2-40B4-BE49-F238E27FC236}">
                  <a16:creationId xmlns:a16="http://schemas.microsoft.com/office/drawing/2014/main" id="{646548B5-FAF7-458D-B008-8B3391327E6F}"/>
                </a:ext>
              </a:extLst>
            </p:cNvPr>
            <p:cNvSpPr>
              <a:spLocks noChangeShapeType="1"/>
            </p:cNvSpPr>
            <p:nvPr/>
          </p:nvSpPr>
          <p:spPr bwMode="auto">
            <a:xfrm flipV="1">
              <a:off x="1383960" y="3868835"/>
              <a:ext cx="0" cy="1951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094">
              <a:extLst>
                <a:ext uri="{FF2B5EF4-FFF2-40B4-BE49-F238E27FC236}">
                  <a16:creationId xmlns:a16="http://schemas.microsoft.com/office/drawing/2014/main" id="{C5AFFE24-2699-43D1-9F4E-34E179392CA6}"/>
                </a:ext>
              </a:extLst>
            </p:cNvPr>
            <p:cNvSpPr>
              <a:spLocks noChangeShapeType="1"/>
            </p:cNvSpPr>
            <p:nvPr/>
          </p:nvSpPr>
          <p:spPr bwMode="auto">
            <a:xfrm flipH="1">
              <a:off x="1172293"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095">
              <a:extLst>
                <a:ext uri="{FF2B5EF4-FFF2-40B4-BE49-F238E27FC236}">
                  <a16:creationId xmlns:a16="http://schemas.microsoft.com/office/drawing/2014/main" id="{744F8723-6F3A-40FF-8A3E-98E64CFF2005}"/>
                </a:ext>
              </a:extLst>
            </p:cNvPr>
            <p:cNvSpPr>
              <a:spLocks noChangeShapeType="1"/>
            </p:cNvSpPr>
            <p:nvPr/>
          </p:nvSpPr>
          <p:spPr bwMode="auto">
            <a:xfrm flipH="1">
              <a:off x="1135251"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096">
              <a:extLst>
                <a:ext uri="{FF2B5EF4-FFF2-40B4-BE49-F238E27FC236}">
                  <a16:creationId xmlns:a16="http://schemas.microsoft.com/office/drawing/2014/main" id="{C3D65057-97CA-4348-85EF-C157C3AB33CF}"/>
                </a:ext>
              </a:extLst>
            </p:cNvPr>
            <p:cNvSpPr>
              <a:spLocks noChangeShapeType="1"/>
            </p:cNvSpPr>
            <p:nvPr/>
          </p:nvSpPr>
          <p:spPr bwMode="auto">
            <a:xfrm flipH="1">
              <a:off x="1172293"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097">
              <a:extLst>
                <a:ext uri="{FF2B5EF4-FFF2-40B4-BE49-F238E27FC236}">
                  <a16:creationId xmlns:a16="http://schemas.microsoft.com/office/drawing/2014/main" id="{657886FB-D566-467E-891C-00ADF453F973}"/>
                </a:ext>
              </a:extLst>
            </p:cNvPr>
            <p:cNvSpPr>
              <a:spLocks noChangeShapeType="1"/>
            </p:cNvSpPr>
            <p:nvPr/>
          </p:nvSpPr>
          <p:spPr bwMode="auto">
            <a:xfrm flipH="1">
              <a:off x="1135251"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098">
              <a:extLst>
                <a:ext uri="{FF2B5EF4-FFF2-40B4-BE49-F238E27FC236}">
                  <a16:creationId xmlns:a16="http://schemas.microsoft.com/office/drawing/2014/main" id="{C7789725-EFA2-4589-88B7-DD35A1F5AE21}"/>
                </a:ext>
              </a:extLst>
            </p:cNvPr>
            <p:cNvSpPr>
              <a:spLocks noChangeShapeType="1"/>
            </p:cNvSpPr>
            <p:nvPr/>
          </p:nvSpPr>
          <p:spPr bwMode="auto">
            <a:xfrm flipH="1">
              <a:off x="1172293" y="4052823"/>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099">
              <a:extLst>
                <a:ext uri="{FF2B5EF4-FFF2-40B4-BE49-F238E27FC236}">
                  <a16:creationId xmlns:a16="http://schemas.microsoft.com/office/drawing/2014/main" id="{AAED60BF-18A3-4449-B826-7C60440EE5C8}"/>
                </a:ext>
              </a:extLst>
            </p:cNvPr>
            <p:cNvSpPr>
              <a:spLocks noChangeShapeType="1"/>
            </p:cNvSpPr>
            <p:nvPr/>
          </p:nvSpPr>
          <p:spPr bwMode="auto">
            <a:xfrm flipH="1">
              <a:off x="1099533"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100">
              <a:extLst>
                <a:ext uri="{FF2B5EF4-FFF2-40B4-BE49-F238E27FC236}">
                  <a16:creationId xmlns:a16="http://schemas.microsoft.com/office/drawing/2014/main" id="{A867AA1F-68DA-415C-B57A-228F9EDFA84F}"/>
                </a:ext>
              </a:extLst>
            </p:cNvPr>
            <p:cNvSpPr>
              <a:spLocks noChangeShapeType="1"/>
            </p:cNvSpPr>
            <p:nvPr/>
          </p:nvSpPr>
          <p:spPr bwMode="auto">
            <a:xfrm>
              <a:off x="1465981"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1101">
              <a:extLst>
                <a:ext uri="{FF2B5EF4-FFF2-40B4-BE49-F238E27FC236}">
                  <a16:creationId xmlns:a16="http://schemas.microsoft.com/office/drawing/2014/main" id="{EBCB397C-96BD-4D57-9095-CC2FBD6320F4}"/>
                </a:ext>
              </a:extLst>
            </p:cNvPr>
            <p:cNvSpPr>
              <a:spLocks noChangeShapeType="1"/>
            </p:cNvSpPr>
            <p:nvPr/>
          </p:nvSpPr>
          <p:spPr bwMode="auto">
            <a:xfrm>
              <a:off x="1503022"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102">
              <a:extLst>
                <a:ext uri="{FF2B5EF4-FFF2-40B4-BE49-F238E27FC236}">
                  <a16:creationId xmlns:a16="http://schemas.microsoft.com/office/drawing/2014/main" id="{5515A2DB-DCD7-4DE2-8FFB-8E1D684ABA46}"/>
                </a:ext>
              </a:extLst>
            </p:cNvPr>
            <p:cNvSpPr>
              <a:spLocks noChangeShapeType="1"/>
            </p:cNvSpPr>
            <p:nvPr/>
          </p:nvSpPr>
          <p:spPr bwMode="auto">
            <a:xfrm>
              <a:off x="1465981"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103">
              <a:extLst>
                <a:ext uri="{FF2B5EF4-FFF2-40B4-BE49-F238E27FC236}">
                  <a16:creationId xmlns:a16="http://schemas.microsoft.com/office/drawing/2014/main" id="{990D22C0-69E9-4687-95CA-8B39A33894AD}"/>
                </a:ext>
              </a:extLst>
            </p:cNvPr>
            <p:cNvSpPr>
              <a:spLocks noChangeShapeType="1"/>
            </p:cNvSpPr>
            <p:nvPr/>
          </p:nvSpPr>
          <p:spPr bwMode="auto">
            <a:xfrm>
              <a:off x="1503022" y="4013795"/>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104">
              <a:extLst>
                <a:ext uri="{FF2B5EF4-FFF2-40B4-BE49-F238E27FC236}">
                  <a16:creationId xmlns:a16="http://schemas.microsoft.com/office/drawing/2014/main" id="{C006B749-30F0-4319-867D-F152F22675F7}"/>
                </a:ext>
              </a:extLst>
            </p:cNvPr>
            <p:cNvSpPr>
              <a:spLocks noChangeShapeType="1"/>
            </p:cNvSpPr>
            <p:nvPr/>
          </p:nvSpPr>
          <p:spPr bwMode="auto">
            <a:xfrm>
              <a:off x="1465981" y="4052823"/>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105">
              <a:extLst>
                <a:ext uri="{FF2B5EF4-FFF2-40B4-BE49-F238E27FC236}">
                  <a16:creationId xmlns:a16="http://schemas.microsoft.com/office/drawing/2014/main" id="{910ADFB5-C5EA-4C3E-A0EC-B7C15BD2EE0A}"/>
                </a:ext>
              </a:extLst>
            </p:cNvPr>
            <p:cNvSpPr>
              <a:spLocks noChangeShapeType="1"/>
            </p:cNvSpPr>
            <p:nvPr/>
          </p:nvSpPr>
          <p:spPr bwMode="auto">
            <a:xfrm>
              <a:off x="1540064" y="3974767"/>
              <a:ext cx="1852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7" name="Group 166">
            <a:extLst>
              <a:ext uri="{FF2B5EF4-FFF2-40B4-BE49-F238E27FC236}">
                <a16:creationId xmlns:a16="http://schemas.microsoft.com/office/drawing/2014/main" id="{0C000298-2CF3-4A3C-8BE5-85C8EFF75B8C}"/>
              </a:ext>
            </a:extLst>
          </p:cNvPr>
          <p:cNvGrpSpPr/>
          <p:nvPr/>
        </p:nvGrpSpPr>
        <p:grpSpPr>
          <a:xfrm>
            <a:off x="4903784" y="2898320"/>
            <a:ext cx="356836" cy="420614"/>
            <a:chOff x="1971675" y="2526774"/>
            <a:chExt cx="573088" cy="574676"/>
          </a:xfrm>
        </p:grpSpPr>
        <p:sp>
          <p:nvSpPr>
            <p:cNvPr id="168" name="Freeform 135">
              <a:extLst>
                <a:ext uri="{FF2B5EF4-FFF2-40B4-BE49-F238E27FC236}">
                  <a16:creationId xmlns:a16="http://schemas.microsoft.com/office/drawing/2014/main" id="{4C77DABF-68D1-406B-B041-1F6726C5E4A9}"/>
                </a:ext>
              </a:extLst>
            </p:cNvPr>
            <p:cNvSpPr>
              <a:spLocks/>
            </p:cNvSpPr>
            <p:nvPr/>
          </p:nvSpPr>
          <p:spPr bwMode="auto">
            <a:xfrm>
              <a:off x="2055813" y="2526774"/>
              <a:ext cx="406400" cy="241300"/>
            </a:xfrm>
            <a:custGeom>
              <a:avLst/>
              <a:gdLst>
                <a:gd name="T0" fmla="*/ 176 w 176"/>
                <a:gd name="T1" fmla="*/ 88 h 104"/>
                <a:gd name="T2" fmla="*/ 160 w 176"/>
                <a:gd name="T3" fmla="*/ 104 h 104"/>
                <a:gd name="T4" fmla="*/ 16 w 176"/>
                <a:gd name="T5" fmla="*/ 104 h 104"/>
                <a:gd name="T6" fmla="*/ 0 w 176"/>
                <a:gd name="T7" fmla="*/ 88 h 104"/>
                <a:gd name="T8" fmla="*/ 0 w 176"/>
                <a:gd name="T9" fmla="*/ 16 h 104"/>
                <a:gd name="T10" fmla="*/ 16 w 176"/>
                <a:gd name="T11" fmla="*/ 0 h 104"/>
                <a:gd name="T12" fmla="*/ 160 w 176"/>
                <a:gd name="T13" fmla="*/ 0 h 104"/>
                <a:gd name="T14" fmla="*/ 176 w 176"/>
                <a:gd name="T15" fmla="*/ 16 h 104"/>
                <a:gd name="T16" fmla="*/ 176 w 176"/>
                <a:gd name="T17"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04">
                  <a:moveTo>
                    <a:pt x="176" y="88"/>
                  </a:moveTo>
                  <a:cubicBezTo>
                    <a:pt x="176" y="97"/>
                    <a:pt x="169" y="104"/>
                    <a:pt x="160" y="104"/>
                  </a:cubicBezTo>
                  <a:cubicBezTo>
                    <a:pt x="16" y="104"/>
                    <a:pt x="16" y="104"/>
                    <a:pt x="16" y="104"/>
                  </a:cubicBezTo>
                  <a:cubicBezTo>
                    <a:pt x="7" y="104"/>
                    <a:pt x="0" y="97"/>
                    <a:pt x="0" y="88"/>
                  </a:cubicBezTo>
                  <a:cubicBezTo>
                    <a:pt x="0" y="16"/>
                    <a:pt x="0" y="16"/>
                    <a:pt x="0" y="16"/>
                  </a:cubicBezTo>
                  <a:cubicBezTo>
                    <a:pt x="0" y="7"/>
                    <a:pt x="7" y="0"/>
                    <a:pt x="16" y="0"/>
                  </a:cubicBezTo>
                  <a:cubicBezTo>
                    <a:pt x="160" y="0"/>
                    <a:pt x="160" y="0"/>
                    <a:pt x="160" y="0"/>
                  </a:cubicBezTo>
                  <a:cubicBezTo>
                    <a:pt x="169" y="0"/>
                    <a:pt x="176" y="7"/>
                    <a:pt x="176" y="16"/>
                  </a:cubicBezTo>
                  <a:lnTo>
                    <a:pt x="176" y="88"/>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36">
              <a:extLst>
                <a:ext uri="{FF2B5EF4-FFF2-40B4-BE49-F238E27FC236}">
                  <a16:creationId xmlns:a16="http://schemas.microsoft.com/office/drawing/2014/main" id="{DDA2C79E-5A11-4402-9360-5018941B6BA1}"/>
                </a:ext>
              </a:extLst>
            </p:cNvPr>
            <p:cNvSpPr>
              <a:spLocks noChangeShapeType="1"/>
            </p:cNvSpPr>
            <p:nvPr/>
          </p:nvSpPr>
          <p:spPr bwMode="auto">
            <a:xfrm>
              <a:off x="2259013" y="2795062"/>
              <a:ext cx="0" cy="1111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137">
              <a:extLst>
                <a:ext uri="{FF2B5EF4-FFF2-40B4-BE49-F238E27FC236}">
                  <a16:creationId xmlns:a16="http://schemas.microsoft.com/office/drawing/2014/main" id="{CE2F5573-BC8E-440B-B02D-786288E4DF6D}"/>
                </a:ext>
              </a:extLst>
            </p:cNvPr>
            <p:cNvSpPr>
              <a:spLocks/>
            </p:cNvSpPr>
            <p:nvPr/>
          </p:nvSpPr>
          <p:spPr bwMode="auto">
            <a:xfrm>
              <a:off x="2055813" y="2850624"/>
              <a:ext cx="406400" cy="55563"/>
            </a:xfrm>
            <a:custGeom>
              <a:avLst/>
              <a:gdLst>
                <a:gd name="T0" fmla="*/ 256 w 256"/>
                <a:gd name="T1" fmla="*/ 35 h 35"/>
                <a:gd name="T2" fmla="*/ 256 w 256"/>
                <a:gd name="T3" fmla="*/ 0 h 35"/>
                <a:gd name="T4" fmla="*/ 0 w 256"/>
                <a:gd name="T5" fmla="*/ 0 h 35"/>
                <a:gd name="T6" fmla="*/ 0 w 256"/>
                <a:gd name="T7" fmla="*/ 35 h 35"/>
              </a:gdLst>
              <a:ahLst/>
              <a:cxnLst>
                <a:cxn ang="0">
                  <a:pos x="T0" y="T1"/>
                </a:cxn>
                <a:cxn ang="0">
                  <a:pos x="T2" y="T3"/>
                </a:cxn>
                <a:cxn ang="0">
                  <a:pos x="T4" y="T5"/>
                </a:cxn>
                <a:cxn ang="0">
                  <a:pos x="T6" y="T7"/>
                </a:cxn>
              </a:cxnLst>
              <a:rect l="0" t="0" r="r" b="b"/>
              <a:pathLst>
                <a:path w="256" h="35">
                  <a:moveTo>
                    <a:pt x="256" y="35"/>
                  </a:moveTo>
                  <a:lnTo>
                    <a:pt x="256" y="0"/>
                  </a:lnTo>
                  <a:lnTo>
                    <a:pt x="0" y="0"/>
                  </a:lnTo>
                  <a:lnTo>
                    <a:pt x="0" y="35"/>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38">
              <a:extLst>
                <a:ext uri="{FF2B5EF4-FFF2-40B4-BE49-F238E27FC236}">
                  <a16:creationId xmlns:a16="http://schemas.microsoft.com/office/drawing/2014/main" id="{B606B852-728B-46A3-A09C-B3A46D0D6127}"/>
                </a:ext>
              </a:extLst>
            </p:cNvPr>
            <p:cNvSpPr>
              <a:spLocks noChangeShapeType="1"/>
            </p:cNvSpPr>
            <p:nvPr/>
          </p:nvSpPr>
          <p:spPr bwMode="auto">
            <a:xfrm>
              <a:off x="2249488" y="2647424"/>
              <a:ext cx="19050"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139">
              <a:extLst>
                <a:ext uri="{FF2B5EF4-FFF2-40B4-BE49-F238E27FC236}">
                  <a16:creationId xmlns:a16="http://schemas.microsoft.com/office/drawing/2014/main" id="{A3C30EA8-0D07-490F-A1B3-487AD8DA799D}"/>
                </a:ext>
              </a:extLst>
            </p:cNvPr>
            <p:cNvSpPr>
              <a:spLocks noChangeShapeType="1"/>
            </p:cNvSpPr>
            <p:nvPr/>
          </p:nvSpPr>
          <p:spPr bwMode="auto">
            <a:xfrm>
              <a:off x="2286000" y="2647424"/>
              <a:ext cx="19050"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40">
              <a:extLst>
                <a:ext uri="{FF2B5EF4-FFF2-40B4-BE49-F238E27FC236}">
                  <a16:creationId xmlns:a16="http://schemas.microsoft.com/office/drawing/2014/main" id="{D87124F6-BA7C-4AFA-BFB8-2263C11E4EDC}"/>
                </a:ext>
              </a:extLst>
            </p:cNvPr>
            <p:cNvSpPr>
              <a:spLocks noChangeShapeType="1"/>
            </p:cNvSpPr>
            <p:nvPr/>
          </p:nvSpPr>
          <p:spPr bwMode="auto">
            <a:xfrm>
              <a:off x="2212975" y="2647424"/>
              <a:ext cx="17463"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Oval 141">
              <a:extLst>
                <a:ext uri="{FF2B5EF4-FFF2-40B4-BE49-F238E27FC236}">
                  <a16:creationId xmlns:a16="http://schemas.microsoft.com/office/drawing/2014/main" id="{40EBCEA2-83F6-4AA5-82B5-075537C0B542}"/>
                </a:ext>
              </a:extLst>
            </p:cNvPr>
            <p:cNvSpPr>
              <a:spLocks noChangeArrowheads="1"/>
            </p:cNvSpPr>
            <p:nvPr/>
          </p:nvSpPr>
          <p:spPr bwMode="auto">
            <a:xfrm>
              <a:off x="2174875" y="2934762"/>
              <a:ext cx="166688" cy="1666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Oval 142">
              <a:extLst>
                <a:ext uri="{FF2B5EF4-FFF2-40B4-BE49-F238E27FC236}">
                  <a16:creationId xmlns:a16="http://schemas.microsoft.com/office/drawing/2014/main" id="{4934B40C-0A6A-46A1-B04D-B6D5F4F2882F}"/>
                </a:ext>
              </a:extLst>
            </p:cNvPr>
            <p:cNvSpPr>
              <a:spLocks noChangeArrowheads="1"/>
            </p:cNvSpPr>
            <p:nvPr/>
          </p:nvSpPr>
          <p:spPr bwMode="auto">
            <a:xfrm>
              <a:off x="1971675" y="2934762"/>
              <a:ext cx="166688" cy="1666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Oval 143">
              <a:extLst>
                <a:ext uri="{FF2B5EF4-FFF2-40B4-BE49-F238E27FC236}">
                  <a16:creationId xmlns:a16="http://schemas.microsoft.com/office/drawing/2014/main" id="{4014ED23-D56A-45C9-AFEA-74D0F8EB7D44}"/>
                </a:ext>
              </a:extLst>
            </p:cNvPr>
            <p:cNvSpPr>
              <a:spLocks noChangeArrowheads="1"/>
            </p:cNvSpPr>
            <p:nvPr/>
          </p:nvSpPr>
          <p:spPr bwMode="auto">
            <a:xfrm>
              <a:off x="2379663" y="2934762"/>
              <a:ext cx="165100" cy="1666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44">
              <a:extLst>
                <a:ext uri="{FF2B5EF4-FFF2-40B4-BE49-F238E27FC236}">
                  <a16:creationId xmlns:a16="http://schemas.microsoft.com/office/drawing/2014/main" id="{A4A22367-EADD-456C-BD16-AC8D60D6D5ED}"/>
                </a:ext>
              </a:extLst>
            </p:cNvPr>
            <p:cNvSpPr>
              <a:spLocks noChangeArrowheads="1"/>
            </p:cNvSpPr>
            <p:nvPr/>
          </p:nvSpPr>
          <p:spPr bwMode="auto">
            <a:xfrm>
              <a:off x="2092325" y="2564874"/>
              <a:ext cx="333375" cy="165100"/>
            </a:xfrm>
            <a:prstGeom prst="rect">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Oval 145">
              <a:extLst>
                <a:ext uri="{FF2B5EF4-FFF2-40B4-BE49-F238E27FC236}">
                  <a16:creationId xmlns:a16="http://schemas.microsoft.com/office/drawing/2014/main" id="{E7957417-262A-4328-AC1A-AC1C71507316}"/>
                </a:ext>
              </a:extLst>
            </p:cNvPr>
            <p:cNvSpPr>
              <a:spLocks noChangeArrowheads="1"/>
            </p:cNvSpPr>
            <p:nvPr/>
          </p:nvSpPr>
          <p:spPr bwMode="auto">
            <a:xfrm>
              <a:off x="2009775" y="2971274"/>
              <a:ext cx="92075" cy="920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Oval 146">
              <a:extLst>
                <a:ext uri="{FF2B5EF4-FFF2-40B4-BE49-F238E27FC236}">
                  <a16:creationId xmlns:a16="http://schemas.microsoft.com/office/drawing/2014/main" id="{258F404E-FB82-4BF3-AB8D-584D4062B650}"/>
                </a:ext>
              </a:extLst>
            </p:cNvPr>
            <p:cNvSpPr>
              <a:spLocks noChangeArrowheads="1"/>
            </p:cNvSpPr>
            <p:nvPr/>
          </p:nvSpPr>
          <p:spPr bwMode="auto">
            <a:xfrm>
              <a:off x="2212975" y="2971274"/>
              <a:ext cx="92075" cy="920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Oval 147">
              <a:extLst>
                <a:ext uri="{FF2B5EF4-FFF2-40B4-BE49-F238E27FC236}">
                  <a16:creationId xmlns:a16="http://schemas.microsoft.com/office/drawing/2014/main" id="{4F74600D-8843-4073-82B7-179D4A94DB4A}"/>
                </a:ext>
              </a:extLst>
            </p:cNvPr>
            <p:cNvSpPr>
              <a:spLocks noChangeArrowheads="1"/>
            </p:cNvSpPr>
            <p:nvPr/>
          </p:nvSpPr>
          <p:spPr bwMode="auto">
            <a:xfrm>
              <a:off x="2416175" y="2971274"/>
              <a:ext cx="92075" cy="920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6" name="Group 29">
            <a:extLst>
              <a:ext uri="{FF2B5EF4-FFF2-40B4-BE49-F238E27FC236}">
                <a16:creationId xmlns:a16="http://schemas.microsoft.com/office/drawing/2014/main" id="{13BE9B43-F5CF-498C-BCCF-214E345117FB}"/>
              </a:ext>
            </a:extLst>
          </p:cNvPr>
          <p:cNvGrpSpPr>
            <a:grpSpLocks noChangeAspect="1"/>
          </p:cNvGrpSpPr>
          <p:nvPr/>
        </p:nvGrpSpPr>
        <p:grpSpPr bwMode="auto">
          <a:xfrm>
            <a:off x="4927983" y="2189276"/>
            <a:ext cx="390330" cy="362013"/>
            <a:chOff x="6169" y="-592"/>
            <a:chExt cx="2109" cy="1956"/>
          </a:xfrm>
          <a:solidFill>
            <a:schemeClr val="bg1"/>
          </a:solidFill>
        </p:grpSpPr>
        <p:sp>
          <p:nvSpPr>
            <p:cNvPr id="217" name="Freeform 30">
              <a:extLst>
                <a:ext uri="{FF2B5EF4-FFF2-40B4-BE49-F238E27FC236}">
                  <a16:creationId xmlns:a16="http://schemas.microsoft.com/office/drawing/2014/main" id="{1EDB0011-B149-4B51-97AB-7DAC61C231EC}"/>
                </a:ext>
              </a:extLst>
            </p:cNvPr>
            <p:cNvSpPr>
              <a:spLocks noEditPoints="1"/>
            </p:cNvSpPr>
            <p:nvPr/>
          </p:nvSpPr>
          <p:spPr bwMode="auto">
            <a:xfrm>
              <a:off x="7125" y="1"/>
              <a:ext cx="1153" cy="1132"/>
            </a:xfrm>
            <a:custGeom>
              <a:avLst/>
              <a:gdLst/>
              <a:ahLst/>
              <a:cxnLst>
                <a:cxn ang="0">
                  <a:pos x="244" y="34"/>
                </a:cxn>
                <a:cxn ang="0">
                  <a:pos x="453" y="239"/>
                </a:cxn>
                <a:cxn ang="0">
                  <a:pos x="244" y="445"/>
                </a:cxn>
                <a:cxn ang="0">
                  <a:pos x="35" y="239"/>
                </a:cxn>
                <a:cxn ang="0">
                  <a:pos x="244" y="34"/>
                </a:cxn>
                <a:cxn ang="0">
                  <a:pos x="244" y="0"/>
                </a:cxn>
                <a:cxn ang="0">
                  <a:pos x="0" y="239"/>
                </a:cxn>
                <a:cxn ang="0">
                  <a:pos x="244" y="479"/>
                </a:cxn>
                <a:cxn ang="0">
                  <a:pos x="488" y="239"/>
                </a:cxn>
                <a:cxn ang="0">
                  <a:pos x="244" y="0"/>
                </a:cxn>
              </a:cxnLst>
              <a:rect l="0" t="0" r="r" b="b"/>
              <a:pathLst>
                <a:path w="488" h="479">
                  <a:moveTo>
                    <a:pt x="244" y="34"/>
                  </a:moveTo>
                  <a:cubicBezTo>
                    <a:pt x="359" y="34"/>
                    <a:pt x="453" y="126"/>
                    <a:pt x="453" y="239"/>
                  </a:cubicBezTo>
                  <a:cubicBezTo>
                    <a:pt x="453" y="353"/>
                    <a:pt x="359" y="445"/>
                    <a:pt x="244" y="445"/>
                  </a:cubicBezTo>
                  <a:cubicBezTo>
                    <a:pt x="129" y="445"/>
                    <a:pt x="35" y="353"/>
                    <a:pt x="35" y="239"/>
                  </a:cubicBezTo>
                  <a:cubicBezTo>
                    <a:pt x="35" y="126"/>
                    <a:pt x="129" y="34"/>
                    <a:pt x="244" y="34"/>
                  </a:cubicBezTo>
                  <a:moveTo>
                    <a:pt x="244" y="0"/>
                  </a:moveTo>
                  <a:cubicBezTo>
                    <a:pt x="109" y="0"/>
                    <a:pt x="0" y="107"/>
                    <a:pt x="0" y="239"/>
                  </a:cubicBezTo>
                  <a:cubicBezTo>
                    <a:pt x="0" y="372"/>
                    <a:pt x="109" y="479"/>
                    <a:pt x="244" y="479"/>
                  </a:cubicBezTo>
                  <a:cubicBezTo>
                    <a:pt x="378" y="479"/>
                    <a:pt x="488" y="372"/>
                    <a:pt x="488" y="239"/>
                  </a:cubicBezTo>
                  <a:cubicBezTo>
                    <a:pt x="488" y="107"/>
                    <a:pt x="378" y="0"/>
                    <a:pt x="24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31">
              <a:extLst>
                <a:ext uri="{FF2B5EF4-FFF2-40B4-BE49-F238E27FC236}">
                  <a16:creationId xmlns:a16="http://schemas.microsoft.com/office/drawing/2014/main" id="{0826DCFE-8B39-42A9-AFB9-33B71D7E0FE5}"/>
                </a:ext>
              </a:extLst>
            </p:cNvPr>
            <p:cNvSpPr>
              <a:spLocks/>
            </p:cNvSpPr>
            <p:nvPr/>
          </p:nvSpPr>
          <p:spPr bwMode="auto">
            <a:xfrm>
              <a:off x="6469" y="-233"/>
              <a:ext cx="217" cy="265"/>
            </a:xfrm>
            <a:custGeom>
              <a:avLst/>
              <a:gdLst/>
              <a:ahLst/>
              <a:cxnLst>
                <a:cxn ang="0">
                  <a:pos x="80" y="43"/>
                </a:cxn>
                <a:cxn ang="0">
                  <a:pos x="0" y="43"/>
                </a:cxn>
                <a:cxn ang="0">
                  <a:pos x="0" y="0"/>
                </a:cxn>
                <a:cxn ang="0">
                  <a:pos x="217" y="0"/>
                </a:cxn>
                <a:cxn ang="0">
                  <a:pos x="217" y="43"/>
                </a:cxn>
                <a:cxn ang="0">
                  <a:pos x="137" y="43"/>
                </a:cxn>
                <a:cxn ang="0">
                  <a:pos x="137" y="265"/>
                </a:cxn>
                <a:cxn ang="0">
                  <a:pos x="80" y="265"/>
                </a:cxn>
                <a:cxn ang="0">
                  <a:pos x="80" y="43"/>
                </a:cxn>
              </a:cxnLst>
              <a:rect l="0" t="0" r="r" b="b"/>
              <a:pathLst>
                <a:path w="217" h="265">
                  <a:moveTo>
                    <a:pt x="80" y="43"/>
                  </a:moveTo>
                  <a:lnTo>
                    <a:pt x="0" y="43"/>
                  </a:lnTo>
                  <a:lnTo>
                    <a:pt x="0" y="0"/>
                  </a:lnTo>
                  <a:lnTo>
                    <a:pt x="217" y="0"/>
                  </a:lnTo>
                  <a:lnTo>
                    <a:pt x="217" y="43"/>
                  </a:lnTo>
                  <a:lnTo>
                    <a:pt x="137" y="43"/>
                  </a:lnTo>
                  <a:lnTo>
                    <a:pt x="137" y="265"/>
                  </a:lnTo>
                  <a:lnTo>
                    <a:pt x="80" y="265"/>
                  </a:lnTo>
                  <a:lnTo>
                    <a:pt x="80"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32">
              <a:extLst>
                <a:ext uri="{FF2B5EF4-FFF2-40B4-BE49-F238E27FC236}">
                  <a16:creationId xmlns:a16="http://schemas.microsoft.com/office/drawing/2014/main" id="{9A53AD5E-6005-4238-B214-6577266F29D7}"/>
                </a:ext>
              </a:extLst>
            </p:cNvPr>
            <p:cNvSpPr>
              <a:spLocks noEditPoints="1"/>
            </p:cNvSpPr>
            <p:nvPr/>
          </p:nvSpPr>
          <p:spPr bwMode="auto">
            <a:xfrm>
              <a:off x="6658" y="-233"/>
              <a:ext cx="257" cy="265"/>
            </a:xfrm>
            <a:custGeom>
              <a:avLst/>
              <a:gdLst/>
              <a:ahLst/>
              <a:cxnLst>
                <a:cxn ang="0">
                  <a:pos x="165" y="0"/>
                </a:cxn>
                <a:cxn ang="0">
                  <a:pos x="257" y="265"/>
                </a:cxn>
                <a:cxn ang="0">
                  <a:pos x="201" y="265"/>
                </a:cxn>
                <a:cxn ang="0">
                  <a:pos x="182" y="206"/>
                </a:cxn>
                <a:cxn ang="0">
                  <a:pos x="75" y="206"/>
                </a:cxn>
                <a:cxn ang="0">
                  <a:pos x="54" y="265"/>
                </a:cxn>
                <a:cxn ang="0">
                  <a:pos x="0" y="265"/>
                </a:cxn>
                <a:cxn ang="0">
                  <a:pos x="97" y="0"/>
                </a:cxn>
                <a:cxn ang="0">
                  <a:pos x="165" y="0"/>
                </a:cxn>
                <a:cxn ang="0">
                  <a:pos x="165" y="163"/>
                </a:cxn>
                <a:cxn ang="0">
                  <a:pos x="130" y="52"/>
                </a:cxn>
                <a:cxn ang="0">
                  <a:pos x="89" y="163"/>
                </a:cxn>
                <a:cxn ang="0">
                  <a:pos x="165" y="163"/>
                </a:cxn>
              </a:cxnLst>
              <a:rect l="0" t="0" r="r" b="b"/>
              <a:pathLst>
                <a:path w="257" h="265">
                  <a:moveTo>
                    <a:pt x="165" y="0"/>
                  </a:moveTo>
                  <a:lnTo>
                    <a:pt x="257" y="265"/>
                  </a:lnTo>
                  <a:lnTo>
                    <a:pt x="201" y="265"/>
                  </a:lnTo>
                  <a:lnTo>
                    <a:pt x="182" y="206"/>
                  </a:lnTo>
                  <a:lnTo>
                    <a:pt x="75" y="206"/>
                  </a:lnTo>
                  <a:lnTo>
                    <a:pt x="54" y="265"/>
                  </a:lnTo>
                  <a:lnTo>
                    <a:pt x="0" y="265"/>
                  </a:lnTo>
                  <a:lnTo>
                    <a:pt x="97" y="0"/>
                  </a:lnTo>
                  <a:lnTo>
                    <a:pt x="165" y="0"/>
                  </a:lnTo>
                  <a:close/>
                  <a:moveTo>
                    <a:pt x="165" y="163"/>
                  </a:moveTo>
                  <a:lnTo>
                    <a:pt x="130" y="52"/>
                  </a:lnTo>
                  <a:lnTo>
                    <a:pt x="89" y="163"/>
                  </a:lnTo>
                  <a:lnTo>
                    <a:pt x="165" y="1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33">
              <a:extLst>
                <a:ext uri="{FF2B5EF4-FFF2-40B4-BE49-F238E27FC236}">
                  <a16:creationId xmlns:a16="http://schemas.microsoft.com/office/drawing/2014/main" id="{D85F59EA-A18C-4CED-9572-D878E048BD65}"/>
                </a:ext>
              </a:extLst>
            </p:cNvPr>
            <p:cNvSpPr>
              <a:spLocks/>
            </p:cNvSpPr>
            <p:nvPr/>
          </p:nvSpPr>
          <p:spPr bwMode="auto">
            <a:xfrm>
              <a:off x="6929" y="-233"/>
              <a:ext cx="256" cy="265"/>
            </a:xfrm>
            <a:custGeom>
              <a:avLst/>
              <a:gdLst/>
              <a:ahLst/>
              <a:cxnLst>
                <a:cxn ang="0">
                  <a:pos x="76" y="0"/>
                </a:cxn>
                <a:cxn ang="0">
                  <a:pos x="130" y="90"/>
                </a:cxn>
                <a:cxn ang="0">
                  <a:pos x="189" y="0"/>
                </a:cxn>
                <a:cxn ang="0">
                  <a:pos x="251" y="0"/>
                </a:cxn>
                <a:cxn ang="0">
                  <a:pos x="163" y="126"/>
                </a:cxn>
                <a:cxn ang="0">
                  <a:pos x="256" y="265"/>
                </a:cxn>
                <a:cxn ang="0">
                  <a:pos x="185" y="265"/>
                </a:cxn>
                <a:cxn ang="0">
                  <a:pos x="126" y="163"/>
                </a:cxn>
                <a:cxn ang="0">
                  <a:pos x="62" y="265"/>
                </a:cxn>
                <a:cxn ang="0">
                  <a:pos x="0" y="265"/>
                </a:cxn>
                <a:cxn ang="0">
                  <a:pos x="95" y="128"/>
                </a:cxn>
                <a:cxn ang="0">
                  <a:pos x="5" y="0"/>
                </a:cxn>
                <a:cxn ang="0">
                  <a:pos x="76" y="0"/>
                </a:cxn>
              </a:cxnLst>
              <a:rect l="0" t="0" r="r" b="b"/>
              <a:pathLst>
                <a:path w="256" h="265">
                  <a:moveTo>
                    <a:pt x="76" y="0"/>
                  </a:moveTo>
                  <a:lnTo>
                    <a:pt x="130" y="90"/>
                  </a:lnTo>
                  <a:lnTo>
                    <a:pt x="189" y="0"/>
                  </a:lnTo>
                  <a:lnTo>
                    <a:pt x="251" y="0"/>
                  </a:lnTo>
                  <a:lnTo>
                    <a:pt x="163" y="126"/>
                  </a:lnTo>
                  <a:lnTo>
                    <a:pt x="256" y="265"/>
                  </a:lnTo>
                  <a:lnTo>
                    <a:pt x="185" y="265"/>
                  </a:lnTo>
                  <a:lnTo>
                    <a:pt x="126" y="163"/>
                  </a:lnTo>
                  <a:lnTo>
                    <a:pt x="62" y="265"/>
                  </a:lnTo>
                  <a:lnTo>
                    <a:pt x="0" y="265"/>
                  </a:lnTo>
                  <a:lnTo>
                    <a:pt x="95" y="128"/>
                  </a:lnTo>
                  <a:lnTo>
                    <a:pt x="5" y="0"/>
                  </a:lnTo>
                  <a:lnTo>
                    <a:pt x="7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34">
              <a:extLst>
                <a:ext uri="{FF2B5EF4-FFF2-40B4-BE49-F238E27FC236}">
                  <a16:creationId xmlns:a16="http://schemas.microsoft.com/office/drawing/2014/main" id="{B6803DD1-70BB-466C-AD52-83359CC3D2AC}"/>
                </a:ext>
              </a:extLst>
            </p:cNvPr>
            <p:cNvSpPr>
              <a:spLocks noEditPoints="1"/>
            </p:cNvSpPr>
            <p:nvPr/>
          </p:nvSpPr>
          <p:spPr bwMode="auto">
            <a:xfrm>
              <a:off x="6169" y="-592"/>
              <a:ext cx="1549" cy="1956"/>
            </a:xfrm>
            <a:custGeom>
              <a:avLst/>
              <a:gdLst/>
              <a:ahLst/>
              <a:cxnLst>
                <a:cxn ang="0">
                  <a:pos x="649" y="757"/>
                </a:cxn>
                <a:cxn ang="0">
                  <a:pos x="621" y="756"/>
                </a:cxn>
                <a:cxn ang="0">
                  <a:pos x="621" y="760"/>
                </a:cxn>
                <a:cxn ang="0">
                  <a:pos x="588" y="794"/>
                </a:cxn>
                <a:cxn ang="0">
                  <a:pos x="68" y="794"/>
                </a:cxn>
                <a:cxn ang="0">
                  <a:pos x="35" y="760"/>
                </a:cxn>
                <a:cxn ang="0">
                  <a:pos x="35" y="67"/>
                </a:cxn>
                <a:cxn ang="0">
                  <a:pos x="68" y="34"/>
                </a:cxn>
                <a:cxn ang="0">
                  <a:pos x="466" y="34"/>
                </a:cxn>
                <a:cxn ang="0">
                  <a:pos x="466" y="136"/>
                </a:cxn>
                <a:cxn ang="0">
                  <a:pos x="516" y="186"/>
                </a:cxn>
                <a:cxn ang="0">
                  <a:pos x="621" y="186"/>
                </a:cxn>
                <a:cxn ang="0">
                  <a:pos x="621" y="225"/>
                </a:cxn>
                <a:cxn ang="0">
                  <a:pos x="649" y="224"/>
                </a:cxn>
                <a:cxn ang="0">
                  <a:pos x="656" y="224"/>
                </a:cxn>
                <a:cxn ang="0">
                  <a:pos x="656" y="151"/>
                </a:cxn>
                <a:cxn ang="0">
                  <a:pos x="501" y="0"/>
                </a:cxn>
                <a:cxn ang="0">
                  <a:pos x="68" y="0"/>
                </a:cxn>
                <a:cxn ang="0">
                  <a:pos x="0" y="67"/>
                </a:cxn>
                <a:cxn ang="0">
                  <a:pos x="0" y="760"/>
                </a:cxn>
                <a:cxn ang="0">
                  <a:pos x="68" y="828"/>
                </a:cxn>
                <a:cxn ang="0">
                  <a:pos x="588" y="828"/>
                </a:cxn>
                <a:cxn ang="0">
                  <a:pos x="656" y="760"/>
                </a:cxn>
                <a:cxn ang="0">
                  <a:pos x="656" y="757"/>
                </a:cxn>
                <a:cxn ang="0">
                  <a:pos x="649" y="757"/>
                </a:cxn>
                <a:cxn ang="0">
                  <a:pos x="501" y="48"/>
                </a:cxn>
                <a:cxn ang="0">
                  <a:pos x="607" y="151"/>
                </a:cxn>
                <a:cxn ang="0">
                  <a:pos x="516" y="151"/>
                </a:cxn>
                <a:cxn ang="0">
                  <a:pos x="501" y="136"/>
                </a:cxn>
                <a:cxn ang="0">
                  <a:pos x="501" y="48"/>
                </a:cxn>
              </a:cxnLst>
              <a:rect l="0" t="0" r="r" b="b"/>
              <a:pathLst>
                <a:path w="656" h="828">
                  <a:moveTo>
                    <a:pt x="649" y="757"/>
                  </a:moveTo>
                  <a:cubicBezTo>
                    <a:pt x="640" y="757"/>
                    <a:pt x="630" y="757"/>
                    <a:pt x="621" y="756"/>
                  </a:cubicBezTo>
                  <a:cubicBezTo>
                    <a:pt x="621" y="760"/>
                    <a:pt x="621" y="760"/>
                    <a:pt x="621" y="760"/>
                  </a:cubicBezTo>
                  <a:cubicBezTo>
                    <a:pt x="621" y="779"/>
                    <a:pt x="606" y="794"/>
                    <a:pt x="588" y="794"/>
                  </a:cubicBezTo>
                  <a:cubicBezTo>
                    <a:pt x="68" y="794"/>
                    <a:pt x="68" y="794"/>
                    <a:pt x="68" y="794"/>
                  </a:cubicBezTo>
                  <a:cubicBezTo>
                    <a:pt x="50" y="794"/>
                    <a:pt x="35" y="779"/>
                    <a:pt x="35" y="760"/>
                  </a:cubicBezTo>
                  <a:cubicBezTo>
                    <a:pt x="35" y="67"/>
                    <a:pt x="35" y="67"/>
                    <a:pt x="35" y="67"/>
                  </a:cubicBezTo>
                  <a:cubicBezTo>
                    <a:pt x="35" y="49"/>
                    <a:pt x="50" y="34"/>
                    <a:pt x="68" y="34"/>
                  </a:cubicBezTo>
                  <a:cubicBezTo>
                    <a:pt x="466" y="34"/>
                    <a:pt x="466" y="34"/>
                    <a:pt x="466" y="34"/>
                  </a:cubicBezTo>
                  <a:cubicBezTo>
                    <a:pt x="466" y="136"/>
                    <a:pt x="466" y="136"/>
                    <a:pt x="466" y="136"/>
                  </a:cubicBezTo>
                  <a:cubicBezTo>
                    <a:pt x="466" y="163"/>
                    <a:pt x="488" y="186"/>
                    <a:pt x="516" y="186"/>
                  </a:cubicBezTo>
                  <a:cubicBezTo>
                    <a:pt x="621" y="186"/>
                    <a:pt x="621" y="186"/>
                    <a:pt x="621" y="186"/>
                  </a:cubicBezTo>
                  <a:cubicBezTo>
                    <a:pt x="621" y="225"/>
                    <a:pt x="621" y="225"/>
                    <a:pt x="621" y="225"/>
                  </a:cubicBezTo>
                  <a:cubicBezTo>
                    <a:pt x="630" y="224"/>
                    <a:pt x="640" y="224"/>
                    <a:pt x="649" y="224"/>
                  </a:cubicBezTo>
                  <a:cubicBezTo>
                    <a:pt x="651" y="224"/>
                    <a:pt x="654" y="224"/>
                    <a:pt x="656" y="224"/>
                  </a:cubicBezTo>
                  <a:cubicBezTo>
                    <a:pt x="656" y="151"/>
                    <a:pt x="656" y="151"/>
                    <a:pt x="656" y="151"/>
                  </a:cubicBezTo>
                  <a:cubicBezTo>
                    <a:pt x="501" y="0"/>
                    <a:pt x="501" y="0"/>
                    <a:pt x="501" y="0"/>
                  </a:cubicBezTo>
                  <a:cubicBezTo>
                    <a:pt x="68" y="0"/>
                    <a:pt x="68" y="0"/>
                    <a:pt x="68" y="0"/>
                  </a:cubicBezTo>
                  <a:cubicBezTo>
                    <a:pt x="31" y="0"/>
                    <a:pt x="0" y="30"/>
                    <a:pt x="0" y="67"/>
                  </a:cubicBezTo>
                  <a:cubicBezTo>
                    <a:pt x="0" y="760"/>
                    <a:pt x="0" y="760"/>
                    <a:pt x="0" y="760"/>
                  </a:cubicBezTo>
                  <a:cubicBezTo>
                    <a:pt x="0" y="798"/>
                    <a:pt x="31" y="828"/>
                    <a:pt x="68" y="828"/>
                  </a:cubicBezTo>
                  <a:cubicBezTo>
                    <a:pt x="588" y="828"/>
                    <a:pt x="588" y="828"/>
                    <a:pt x="588" y="828"/>
                  </a:cubicBezTo>
                  <a:cubicBezTo>
                    <a:pt x="625" y="828"/>
                    <a:pt x="656" y="798"/>
                    <a:pt x="656" y="760"/>
                  </a:cubicBezTo>
                  <a:cubicBezTo>
                    <a:pt x="656" y="757"/>
                    <a:pt x="656" y="757"/>
                    <a:pt x="656" y="757"/>
                  </a:cubicBezTo>
                  <a:cubicBezTo>
                    <a:pt x="654" y="757"/>
                    <a:pt x="651" y="757"/>
                    <a:pt x="649" y="757"/>
                  </a:cubicBezTo>
                  <a:moveTo>
                    <a:pt x="501" y="48"/>
                  </a:moveTo>
                  <a:cubicBezTo>
                    <a:pt x="607" y="151"/>
                    <a:pt x="607" y="151"/>
                    <a:pt x="607" y="151"/>
                  </a:cubicBezTo>
                  <a:cubicBezTo>
                    <a:pt x="516" y="151"/>
                    <a:pt x="516" y="151"/>
                    <a:pt x="516" y="151"/>
                  </a:cubicBezTo>
                  <a:cubicBezTo>
                    <a:pt x="507" y="151"/>
                    <a:pt x="501" y="145"/>
                    <a:pt x="501" y="136"/>
                  </a:cubicBezTo>
                  <a:lnTo>
                    <a:pt x="501"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35">
              <a:extLst>
                <a:ext uri="{FF2B5EF4-FFF2-40B4-BE49-F238E27FC236}">
                  <a16:creationId xmlns:a16="http://schemas.microsoft.com/office/drawing/2014/main" id="{3EB56B02-E425-4E6A-A712-8F5285D28019}"/>
                </a:ext>
              </a:extLst>
            </p:cNvPr>
            <p:cNvSpPr>
              <a:spLocks/>
            </p:cNvSpPr>
            <p:nvPr/>
          </p:nvSpPr>
          <p:spPr bwMode="auto">
            <a:xfrm>
              <a:off x="6804" y="325"/>
              <a:ext cx="305" cy="94"/>
            </a:xfrm>
            <a:custGeom>
              <a:avLst/>
              <a:gdLst/>
              <a:ahLst/>
              <a:cxnLst>
                <a:cxn ang="0">
                  <a:pos x="0" y="40"/>
                </a:cxn>
                <a:cxn ang="0">
                  <a:pos x="116" y="40"/>
                </a:cxn>
                <a:cxn ang="0">
                  <a:pos x="129" y="0"/>
                </a:cxn>
                <a:cxn ang="0">
                  <a:pos x="0" y="0"/>
                </a:cxn>
                <a:cxn ang="0">
                  <a:pos x="0" y="40"/>
                </a:cxn>
              </a:cxnLst>
              <a:rect l="0" t="0" r="r" b="b"/>
              <a:pathLst>
                <a:path w="129" h="40">
                  <a:moveTo>
                    <a:pt x="0" y="40"/>
                  </a:moveTo>
                  <a:cubicBezTo>
                    <a:pt x="116" y="40"/>
                    <a:pt x="116" y="40"/>
                    <a:pt x="116" y="40"/>
                  </a:cubicBezTo>
                  <a:cubicBezTo>
                    <a:pt x="119" y="26"/>
                    <a:pt x="124" y="13"/>
                    <a:pt x="129" y="0"/>
                  </a:cubicBezTo>
                  <a:cubicBezTo>
                    <a:pt x="0" y="0"/>
                    <a:pt x="0" y="0"/>
                    <a:pt x="0" y="0"/>
                  </a:cubicBezTo>
                  <a:lnTo>
                    <a:pt x="0"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
              <a:extLst>
                <a:ext uri="{FF2B5EF4-FFF2-40B4-BE49-F238E27FC236}">
                  <a16:creationId xmlns:a16="http://schemas.microsoft.com/office/drawing/2014/main" id="{AE71A569-2892-4A23-80AE-25AB8719B2A9}"/>
                </a:ext>
              </a:extLst>
            </p:cNvPr>
            <p:cNvSpPr>
              <a:spLocks/>
            </p:cNvSpPr>
            <p:nvPr/>
          </p:nvSpPr>
          <p:spPr bwMode="auto">
            <a:xfrm>
              <a:off x="6804" y="712"/>
              <a:ext cx="305" cy="97"/>
            </a:xfrm>
            <a:custGeom>
              <a:avLst/>
              <a:gdLst/>
              <a:ahLst/>
              <a:cxnLst>
                <a:cxn ang="0">
                  <a:pos x="0" y="41"/>
                </a:cxn>
                <a:cxn ang="0">
                  <a:pos x="129" y="41"/>
                </a:cxn>
                <a:cxn ang="0">
                  <a:pos x="116" y="0"/>
                </a:cxn>
                <a:cxn ang="0">
                  <a:pos x="0" y="0"/>
                </a:cxn>
                <a:cxn ang="0">
                  <a:pos x="0" y="41"/>
                </a:cxn>
              </a:cxnLst>
              <a:rect l="0" t="0" r="r" b="b"/>
              <a:pathLst>
                <a:path w="129" h="41">
                  <a:moveTo>
                    <a:pt x="0" y="41"/>
                  </a:moveTo>
                  <a:cubicBezTo>
                    <a:pt x="129" y="41"/>
                    <a:pt x="129" y="41"/>
                    <a:pt x="129" y="41"/>
                  </a:cubicBezTo>
                  <a:cubicBezTo>
                    <a:pt x="124" y="28"/>
                    <a:pt x="119" y="15"/>
                    <a:pt x="116" y="0"/>
                  </a:cubicBezTo>
                  <a:cubicBezTo>
                    <a:pt x="0" y="0"/>
                    <a:pt x="0" y="0"/>
                    <a:pt x="0" y="0"/>
                  </a:cubicBezTo>
                  <a:lnTo>
                    <a:pt x="0" y="4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37">
              <a:extLst>
                <a:ext uri="{FF2B5EF4-FFF2-40B4-BE49-F238E27FC236}">
                  <a16:creationId xmlns:a16="http://schemas.microsoft.com/office/drawing/2014/main" id="{E5BD14BA-F199-4546-897B-829721073A8E}"/>
                </a:ext>
              </a:extLst>
            </p:cNvPr>
            <p:cNvSpPr>
              <a:spLocks/>
            </p:cNvSpPr>
            <p:nvPr/>
          </p:nvSpPr>
          <p:spPr bwMode="auto">
            <a:xfrm>
              <a:off x="6469" y="129"/>
              <a:ext cx="772" cy="97"/>
            </a:xfrm>
            <a:custGeom>
              <a:avLst/>
              <a:gdLst/>
              <a:ahLst/>
              <a:cxnLst>
                <a:cxn ang="0">
                  <a:pos x="327" y="0"/>
                </a:cxn>
                <a:cxn ang="0">
                  <a:pos x="0" y="0"/>
                </a:cxn>
                <a:cxn ang="0">
                  <a:pos x="0" y="41"/>
                </a:cxn>
                <a:cxn ang="0">
                  <a:pos x="294" y="41"/>
                </a:cxn>
                <a:cxn ang="0">
                  <a:pos x="327" y="0"/>
                </a:cxn>
              </a:cxnLst>
              <a:rect l="0" t="0" r="r" b="b"/>
              <a:pathLst>
                <a:path w="327" h="41">
                  <a:moveTo>
                    <a:pt x="327" y="0"/>
                  </a:moveTo>
                  <a:cubicBezTo>
                    <a:pt x="0" y="0"/>
                    <a:pt x="0" y="0"/>
                    <a:pt x="0" y="0"/>
                  </a:cubicBezTo>
                  <a:cubicBezTo>
                    <a:pt x="0" y="41"/>
                    <a:pt x="0" y="41"/>
                    <a:pt x="0" y="41"/>
                  </a:cubicBezTo>
                  <a:cubicBezTo>
                    <a:pt x="294" y="41"/>
                    <a:pt x="294" y="41"/>
                    <a:pt x="294" y="41"/>
                  </a:cubicBezTo>
                  <a:cubicBezTo>
                    <a:pt x="304" y="26"/>
                    <a:pt x="315" y="13"/>
                    <a:pt x="32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38">
              <a:extLst>
                <a:ext uri="{FF2B5EF4-FFF2-40B4-BE49-F238E27FC236}">
                  <a16:creationId xmlns:a16="http://schemas.microsoft.com/office/drawing/2014/main" id="{F5C2A6CA-5B93-49C8-8968-2C5E2BFF0C6B}"/>
                </a:ext>
              </a:extLst>
            </p:cNvPr>
            <p:cNvSpPr>
              <a:spLocks/>
            </p:cNvSpPr>
            <p:nvPr/>
          </p:nvSpPr>
          <p:spPr bwMode="auto">
            <a:xfrm>
              <a:off x="6804" y="519"/>
              <a:ext cx="258" cy="96"/>
            </a:xfrm>
            <a:custGeom>
              <a:avLst/>
              <a:gdLst/>
              <a:ahLst/>
              <a:cxnLst>
                <a:cxn ang="0">
                  <a:pos x="0" y="0"/>
                </a:cxn>
                <a:cxn ang="0">
                  <a:pos x="0" y="41"/>
                </a:cxn>
                <a:cxn ang="0">
                  <a:pos x="109" y="41"/>
                </a:cxn>
                <a:cxn ang="0">
                  <a:pos x="108" y="20"/>
                </a:cxn>
                <a:cxn ang="0">
                  <a:pos x="109" y="0"/>
                </a:cxn>
                <a:cxn ang="0">
                  <a:pos x="0" y="0"/>
                </a:cxn>
              </a:cxnLst>
              <a:rect l="0" t="0" r="r" b="b"/>
              <a:pathLst>
                <a:path w="109" h="41">
                  <a:moveTo>
                    <a:pt x="0" y="0"/>
                  </a:moveTo>
                  <a:cubicBezTo>
                    <a:pt x="0" y="41"/>
                    <a:pt x="0" y="41"/>
                    <a:pt x="0" y="41"/>
                  </a:cubicBezTo>
                  <a:cubicBezTo>
                    <a:pt x="109" y="41"/>
                    <a:pt x="109" y="41"/>
                    <a:pt x="109" y="41"/>
                  </a:cubicBezTo>
                  <a:cubicBezTo>
                    <a:pt x="109" y="34"/>
                    <a:pt x="108" y="27"/>
                    <a:pt x="108" y="20"/>
                  </a:cubicBezTo>
                  <a:cubicBezTo>
                    <a:pt x="108" y="14"/>
                    <a:pt x="109" y="7"/>
                    <a:pt x="109" y="0"/>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Rectangle 39">
              <a:extLst>
                <a:ext uri="{FF2B5EF4-FFF2-40B4-BE49-F238E27FC236}">
                  <a16:creationId xmlns:a16="http://schemas.microsoft.com/office/drawing/2014/main" id="{44356F8D-71B1-4710-985B-AE34A90CB42A}"/>
                </a:ext>
              </a:extLst>
            </p:cNvPr>
            <p:cNvSpPr>
              <a:spLocks noChangeArrowheads="1"/>
            </p:cNvSpPr>
            <p:nvPr/>
          </p:nvSpPr>
          <p:spPr bwMode="auto">
            <a:xfrm>
              <a:off x="6469" y="908"/>
              <a:ext cx="682" cy="9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7" name="Rectangle 40">
              <a:extLst>
                <a:ext uri="{FF2B5EF4-FFF2-40B4-BE49-F238E27FC236}">
                  <a16:creationId xmlns:a16="http://schemas.microsoft.com/office/drawing/2014/main" id="{61033917-ED53-4F75-8CB6-9D43F6AE5E2B}"/>
                </a:ext>
              </a:extLst>
            </p:cNvPr>
            <p:cNvSpPr>
              <a:spLocks noChangeArrowheads="1"/>
            </p:cNvSpPr>
            <p:nvPr/>
          </p:nvSpPr>
          <p:spPr bwMode="auto">
            <a:xfrm>
              <a:off x="6469" y="325"/>
              <a:ext cx="276" cy="9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
              <a:extLst>
                <a:ext uri="{FF2B5EF4-FFF2-40B4-BE49-F238E27FC236}">
                  <a16:creationId xmlns:a16="http://schemas.microsoft.com/office/drawing/2014/main" id="{B66E0D5C-18E2-4364-A4C6-CD51877EE328}"/>
                </a:ext>
              </a:extLst>
            </p:cNvPr>
            <p:cNvSpPr>
              <a:spLocks noChangeArrowheads="1"/>
            </p:cNvSpPr>
            <p:nvPr/>
          </p:nvSpPr>
          <p:spPr bwMode="auto">
            <a:xfrm>
              <a:off x="6469" y="712"/>
              <a:ext cx="276" cy="9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2">
              <a:extLst>
                <a:ext uri="{FF2B5EF4-FFF2-40B4-BE49-F238E27FC236}">
                  <a16:creationId xmlns:a16="http://schemas.microsoft.com/office/drawing/2014/main" id="{14C6B2A7-B8C9-4EFD-AAD5-FE416ED72D64}"/>
                </a:ext>
              </a:extLst>
            </p:cNvPr>
            <p:cNvSpPr>
              <a:spLocks noChangeArrowheads="1"/>
            </p:cNvSpPr>
            <p:nvPr/>
          </p:nvSpPr>
          <p:spPr bwMode="auto">
            <a:xfrm>
              <a:off x="6469" y="519"/>
              <a:ext cx="276" cy="9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3">
              <a:extLst>
                <a:ext uri="{FF2B5EF4-FFF2-40B4-BE49-F238E27FC236}">
                  <a16:creationId xmlns:a16="http://schemas.microsoft.com/office/drawing/2014/main" id="{5F2B719C-08DF-4D43-81A7-3D6214C7D13F}"/>
                </a:ext>
              </a:extLst>
            </p:cNvPr>
            <p:cNvSpPr>
              <a:spLocks/>
            </p:cNvSpPr>
            <p:nvPr/>
          </p:nvSpPr>
          <p:spPr bwMode="auto">
            <a:xfrm>
              <a:off x="7688" y="252"/>
              <a:ext cx="368" cy="630"/>
            </a:xfrm>
            <a:custGeom>
              <a:avLst/>
              <a:gdLst/>
              <a:ahLst/>
              <a:cxnLst>
                <a:cxn ang="0">
                  <a:pos x="0" y="30"/>
                </a:cxn>
                <a:cxn ang="0">
                  <a:pos x="6" y="30"/>
                </a:cxn>
                <a:cxn ang="0">
                  <a:pos x="97" y="82"/>
                </a:cxn>
                <a:cxn ang="0">
                  <a:pos x="82" y="206"/>
                </a:cxn>
                <a:cxn ang="0">
                  <a:pos x="70" y="186"/>
                </a:cxn>
                <a:cxn ang="0">
                  <a:pos x="27" y="267"/>
                </a:cxn>
                <a:cxn ang="0">
                  <a:pos x="111" y="255"/>
                </a:cxn>
                <a:cxn ang="0">
                  <a:pos x="97" y="233"/>
                </a:cxn>
                <a:cxn ang="0">
                  <a:pos x="124" y="67"/>
                </a:cxn>
                <a:cxn ang="0">
                  <a:pos x="15" y="0"/>
                </a:cxn>
                <a:cxn ang="0">
                  <a:pos x="0" y="30"/>
                </a:cxn>
              </a:cxnLst>
              <a:rect l="0" t="0" r="r" b="b"/>
              <a:pathLst>
                <a:path w="156" h="267">
                  <a:moveTo>
                    <a:pt x="0" y="30"/>
                  </a:moveTo>
                  <a:cubicBezTo>
                    <a:pt x="2" y="30"/>
                    <a:pt x="4" y="30"/>
                    <a:pt x="6" y="30"/>
                  </a:cubicBezTo>
                  <a:cubicBezTo>
                    <a:pt x="43" y="30"/>
                    <a:pt x="78" y="49"/>
                    <a:pt x="97" y="82"/>
                  </a:cubicBezTo>
                  <a:cubicBezTo>
                    <a:pt x="121" y="122"/>
                    <a:pt x="114" y="173"/>
                    <a:pt x="82" y="206"/>
                  </a:cubicBezTo>
                  <a:cubicBezTo>
                    <a:pt x="70" y="186"/>
                    <a:pt x="70" y="186"/>
                    <a:pt x="70" y="186"/>
                  </a:cubicBezTo>
                  <a:cubicBezTo>
                    <a:pt x="27" y="267"/>
                    <a:pt x="27" y="267"/>
                    <a:pt x="27" y="267"/>
                  </a:cubicBezTo>
                  <a:cubicBezTo>
                    <a:pt x="111" y="255"/>
                    <a:pt x="111" y="255"/>
                    <a:pt x="111" y="255"/>
                  </a:cubicBezTo>
                  <a:cubicBezTo>
                    <a:pt x="97" y="233"/>
                    <a:pt x="97" y="233"/>
                    <a:pt x="97" y="233"/>
                  </a:cubicBezTo>
                  <a:cubicBezTo>
                    <a:pt x="145" y="190"/>
                    <a:pt x="156" y="121"/>
                    <a:pt x="124" y="67"/>
                  </a:cubicBezTo>
                  <a:cubicBezTo>
                    <a:pt x="101" y="28"/>
                    <a:pt x="60" y="3"/>
                    <a:pt x="15" y="0"/>
                  </a:cubicBezTo>
                  <a:cubicBezTo>
                    <a:pt x="0" y="30"/>
                    <a:pt x="0" y="30"/>
                    <a:pt x="0"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44">
              <a:extLst>
                <a:ext uri="{FF2B5EF4-FFF2-40B4-BE49-F238E27FC236}">
                  <a16:creationId xmlns:a16="http://schemas.microsoft.com/office/drawing/2014/main" id="{FE2ACE83-F053-4FC8-9FC7-F7C667916F90}"/>
                </a:ext>
              </a:extLst>
            </p:cNvPr>
            <p:cNvSpPr>
              <a:spLocks/>
            </p:cNvSpPr>
            <p:nvPr/>
          </p:nvSpPr>
          <p:spPr bwMode="auto">
            <a:xfrm>
              <a:off x="7350" y="254"/>
              <a:ext cx="345" cy="626"/>
            </a:xfrm>
            <a:custGeom>
              <a:avLst/>
              <a:gdLst/>
              <a:ahLst/>
              <a:cxnLst>
                <a:cxn ang="0">
                  <a:pos x="126" y="0"/>
                </a:cxn>
                <a:cxn ang="0">
                  <a:pos x="40" y="16"/>
                </a:cxn>
                <a:cxn ang="0">
                  <a:pos x="53" y="38"/>
                </a:cxn>
                <a:cxn ang="0">
                  <a:pos x="31" y="200"/>
                </a:cxn>
                <a:cxn ang="0">
                  <a:pos x="132" y="265"/>
                </a:cxn>
                <a:cxn ang="0">
                  <a:pos x="146" y="236"/>
                </a:cxn>
                <a:cxn ang="0">
                  <a:pos x="57" y="185"/>
                </a:cxn>
                <a:cxn ang="0">
                  <a:pos x="69" y="65"/>
                </a:cxn>
                <a:cxn ang="0">
                  <a:pos x="80" y="85"/>
                </a:cxn>
                <a:cxn ang="0">
                  <a:pos x="126" y="0"/>
                </a:cxn>
              </a:cxnLst>
              <a:rect l="0" t="0" r="r" b="b"/>
              <a:pathLst>
                <a:path w="146" h="265">
                  <a:moveTo>
                    <a:pt x="126" y="0"/>
                  </a:moveTo>
                  <a:cubicBezTo>
                    <a:pt x="40" y="16"/>
                    <a:pt x="40" y="16"/>
                    <a:pt x="40" y="16"/>
                  </a:cubicBezTo>
                  <a:cubicBezTo>
                    <a:pt x="53" y="38"/>
                    <a:pt x="53" y="38"/>
                    <a:pt x="53" y="38"/>
                  </a:cubicBezTo>
                  <a:cubicBezTo>
                    <a:pt x="9" y="80"/>
                    <a:pt x="0" y="147"/>
                    <a:pt x="31" y="200"/>
                  </a:cubicBezTo>
                  <a:cubicBezTo>
                    <a:pt x="53" y="236"/>
                    <a:pt x="90" y="260"/>
                    <a:pt x="132" y="265"/>
                  </a:cubicBezTo>
                  <a:cubicBezTo>
                    <a:pt x="146" y="236"/>
                    <a:pt x="146" y="236"/>
                    <a:pt x="146" y="236"/>
                  </a:cubicBezTo>
                  <a:cubicBezTo>
                    <a:pt x="110" y="235"/>
                    <a:pt x="76" y="216"/>
                    <a:pt x="57" y="185"/>
                  </a:cubicBezTo>
                  <a:cubicBezTo>
                    <a:pt x="35" y="146"/>
                    <a:pt x="40" y="98"/>
                    <a:pt x="69" y="65"/>
                  </a:cubicBezTo>
                  <a:cubicBezTo>
                    <a:pt x="80" y="85"/>
                    <a:pt x="80" y="85"/>
                    <a:pt x="80" y="85"/>
                  </a:cubicBezTo>
                  <a:cubicBezTo>
                    <a:pt x="126" y="0"/>
                    <a:pt x="126" y="0"/>
                    <a:pt x="12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3" name="Arrow: Right 262">
            <a:extLst>
              <a:ext uri="{FF2B5EF4-FFF2-40B4-BE49-F238E27FC236}">
                <a16:creationId xmlns:a16="http://schemas.microsoft.com/office/drawing/2014/main" id="{7493CE1B-18C9-419E-8C87-6773C5E0B1D0}"/>
              </a:ext>
            </a:extLst>
          </p:cNvPr>
          <p:cNvSpPr/>
          <p:nvPr/>
        </p:nvSpPr>
        <p:spPr>
          <a:xfrm>
            <a:off x="6350880" y="2859968"/>
            <a:ext cx="237067" cy="462844"/>
          </a:xfrm>
          <a:prstGeom prst="rightArrow">
            <a:avLst>
              <a:gd name="adj1" fmla="val 80869"/>
              <a:gd name="adj2" fmla="val 54018"/>
            </a:avLst>
          </a:prstGeom>
          <a:solidFill>
            <a:schemeClr val="accent1">
              <a:lumMod val="90000"/>
              <a:lumOff val="10000"/>
            </a:schemeClr>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232" name="Group 231">
            <a:extLst>
              <a:ext uri="{FF2B5EF4-FFF2-40B4-BE49-F238E27FC236}">
                <a16:creationId xmlns:a16="http://schemas.microsoft.com/office/drawing/2014/main" id="{1A67E199-59E9-4E2B-9E94-63D9E0A4AE59}"/>
              </a:ext>
            </a:extLst>
          </p:cNvPr>
          <p:cNvGrpSpPr/>
          <p:nvPr/>
        </p:nvGrpSpPr>
        <p:grpSpPr>
          <a:xfrm>
            <a:off x="4901908" y="1505793"/>
            <a:ext cx="381292" cy="381292"/>
            <a:chOff x="4977063" y="3745706"/>
            <a:chExt cx="573088" cy="573088"/>
          </a:xfrm>
        </p:grpSpPr>
        <p:sp>
          <p:nvSpPr>
            <p:cNvPr id="233" name="Oval 1810">
              <a:extLst>
                <a:ext uri="{FF2B5EF4-FFF2-40B4-BE49-F238E27FC236}">
                  <a16:creationId xmlns:a16="http://schemas.microsoft.com/office/drawing/2014/main" id="{CE99D93A-FBE2-457B-B232-BFB099C820E4}"/>
                </a:ext>
              </a:extLst>
            </p:cNvPr>
            <p:cNvSpPr>
              <a:spLocks noChangeArrowheads="1"/>
            </p:cNvSpPr>
            <p:nvPr/>
          </p:nvSpPr>
          <p:spPr bwMode="auto">
            <a:xfrm>
              <a:off x="5051676" y="3818731"/>
              <a:ext cx="423863" cy="425450"/>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Oval 1811">
              <a:extLst>
                <a:ext uri="{FF2B5EF4-FFF2-40B4-BE49-F238E27FC236}">
                  <a16:creationId xmlns:a16="http://schemas.microsoft.com/office/drawing/2014/main" id="{47F82426-21BE-4935-B79D-C04265B4B7A6}"/>
                </a:ext>
              </a:extLst>
            </p:cNvPr>
            <p:cNvSpPr>
              <a:spLocks noChangeArrowheads="1"/>
            </p:cNvSpPr>
            <p:nvPr/>
          </p:nvSpPr>
          <p:spPr bwMode="auto">
            <a:xfrm>
              <a:off x="4977063" y="3745706"/>
              <a:ext cx="573088" cy="573088"/>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1812">
              <a:extLst>
                <a:ext uri="{FF2B5EF4-FFF2-40B4-BE49-F238E27FC236}">
                  <a16:creationId xmlns:a16="http://schemas.microsoft.com/office/drawing/2014/main" id="{B5746284-EC74-4950-95A7-EDB1FB8A2B05}"/>
                </a:ext>
              </a:extLst>
            </p:cNvPr>
            <p:cNvSpPr>
              <a:spLocks noChangeShapeType="1"/>
            </p:cNvSpPr>
            <p:nvPr/>
          </p:nvSpPr>
          <p:spPr bwMode="auto">
            <a:xfrm>
              <a:off x="5264401" y="3745706"/>
              <a:ext cx="0" cy="7302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1813">
              <a:extLst>
                <a:ext uri="{FF2B5EF4-FFF2-40B4-BE49-F238E27FC236}">
                  <a16:creationId xmlns:a16="http://schemas.microsoft.com/office/drawing/2014/main" id="{D56403D7-AEF3-4621-8839-9B3441BDE274}"/>
                </a:ext>
              </a:extLst>
            </p:cNvPr>
            <p:cNvSpPr>
              <a:spLocks noChangeShapeType="1"/>
            </p:cNvSpPr>
            <p:nvPr/>
          </p:nvSpPr>
          <p:spPr bwMode="auto">
            <a:xfrm flipH="1">
              <a:off x="5061201" y="4179093"/>
              <a:ext cx="53975" cy="555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1814">
              <a:extLst>
                <a:ext uri="{FF2B5EF4-FFF2-40B4-BE49-F238E27FC236}">
                  <a16:creationId xmlns:a16="http://schemas.microsoft.com/office/drawing/2014/main" id="{33A7C6BA-ED75-4262-8B96-2551E2CF8AB0}"/>
                </a:ext>
              </a:extLst>
            </p:cNvPr>
            <p:cNvSpPr>
              <a:spLocks noChangeShapeType="1"/>
            </p:cNvSpPr>
            <p:nvPr/>
          </p:nvSpPr>
          <p:spPr bwMode="auto">
            <a:xfrm>
              <a:off x="5061201" y="3828256"/>
              <a:ext cx="53975" cy="555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1824">
              <a:extLst>
                <a:ext uri="{FF2B5EF4-FFF2-40B4-BE49-F238E27FC236}">
                  <a16:creationId xmlns:a16="http://schemas.microsoft.com/office/drawing/2014/main" id="{EDD819D9-BC7C-44A5-B8F0-5067CC147087}"/>
                </a:ext>
              </a:extLst>
            </p:cNvPr>
            <p:cNvSpPr>
              <a:spLocks noChangeShapeType="1"/>
            </p:cNvSpPr>
            <p:nvPr/>
          </p:nvSpPr>
          <p:spPr bwMode="auto">
            <a:xfrm>
              <a:off x="5475538" y="4031456"/>
              <a:ext cx="7461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1825">
              <a:extLst>
                <a:ext uri="{FF2B5EF4-FFF2-40B4-BE49-F238E27FC236}">
                  <a16:creationId xmlns:a16="http://schemas.microsoft.com/office/drawing/2014/main" id="{AD1CB2F9-E7F8-4091-9E6C-5CAAF35322C4}"/>
                </a:ext>
              </a:extLst>
            </p:cNvPr>
            <p:cNvSpPr>
              <a:spLocks noChangeShapeType="1"/>
            </p:cNvSpPr>
            <p:nvPr/>
          </p:nvSpPr>
          <p:spPr bwMode="auto">
            <a:xfrm>
              <a:off x="5412038" y="4179093"/>
              <a:ext cx="55563" cy="555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Oval 1826">
              <a:extLst>
                <a:ext uri="{FF2B5EF4-FFF2-40B4-BE49-F238E27FC236}">
                  <a16:creationId xmlns:a16="http://schemas.microsoft.com/office/drawing/2014/main" id="{C32ECA2B-3F80-43DC-A6F8-2F44135A4947}"/>
                </a:ext>
              </a:extLst>
            </p:cNvPr>
            <p:cNvSpPr>
              <a:spLocks noChangeArrowheads="1"/>
            </p:cNvSpPr>
            <p:nvPr/>
          </p:nvSpPr>
          <p:spPr bwMode="auto">
            <a:xfrm>
              <a:off x="5180263" y="3948906"/>
              <a:ext cx="166688" cy="165100"/>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Freeform 1827">
              <a:extLst>
                <a:ext uri="{FF2B5EF4-FFF2-40B4-BE49-F238E27FC236}">
                  <a16:creationId xmlns:a16="http://schemas.microsoft.com/office/drawing/2014/main" id="{B270ACD0-4219-46ED-B187-787DB3514DD9}"/>
                </a:ext>
              </a:extLst>
            </p:cNvPr>
            <p:cNvSpPr>
              <a:spLocks/>
            </p:cNvSpPr>
            <p:nvPr/>
          </p:nvSpPr>
          <p:spPr bwMode="auto">
            <a:xfrm>
              <a:off x="5108826" y="3874293"/>
              <a:ext cx="309563" cy="314325"/>
            </a:xfrm>
            <a:custGeom>
              <a:avLst/>
              <a:gdLst>
                <a:gd name="T0" fmla="*/ 127 w 134"/>
                <a:gd name="T1" fmla="*/ 68 h 136"/>
                <a:gd name="T2" fmla="*/ 127 w 134"/>
                <a:gd name="T3" fmla="*/ 61 h 136"/>
                <a:gd name="T4" fmla="*/ 134 w 134"/>
                <a:gd name="T5" fmla="*/ 56 h 136"/>
                <a:gd name="T6" fmla="*/ 128 w 134"/>
                <a:gd name="T7" fmla="*/ 38 h 136"/>
                <a:gd name="T8" fmla="*/ 119 w 134"/>
                <a:gd name="T9" fmla="*/ 39 h 136"/>
                <a:gd name="T10" fmla="*/ 111 w 134"/>
                <a:gd name="T11" fmla="*/ 27 h 136"/>
                <a:gd name="T12" fmla="*/ 114 w 134"/>
                <a:gd name="T13" fmla="*/ 19 h 136"/>
                <a:gd name="T14" fmla="*/ 99 w 134"/>
                <a:gd name="T15" fmla="*/ 8 h 136"/>
                <a:gd name="T16" fmla="*/ 92 w 134"/>
                <a:gd name="T17" fmla="*/ 14 h 136"/>
                <a:gd name="T18" fmla="*/ 79 w 134"/>
                <a:gd name="T19" fmla="*/ 9 h 136"/>
                <a:gd name="T20" fmla="*/ 76 w 134"/>
                <a:gd name="T21" fmla="*/ 1 h 136"/>
                <a:gd name="T22" fmla="*/ 67 w 134"/>
                <a:gd name="T23" fmla="*/ 0 h 136"/>
                <a:gd name="T24" fmla="*/ 58 w 134"/>
                <a:gd name="T25" fmla="*/ 1 h 136"/>
                <a:gd name="T26" fmla="*/ 55 w 134"/>
                <a:gd name="T27" fmla="*/ 9 h 136"/>
                <a:gd name="T28" fmla="*/ 42 w 134"/>
                <a:gd name="T29" fmla="*/ 14 h 136"/>
                <a:gd name="T30" fmla="*/ 35 w 134"/>
                <a:gd name="T31" fmla="*/ 8 h 136"/>
                <a:gd name="T32" fmla="*/ 20 w 134"/>
                <a:gd name="T33" fmla="*/ 19 h 136"/>
                <a:gd name="T34" fmla="*/ 23 w 134"/>
                <a:gd name="T35" fmla="*/ 27 h 136"/>
                <a:gd name="T36" fmla="*/ 15 w 134"/>
                <a:gd name="T37" fmla="*/ 39 h 136"/>
                <a:gd name="T38" fmla="*/ 6 w 134"/>
                <a:gd name="T39" fmla="*/ 38 h 136"/>
                <a:gd name="T40" fmla="*/ 0 w 134"/>
                <a:gd name="T41" fmla="*/ 56 h 136"/>
                <a:gd name="T42" fmla="*/ 7 w 134"/>
                <a:gd name="T43" fmla="*/ 61 h 136"/>
                <a:gd name="T44" fmla="*/ 7 w 134"/>
                <a:gd name="T45" fmla="*/ 68 h 136"/>
                <a:gd name="T46" fmla="*/ 7 w 134"/>
                <a:gd name="T47" fmla="*/ 75 h 136"/>
                <a:gd name="T48" fmla="*/ 0 w 134"/>
                <a:gd name="T49" fmla="*/ 80 h 136"/>
                <a:gd name="T50" fmla="*/ 6 w 134"/>
                <a:gd name="T51" fmla="*/ 98 h 136"/>
                <a:gd name="T52" fmla="*/ 15 w 134"/>
                <a:gd name="T53" fmla="*/ 97 h 136"/>
                <a:gd name="T54" fmla="*/ 23 w 134"/>
                <a:gd name="T55" fmla="*/ 109 h 136"/>
                <a:gd name="T56" fmla="*/ 20 w 134"/>
                <a:gd name="T57" fmla="*/ 117 h 136"/>
                <a:gd name="T58" fmla="*/ 35 w 134"/>
                <a:gd name="T59" fmla="*/ 128 h 136"/>
                <a:gd name="T60" fmla="*/ 42 w 134"/>
                <a:gd name="T61" fmla="*/ 122 h 136"/>
                <a:gd name="T62" fmla="*/ 55 w 134"/>
                <a:gd name="T63" fmla="*/ 127 h 136"/>
                <a:gd name="T64" fmla="*/ 58 w 134"/>
                <a:gd name="T65" fmla="*/ 135 h 136"/>
                <a:gd name="T66" fmla="*/ 67 w 134"/>
                <a:gd name="T67" fmla="*/ 136 h 136"/>
                <a:gd name="T68" fmla="*/ 76 w 134"/>
                <a:gd name="T69" fmla="*/ 135 h 136"/>
                <a:gd name="T70" fmla="*/ 79 w 134"/>
                <a:gd name="T71" fmla="*/ 127 h 136"/>
                <a:gd name="T72" fmla="*/ 92 w 134"/>
                <a:gd name="T73" fmla="*/ 122 h 136"/>
                <a:gd name="T74" fmla="*/ 99 w 134"/>
                <a:gd name="T75" fmla="*/ 128 h 136"/>
                <a:gd name="T76" fmla="*/ 114 w 134"/>
                <a:gd name="T77" fmla="*/ 117 h 136"/>
                <a:gd name="T78" fmla="*/ 111 w 134"/>
                <a:gd name="T79" fmla="*/ 109 h 136"/>
                <a:gd name="T80" fmla="*/ 119 w 134"/>
                <a:gd name="T81" fmla="*/ 97 h 136"/>
                <a:gd name="T82" fmla="*/ 128 w 134"/>
                <a:gd name="T83" fmla="*/ 98 h 136"/>
                <a:gd name="T84" fmla="*/ 134 w 134"/>
                <a:gd name="T85" fmla="*/ 80 h 136"/>
                <a:gd name="T86" fmla="*/ 127 w 134"/>
                <a:gd name="T87" fmla="*/ 75 h 136"/>
                <a:gd name="T88" fmla="*/ 127 w 134"/>
                <a:gd name="T8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36">
                  <a:moveTo>
                    <a:pt x="127" y="68"/>
                  </a:moveTo>
                  <a:cubicBezTo>
                    <a:pt x="127" y="66"/>
                    <a:pt x="127" y="63"/>
                    <a:pt x="127" y="61"/>
                  </a:cubicBezTo>
                  <a:cubicBezTo>
                    <a:pt x="134" y="56"/>
                    <a:pt x="134" y="56"/>
                    <a:pt x="134" y="56"/>
                  </a:cubicBezTo>
                  <a:cubicBezTo>
                    <a:pt x="133" y="50"/>
                    <a:pt x="131" y="44"/>
                    <a:pt x="128" y="38"/>
                  </a:cubicBezTo>
                  <a:cubicBezTo>
                    <a:pt x="119" y="39"/>
                    <a:pt x="119" y="39"/>
                    <a:pt x="119" y="39"/>
                  </a:cubicBezTo>
                  <a:cubicBezTo>
                    <a:pt x="117" y="35"/>
                    <a:pt x="114" y="31"/>
                    <a:pt x="111" y="27"/>
                  </a:cubicBezTo>
                  <a:cubicBezTo>
                    <a:pt x="114" y="19"/>
                    <a:pt x="114" y="19"/>
                    <a:pt x="114" y="19"/>
                  </a:cubicBezTo>
                  <a:cubicBezTo>
                    <a:pt x="110" y="15"/>
                    <a:pt x="105" y="11"/>
                    <a:pt x="99" y="8"/>
                  </a:cubicBezTo>
                  <a:cubicBezTo>
                    <a:pt x="92" y="14"/>
                    <a:pt x="92" y="14"/>
                    <a:pt x="92" y="14"/>
                  </a:cubicBezTo>
                  <a:cubicBezTo>
                    <a:pt x="88" y="12"/>
                    <a:pt x="83" y="10"/>
                    <a:pt x="79" y="9"/>
                  </a:cubicBezTo>
                  <a:cubicBezTo>
                    <a:pt x="76" y="1"/>
                    <a:pt x="76" y="1"/>
                    <a:pt x="76" y="1"/>
                  </a:cubicBezTo>
                  <a:cubicBezTo>
                    <a:pt x="73" y="0"/>
                    <a:pt x="70" y="0"/>
                    <a:pt x="67" y="0"/>
                  </a:cubicBezTo>
                  <a:cubicBezTo>
                    <a:pt x="64" y="0"/>
                    <a:pt x="61" y="0"/>
                    <a:pt x="58" y="1"/>
                  </a:cubicBezTo>
                  <a:cubicBezTo>
                    <a:pt x="55" y="9"/>
                    <a:pt x="55" y="9"/>
                    <a:pt x="55" y="9"/>
                  </a:cubicBezTo>
                  <a:cubicBezTo>
                    <a:pt x="51" y="10"/>
                    <a:pt x="46" y="12"/>
                    <a:pt x="42" y="14"/>
                  </a:cubicBezTo>
                  <a:cubicBezTo>
                    <a:pt x="35" y="8"/>
                    <a:pt x="35" y="8"/>
                    <a:pt x="35" y="8"/>
                  </a:cubicBezTo>
                  <a:cubicBezTo>
                    <a:pt x="29" y="11"/>
                    <a:pt x="24" y="15"/>
                    <a:pt x="20" y="19"/>
                  </a:cubicBezTo>
                  <a:cubicBezTo>
                    <a:pt x="23" y="27"/>
                    <a:pt x="23" y="27"/>
                    <a:pt x="23" y="27"/>
                  </a:cubicBezTo>
                  <a:cubicBezTo>
                    <a:pt x="20" y="31"/>
                    <a:pt x="17" y="35"/>
                    <a:pt x="15" y="39"/>
                  </a:cubicBezTo>
                  <a:cubicBezTo>
                    <a:pt x="6" y="38"/>
                    <a:pt x="6" y="38"/>
                    <a:pt x="6" y="38"/>
                  </a:cubicBezTo>
                  <a:cubicBezTo>
                    <a:pt x="3" y="44"/>
                    <a:pt x="1" y="50"/>
                    <a:pt x="0" y="56"/>
                  </a:cubicBezTo>
                  <a:cubicBezTo>
                    <a:pt x="7" y="61"/>
                    <a:pt x="7" y="61"/>
                    <a:pt x="7" y="61"/>
                  </a:cubicBezTo>
                  <a:cubicBezTo>
                    <a:pt x="7" y="63"/>
                    <a:pt x="7" y="66"/>
                    <a:pt x="7" y="68"/>
                  </a:cubicBezTo>
                  <a:cubicBezTo>
                    <a:pt x="7" y="70"/>
                    <a:pt x="7" y="73"/>
                    <a:pt x="7" y="75"/>
                  </a:cubicBezTo>
                  <a:cubicBezTo>
                    <a:pt x="0" y="80"/>
                    <a:pt x="0" y="80"/>
                    <a:pt x="0" y="80"/>
                  </a:cubicBezTo>
                  <a:cubicBezTo>
                    <a:pt x="1" y="86"/>
                    <a:pt x="3" y="92"/>
                    <a:pt x="6" y="98"/>
                  </a:cubicBezTo>
                  <a:cubicBezTo>
                    <a:pt x="15" y="97"/>
                    <a:pt x="15" y="97"/>
                    <a:pt x="15" y="97"/>
                  </a:cubicBezTo>
                  <a:cubicBezTo>
                    <a:pt x="17" y="101"/>
                    <a:pt x="20" y="105"/>
                    <a:pt x="23" y="109"/>
                  </a:cubicBezTo>
                  <a:cubicBezTo>
                    <a:pt x="20" y="117"/>
                    <a:pt x="20" y="117"/>
                    <a:pt x="20" y="117"/>
                  </a:cubicBezTo>
                  <a:cubicBezTo>
                    <a:pt x="24" y="121"/>
                    <a:pt x="29" y="125"/>
                    <a:pt x="35" y="128"/>
                  </a:cubicBezTo>
                  <a:cubicBezTo>
                    <a:pt x="42" y="122"/>
                    <a:pt x="42" y="122"/>
                    <a:pt x="42" y="122"/>
                  </a:cubicBezTo>
                  <a:cubicBezTo>
                    <a:pt x="46" y="124"/>
                    <a:pt x="51" y="126"/>
                    <a:pt x="55" y="127"/>
                  </a:cubicBezTo>
                  <a:cubicBezTo>
                    <a:pt x="58" y="135"/>
                    <a:pt x="58" y="135"/>
                    <a:pt x="58" y="135"/>
                  </a:cubicBezTo>
                  <a:cubicBezTo>
                    <a:pt x="61" y="136"/>
                    <a:pt x="64" y="136"/>
                    <a:pt x="67" y="136"/>
                  </a:cubicBezTo>
                  <a:cubicBezTo>
                    <a:pt x="70" y="136"/>
                    <a:pt x="73" y="136"/>
                    <a:pt x="76" y="135"/>
                  </a:cubicBezTo>
                  <a:cubicBezTo>
                    <a:pt x="79" y="127"/>
                    <a:pt x="79" y="127"/>
                    <a:pt x="79" y="127"/>
                  </a:cubicBezTo>
                  <a:cubicBezTo>
                    <a:pt x="83" y="126"/>
                    <a:pt x="88" y="124"/>
                    <a:pt x="92" y="122"/>
                  </a:cubicBezTo>
                  <a:cubicBezTo>
                    <a:pt x="99" y="128"/>
                    <a:pt x="99" y="128"/>
                    <a:pt x="99" y="128"/>
                  </a:cubicBezTo>
                  <a:cubicBezTo>
                    <a:pt x="105" y="125"/>
                    <a:pt x="110" y="121"/>
                    <a:pt x="114" y="117"/>
                  </a:cubicBezTo>
                  <a:cubicBezTo>
                    <a:pt x="111" y="109"/>
                    <a:pt x="111" y="109"/>
                    <a:pt x="111" y="109"/>
                  </a:cubicBezTo>
                  <a:cubicBezTo>
                    <a:pt x="114" y="105"/>
                    <a:pt x="117" y="101"/>
                    <a:pt x="119" y="97"/>
                  </a:cubicBezTo>
                  <a:cubicBezTo>
                    <a:pt x="128" y="98"/>
                    <a:pt x="128" y="98"/>
                    <a:pt x="128" y="98"/>
                  </a:cubicBezTo>
                  <a:cubicBezTo>
                    <a:pt x="131" y="92"/>
                    <a:pt x="133" y="86"/>
                    <a:pt x="134" y="80"/>
                  </a:cubicBezTo>
                  <a:cubicBezTo>
                    <a:pt x="127" y="75"/>
                    <a:pt x="127" y="75"/>
                    <a:pt x="127" y="75"/>
                  </a:cubicBezTo>
                  <a:cubicBezTo>
                    <a:pt x="127" y="73"/>
                    <a:pt x="127" y="70"/>
                    <a:pt x="127" y="68"/>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533295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47F28F-4A67-4D21-BFC0-955DD88797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556" b="43194"/>
          <a:stretch/>
        </p:blipFill>
        <p:spPr>
          <a:xfrm>
            <a:off x="0" y="0"/>
            <a:ext cx="12189833" cy="2828925"/>
          </a:xfrm>
          <a:prstGeom prst="rect">
            <a:avLst/>
          </a:prstGeom>
        </p:spPr>
      </p:pic>
      <p:sp>
        <p:nvSpPr>
          <p:cNvPr id="2" name="Title 1">
            <a:extLst>
              <a:ext uri="{FF2B5EF4-FFF2-40B4-BE49-F238E27FC236}">
                <a16:creationId xmlns:a16="http://schemas.microsoft.com/office/drawing/2014/main" id="{4943013D-9EC8-4A6D-9D05-2D3B6D95A811}"/>
              </a:ext>
            </a:extLst>
          </p:cNvPr>
          <p:cNvSpPr>
            <a:spLocks noGrp="1"/>
          </p:cNvSpPr>
          <p:nvPr>
            <p:ph type="title"/>
          </p:nvPr>
        </p:nvSpPr>
        <p:spPr/>
        <p:txBody>
          <a:bodyPr/>
          <a:lstStyle/>
          <a:p>
            <a:r>
              <a:rPr lang="en-US" sz="3200" b="1" dirty="0">
                <a:solidFill>
                  <a:schemeClr val="bg1"/>
                </a:solidFill>
                <a:latin typeface="+mn-lt"/>
              </a:rPr>
              <a:t>Cigna and KPMG: Aligned on Values</a:t>
            </a:r>
            <a:endParaRPr lang="en-GB" sz="3200" b="1" dirty="0">
              <a:solidFill>
                <a:schemeClr val="bg1"/>
              </a:solidFill>
              <a:latin typeface="+mn-lt"/>
            </a:endParaRPr>
          </a:p>
        </p:txBody>
      </p:sp>
      <p:sp>
        <p:nvSpPr>
          <p:cNvPr id="13" name="TextBox 12">
            <a:extLst>
              <a:ext uri="{FF2B5EF4-FFF2-40B4-BE49-F238E27FC236}">
                <a16:creationId xmlns:a16="http://schemas.microsoft.com/office/drawing/2014/main" id="{8BF1FE9B-4EE4-4D34-908E-A213BBB0365A}"/>
              </a:ext>
            </a:extLst>
          </p:cNvPr>
          <p:cNvSpPr txBox="1"/>
          <p:nvPr/>
        </p:nvSpPr>
        <p:spPr>
          <a:xfrm>
            <a:off x="998399" y="2494206"/>
            <a:ext cx="4937760" cy="3439813"/>
          </a:xfrm>
          <a:prstGeom prst="rect">
            <a:avLst/>
          </a:prstGeom>
          <a:solidFill>
            <a:schemeClr val="bg1"/>
          </a:solidFill>
          <a:ln>
            <a:solidFill>
              <a:schemeClr val="bg2"/>
            </a:solidFill>
          </a:ln>
        </p:spPr>
        <p:txBody>
          <a:bodyPr wrap="square" lIns="180000" tIns="182880" rIns="180000" bIns="180000" rtlCol="0">
            <a:noAutofit/>
          </a:bodyPr>
          <a:lstStyle/>
          <a:p>
            <a:pPr marL="0" marR="0" lvl="0" indent="0" algn="l" defTabSz="914400" rtl="0" eaLnBrk="1" fontAlgn="auto" latinLnBrk="0" hangingPunct="1">
              <a:lnSpc>
                <a:spcPct val="110000"/>
              </a:lnSpc>
              <a:spcBef>
                <a:spcPts val="0"/>
              </a:spcBef>
              <a:spcAft>
                <a:spcPts val="1200"/>
              </a:spcAft>
              <a:buClrTx/>
              <a:buSzTx/>
              <a:buFontTx/>
              <a:buNone/>
              <a:tabLst/>
              <a:defRPr/>
            </a:pPr>
            <a:r>
              <a:rPr kumimoji="0" lang="en-GB" sz="1600" b="1" i="0" u="none" strike="noStrike" kern="1200" cap="none" spc="0" normalizeH="0" baseline="0" noProof="0" dirty="0">
                <a:ln>
                  <a:noFill/>
                </a:ln>
                <a:solidFill>
                  <a:srgbClr val="00338D"/>
                </a:solidFill>
                <a:effectLst/>
                <a:uLnTx/>
                <a:uFillTx/>
                <a:latin typeface="Arial"/>
                <a:ea typeface="+mn-ea"/>
                <a:cs typeface="+mn-cs"/>
              </a:rPr>
              <a:t>Cigna Values</a:t>
            </a:r>
          </a:p>
          <a:p>
            <a:pPr marL="171450" marR="0" lvl="0" indent="-171450" algn="l" defTabSz="914400" rtl="0" eaLnBrk="1" fontAlgn="auto" latinLnBrk="0" hangingPunct="1">
              <a:lnSpc>
                <a:spcPct val="11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38D"/>
                </a:solidFill>
                <a:effectLst/>
                <a:uLnTx/>
                <a:uFillTx/>
                <a:latin typeface="Arial"/>
                <a:ea typeface="+mn-ea"/>
                <a:cs typeface="+mn-cs"/>
              </a:rPr>
              <a:t>We care deeply about our customers, patients, and coworkers</a:t>
            </a:r>
          </a:p>
          <a:p>
            <a:pPr marL="171450" marR="0" lvl="0" indent="-171450" algn="l" defTabSz="914400" rtl="0" eaLnBrk="1" fontAlgn="auto" latinLnBrk="0" hangingPunct="1">
              <a:lnSpc>
                <a:spcPct val="11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38D"/>
                </a:solidFill>
                <a:effectLst/>
                <a:uLnTx/>
                <a:uFillTx/>
                <a:latin typeface="Arial"/>
                <a:ea typeface="+mn-ea"/>
                <a:cs typeface="+mn-cs"/>
              </a:rPr>
              <a:t>We partner, collaborate, and keep our promises</a:t>
            </a:r>
          </a:p>
          <a:p>
            <a:pPr marL="171450" marR="0" lvl="0" indent="-171450" algn="l" defTabSz="914400" rtl="0" eaLnBrk="1" fontAlgn="auto" latinLnBrk="0" hangingPunct="1">
              <a:lnSpc>
                <a:spcPct val="11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38D"/>
                </a:solidFill>
                <a:effectLst/>
                <a:uLnTx/>
                <a:uFillTx/>
                <a:latin typeface="Arial"/>
                <a:ea typeface="+mn-ea"/>
                <a:cs typeface="+mn-cs"/>
              </a:rPr>
              <a:t>We innovate and adapt</a:t>
            </a:r>
          </a:p>
          <a:p>
            <a:pPr marL="171450" marR="0" lvl="0" indent="-171450" algn="l" defTabSz="914400" rtl="0" eaLnBrk="1" fontAlgn="auto" latinLnBrk="0" hangingPunct="1">
              <a:lnSpc>
                <a:spcPct val="11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38D"/>
                </a:solidFill>
                <a:effectLst/>
                <a:uLnTx/>
                <a:uFillTx/>
                <a:latin typeface="Arial"/>
                <a:ea typeface="+mn-ea"/>
                <a:cs typeface="+mn-cs"/>
              </a:rPr>
              <a:t>We act with speed and purpose</a:t>
            </a:r>
          </a:p>
          <a:p>
            <a:pPr marL="171450" marR="0" lvl="0" indent="-171450" algn="l" defTabSz="914400" rtl="0" eaLnBrk="1" fontAlgn="auto" latinLnBrk="0" hangingPunct="1">
              <a:lnSpc>
                <a:spcPct val="11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38D"/>
                </a:solidFill>
                <a:effectLst/>
                <a:uLnTx/>
                <a:uFillTx/>
                <a:latin typeface="Arial"/>
                <a:ea typeface="+mn-ea"/>
                <a:cs typeface="+mn-cs"/>
              </a:rPr>
              <a:t>We create a better future together</a:t>
            </a:r>
          </a:p>
        </p:txBody>
      </p:sp>
      <p:sp>
        <p:nvSpPr>
          <p:cNvPr id="16" name="TextBox 15">
            <a:extLst>
              <a:ext uri="{FF2B5EF4-FFF2-40B4-BE49-F238E27FC236}">
                <a16:creationId xmlns:a16="http://schemas.microsoft.com/office/drawing/2014/main" id="{AFCFDF30-A358-46D1-A1CF-907FB0A6870F}"/>
              </a:ext>
            </a:extLst>
          </p:cNvPr>
          <p:cNvSpPr txBox="1"/>
          <p:nvPr/>
        </p:nvSpPr>
        <p:spPr>
          <a:xfrm>
            <a:off x="6194352" y="2494206"/>
            <a:ext cx="4937760" cy="3439813"/>
          </a:xfrm>
          <a:prstGeom prst="rect">
            <a:avLst/>
          </a:prstGeom>
          <a:solidFill>
            <a:schemeClr val="bg1"/>
          </a:solidFill>
          <a:ln>
            <a:solidFill>
              <a:schemeClr val="bg2"/>
            </a:solidFill>
          </a:ln>
        </p:spPr>
        <p:txBody>
          <a:bodyPr wrap="square" lIns="180000" tIns="182880" rIns="180000" bIns="180000" rtlCol="0">
            <a:noAutofit/>
          </a:bodyPr>
          <a:lstStyle/>
          <a:p>
            <a:pPr marL="0" marR="0" lvl="0" indent="0" algn="l" defTabSz="914400" rtl="0" eaLnBrk="1" fontAlgn="auto" latinLnBrk="0" hangingPunct="1">
              <a:lnSpc>
                <a:spcPct val="110000"/>
              </a:lnSpc>
              <a:spcBef>
                <a:spcPts val="0"/>
              </a:spcBef>
              <a:spcAft>
                <a:spcPts val="1200"/>
              </a:spcAft>
              <a:buClrTx/>
              <a:buSzTx/>
              <a:buFontTx/>
              <a:buNone/>
              <a:tabLst/>
              <a:defRPr/>
            </a:pPr>
            <a:r>
              <a:rPr kumimoji="0" lang="en-GB" sz="1600" b="1" i="0" u="none" strike="noStrike" kern="1200" cap="none" spc="0" normalizeH="0" baseline="0" noProof="0" dirty="0">
                <a:ln>
                  <a:noFill/>
                </a:ln>
                <a:solidFill>
                  <a:srgbClr val="00338D"/>
                </a:solidFill>
                <a:effectLst/>
                <a:uLnTx/>
                <a:uFillTx/>
                <a:latin typeface="Arial"/>
                <a:ea typeface="+mn-ea"/>
                <a:cs typeface="+mn-cs"/>
              </a:rPr>
              <a:t>KPMG Values</a:t>
            </a:r>
          </a:p>
          <a:p>
            <a:pPr marL="171450" marR="0" lvl="0" indent="-171450" algn="l" defTabSz="914400" rtl="0" eaLnBrk="1" fontAlgn="auto" latinLnBrk="0" hangingPunct="1">
              <a:lnSpc>
                <a:spcPct val="11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38D"/>
                </a:solidFill>
                <a:effectLst/>
                <a:uLnTx/>
                <a:uFillTx/>
                <a:latin typeface="Arial"/>
                <a:ea typeface="+mn-ea"/>
                <a:cs typeface="+mn-cs"/>
              </a:rPr>
              <a:t>Integrity – we do what is right</a:t>
            </a:r>
          </a:p>
          <a:p>
            <a:pPr marL="171450" marR="0" lvl="0" indent="-171450" algn="l" defTabSz="914400" rtl="0" eaLnBrk="1" fontAlgn="auto" latinLnBrk="0" hangingPunct="1">
              <a:lnSpc>
                <a:spcPct val="11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38D"/>
                </a:solidFill>
                <a:effectLst/>
                <a:uLnTx/>
                <a:uFillTx/>
                <a:latin typeface="Arial"/>
                <a:ea typeface="+mn-ea"/>
                <a:cs typeface="+mn-cs"/>
              </a:rPr>
              <a:t>Together – we respect each other and draw our strength from our differences</a:t>
            </a:r>
          </a:p>
          <a:p>
            <a:pPr marL="171450" marR="0" lvl="0" indent="-171450" algn="l" defTabSz="914400" rtl="0" eaLnBrk="1" fontAlgn="auto" latinLnBrk="0" hangingPunct="1">
              <a:lnSpc>
                <a:spcPct val="11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38D"/>
                </a:solidFill>
                <a:effectLst/>
                <a:uLnTx/>
                <a:uFillTx/>
                <a:latin typeface="Arial"/>
                <a:ea typeface="+mn-ea"/>
                <a:cs typeface="+mn-cs"/>
              </a:rPr>
              <a:t>Excellence – we never stop learning and improving</a:t>
            </a:r>
          </a:p>
          <a:p>
            <a:pPr marL="171450" marR="0" lvl="0" indent="-171450" algn="l" defTabSz="914400" rtl="0" eaLnBrk="1" fontAlgn="auto" latinLnBrk="0" hangingPunct="1">
              <a:lnSpc>
                <a:spcPct val="11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38D"/>
                </a:solidFill>
                <a:effectLst/>
                <a:uLnTx/>
                <a:uFillTx/>
                <a:latin typeface="Arial"/>
                <a:ea typeface="+mn-ea"/>
                <a:cs typeface="+mn-cs"/>
              </a:rPr>
              <a:t>Courage – we think and act boldly</a:t>
            </a:r>
          </a:p>
          <a:p>
            <a:pPr marL="171450" marR="0" lvl="0" indent="-171450" algn="l" defTabSz="914400" rtl="0" eaLnBrk="1" fontAlgn="auto" latinLnBrk="0" hangingPunct="1">
              <a:lnSpc>
                <a:spcPct val="11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38D"/>
                </a:solidFill>
                <a:effectLst/>
                <a:uLnTx/>
                <a:uFillTx/>
                <a:latin typeface="Arial"/>
                <a:ea typeface="+mn-ea"/>
                <a:cs typeface="+mn-cs"/>
              </a:rPr>
              <a:t>For better – we do what matters</a:t>
            </a:r>
          </a:p>
        </p:txBody>
      </p:sp>
      <p:sp>
        <p:nvSpPr>
          <p:cNvPr id="9" name="TextBox 8">
            <a:extLst>
              <a:ext uri="{FF2B5EF4-FFF2-40B4-BE49-F238E27FC236}">
                <a16:creationId xmlns:a16="http://schemas.microsoft.com/office/drawing/2014/main" id="{9230E554-3968-49ED-8AEA-233B251D4F07}"/>
              </a:ext>
            </a:extLst>
          </p:cNvPr>
          <p:cNvSpPr txBox="1"/>
          <p:nvPr/>
        </p:nvSpPr>
        <p:spPr>
          <a:xfrm>
            <a:off x="963592" y="1004119"/>
            <a:ext cx="7415910" cy="1169551"/>
          </a:xfrm>
          <a:prstGeom prst="rect">
            <a:avLst/>
          </a:prstGeom>
          <a:noFill/>
        </p:spPr>
        <p:txBody>
          <a:bodyPr wrap="square">
            <a:spAutoFit/>
          </a:bodyPr>
          <a:lstStyle/>
          <a:p>
            <a:r>
              <a:rPr lang="en-US" sz="1400" b="1" dirty="0">
                <a:solidFill>
                  <a:schemeClr val="bg1"/>
                </a:solidFill>
              </a:rPr>
              <a:t>KPMG’s culture of heads-up thinking and its five core values align well with Cigna’s values: we are mutually committed to do the right thing for our communities; practice inclusiveness and celebrate diversity; act with courage to think beyond convention and be innovative; deliver excellence in all we do; and bring value to those we serve and represent, by doing what matters.</a:t>
            </a:r>
          </a:p>
        </p:txBody>
      </p:sp>
    </p:spTree>
    <p:extLst>
      <p:ext uri="{BB962C8B-B14F-4D97-AF65-F5344CB8AC3E}">
        <p14:creationId xmlns:p14="http://schemas.microsoft.com/office/powerpoint/2010/main" val="3000965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9F6DCC2B-7A42-4AE0-A86B-35427813C473}"/>
              </a:ext>
            </a:extLst>
          </p:cNvPr>
          <p:cNvSpPr/>
          <p:nvPr/>
        </p:nvSpPr>
        <p:spPr>
          <a:xfrm>
            <a:off x="6154993" y="2020418"/>
            <a:ext cx="5120640" cy="4173794"/>
          </a:xfrm>
          <a:prstGeom prst="rect">
            <a:avLst/>
          </a:prstGeom>
          <a:solidFill>
            <a:srgbClr val="005EB8"/>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D8242BC2-C723-48EA-82F8-E04F8A4C983C}"/>
              </a:ext>
            </a:extLst>
          </p:cNvPr>
          <p:cNvSpPr/>
          <p:nvPr/>
        </p:nvSpPr>
        <p:spPr>
          <a:xfrm>
            <a:off x="1032387" y="2015501"/>
            <a:ext cx="5120640" cy="4173794"/>
          </a:xfrm>
          <a:prstGeom prst="rect">
            <a:avLst/>
          </a:prstGeom>
          <a:solidFill>
            <a:schemeClr val="accent6"/>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Text Placeholder 11"/>
          <p:cNvSpPr>
            <a:spLocks noGrp="1"/>
          </p:cNvSpPr>
          <p:nvPr>
            <p:ph type="body" sz="quarter" idx="10"/>
          </p:nvPr>
        </p:nvSpPr>
        <p:spPr/>
        <p:txBody>
          <a:bodyPr/>
          <a:lstStyle/>
          <a:p>
            <a:r>
              <a:rPr lang="en-US" sz="1200" b="1" dirty="0"/>
              <a:t>It is no surprise that Cigna and KPMG work so well together. We both share a deep, powerful commitment to the highest principles of corporate values and culture. It is about doing good — for our people, our communities, the environment, and the future. We do not just talk about these principles — we live them each and every day. And we are proud to work with Cigna, who shares these same corporate values.</a:t>
            </a:r>
          </a:p>
        </p:txBody>
      </p:sp>
      <p:sp>
        <p:nvSpPr>
          <p:cNvPr id="2" name="Title 1">
            <a:extLst>
              <a:ext uri="{FF2B5EF4-FFF2-40B4-BE49-F238E27FC236}">
                <a16:creationId xmlns:a16="http://schemas.microsoft.com/office/drawing/2014/main" id="{29EF84B1-7D6F-4462-A351-0C3CD94C8376}"/>
              </a:ext>
            </a:extLst>
          </p:cNvPr>
          <p:cNvSpPr>
            <a:spLocks noGrp="1"/>
          </p:cNvSpPr>
          <p:nvPr>
            <p:ph type="title"/>
          </p:nvPr>
        </p:nvSpPr>
        <p:spPr/>
        <p:txBody>
          <a:bodyPr/>
          <a:lstStyle/>
          <a:p>
            <a:r>
              <a:rPr lang="en-US" dirty="0"/>
              <a:t>Shared focus and diversity commitment </a:t>
            </a:r>
          </a:p>
        </p:txBody>
      </p:sp>
      <p:sp>
        <p:nvSpPr>
          <p:cNvPr id="80" name="object 13">
            <a:extLst>
              <a:ext uri="{FF2B5EF4-FFF2-40B4-BE49-F238E27FC236}">
                <a16:creationId xmlns:a16="http://schemas.microsoft.com/office/drawing/2014/main" id="{E1B2EC67-2DB6-42F0-940F-CE7538ADD429}"/>
              </a:ext>
            </a:extLst>
          </p:cNvPr>
          <p:cNvSpPr/>
          <p:nvPr/>
        </p:nvSpPr>
        <p:spPr>
          <a:xfrm>
            <a:off x="1165123" y="2127321"/>
            <a:ext cx="4901592" cy="457698"/>
          </a:xfrm>
          <a:custGeom>
            <a:avLst/>
            <a:gdLst/>
            <a:ahLst/>
            <a:cxnLst/>
            <a:rect l="l" t="t" r="r" b="b"/>
            <a:pathLst>
              <a:path w="4851400" h="583564">
                <a:moveTo>
                  <a:pt x="0" y="583565"/>
                </a:moveTo>
                <a:lnTo>
                  <a:pt x="4850892" y="583565"/>
                </a:lnTo>
                <a:lnTo>
                  <a:pt x="4850892" y="0"/>
                </a:lnTo>
                <a:lnTo>
                  <a:pt x="0" y="0"/>
                </a:lnTo>
                <a:lnTo>
                  <a:pt x="0" y="583565"/>
                </a:lnTo>
                <a:close/>
              </a:path>
            </a:pathLst>
          </a:custGeom>
          <a:solidFill>
            <a:schemeClr val="accent6"/>
          </a:solidFill>
          <a:ln>
            <a:solidFill>
              <a:schemeClr val="bg1">
                <a:lumMod val="95000"/>
              </a:schemeClr>
            </a:solidFill>
          </a:ln>
        </p:spPr>
        <p:txBody>
          <a:bodyPr wrap="square" lIns="0" tIns="0" rIns="0" bIns="0" rtlCol="0" anchor="ctr"/>
          <a:lstStyle/>
          <a:p>
            <a:pPr marL="9961" algn="ctr">
              <a:spcBef>
                <a:spcPts val="78"/>
              </a:spcBef>
              <a:tabLst>
                <a:tab pos="5927559" algn="l"/>
              </a:tabLst>
            </a:pPr>
            <a:r>
              <a:rPr lang="en-AU" sz="1600" b="1" kern="0" dirty="0">
                <a:solidFill>
                  <a:srgbClr val="FFFFFF"/>
                </a:solidFill>
                <a:latin typeface="Arial" panose="020B0604020202020204" pitchFamily="34" charset="0"/>
                <a:cs typeface="Arial" panose="020B0604020202020204" pitchFamily="34" charset="0"/>
              </a:rPr>
              <a:t>Cigna</a:t>
            </a:r>
            <a:endParaRPr lang="en-AU" sz="1600" kern="0" dirty="0">
              <a:latin typeface="Arial" panose="020B0604020202020204" pitchFamily="34" charset="0"/>
              <a:cs typeface="Arial" panose="020B0604020202020204" pitchFamily="34" charset="0"/>
            </a:endParaRPr>
          </a:p>
        </p:txBody>
      </p:sp>
      <p:sp>
        <p:nvSpPr>
          <p:cNvPr id="82" name="object 14">
            <a:extLst>
              <a:ext uri="{FF2B5EF4-FFF2-40B4-BE49-F238E27FC236}">
                <a16:creationId xmlns:a16="http://schemas.microsoft.com/office/drawing/2014/main" id="{5205B2DF-DD86-4E6B-AC82-4DAE9E8519D1}"/>
              </a:ext>
            </a:extLst>
          </p:cNvPr>
          <p:cNvSpPr/>
          <p:nvPr/>
        </p:nvSpPr>
        <p:spPr>
          <a:xfrm>
            <a:off x="6221970" y="2127321"/>
            <a:ext cx="4942559" cy="457698"/>
          </a:xfrm>
          <a:custGeom>
            <a:avLst/>
            <a:gdLst/>
            <a:ahLst/>
            <a:cxnLst/>
            <a:rect l="l" t="t" r="r" b="b"/>
            <a:pathLst>
              <a:path w="4902200" h="583564">
                <a:moveTo>
                  <a:pt x="0" y="583565"/>
                </a:moveTo>
                <a:lnTo>
                  <a:pt x="4902022" y="583565"/>
                </a:lnTo>
                <a:lnTo>
                  <a:pt x="4902022" y="0"/>
                </a:lnTo>
                <a:lnTo>
                  <a:pt x="0" y="0"/>
                </a:lnTo>
                <a:lnTo>
                  <a:pt x="0" y="583565"/>
                </a:lnTo>
                <a:close/>
              </a:path>
            </a:pathLst>
          </a:custGeom>
          <a:solidFill>
            <a:srgbClr val="005EB8"/>
          </a:solidFill>
          <a:ln>
            <a:solidFill>
              <a:schemeClr val="bg1">
                <a:lumMod val="95000"/>
              </a:schemeClr>
            </a:solidFill>
          </a:ln>
        </p:spPr>
        <p:txBody>
          <a:bodyPr wrap="square" lIns="0" tIns="0" rIns="0" bIns="0" rtlCol="0" anchor="ctr"/>
          <a:lstStyle/>
          <a:p>
            <a:pPr marL="9961" algn="ctr">
              <a:spcBef>
                <a:spcPts val="78"/>
              </a:spcBef>
              <a:tabLst>
                <a:tab pos="5927559" algn="l"/>
              </a:tabLst>
            </a:pPr>
            <a:r>
              <a:rPr lang="en-US" sz="1600" b="1" kern="0" dirty="0">
                <a:solidFill>
                  <a:srgbClr val="FFFFFF"/>
                </a:solidFill>
                <a:latin typeface="Arial" panose="020B0604020202020204" pitchFamily="34" charset="0"/>
                <a:cs typeface="Arial" panose="020B0604020202020204" pitchFamily="34" charset="0"/>
              </a:rPr>
              <a:t>KPMG</a:t>
            </a:r>
            <a:endParaRPr lang="en-US" sz="1600" kern="0" dirty="0">
              <a:latin typeface="Arial" panose="020B0604020202020204" pitchFamily="34" charset="0"/>
              <a:cs typeface="Arial" panose="020B0604020202020204" pitchFamily="34" charset="0"/>
            </a:endParaRPr>
          </a:p>
        </p:txBody>
      </p:sp>
      <p:grpSp>
        <p:nvGrpSpPr>
          <p:cNvPr id="149" name="Group 148">
            <a:extLst>
              <a:ext uri="{FF2B5EF4-FFF2-40B4-BE49-F238E27FC236}">
                <a16:creationId xmlns:a16="http://schemas.microsoft.com/office/drawing/2014/main" id="{5542B6A3-9B7D-4EB5-993F-59A90125993C}"/>
              </a:ext>
            </a:extLst>
          </p:cNvPr>
          <p:cNvGrpSpPr/>
          <p:nvPr/>
        </p:nvGrpSpPr>
        <p:grpSpPr>
          <a:xfrm>
            <a:off x="1811748" y="4042158"/>
            <a:ext cx="4141542" cy="785315"/>
            <a:chOff x="1609459" y="3836676"/>
            <a:chExt cx="4141542" cy="785315"/>
          </a:xfrm>
        </p:grpSpPr>
        <p:sp>
          <p:nvSpPr>
            <p:cNvPr id="160" name="object 45">
              <a:extLst>
                <a:ext uri="{FF2B5EF4-FFF2-40B4-BE49-F238E27FC236}">
                  <a16:creationId xmlns:a16="http://schemas.microsoft.com/office/drawing/2014/main" id="{5E43BE1F-12A3-4EEB-B103-23DAFF0A8373}"/>
                </a:ext>
              </a:extLst>
            </p:cNvPr>
            <p:cNvSpPr txBox="1"/>
            <p:nvPr/>
          </p:nvSpPr>
          <p:spPr>
            <a:xfrm>
              <a:off x="1609459" y="3836676"/>
              <a:ext cx="1298222" cy="153888"/>
            </a:xfrm>
            <a:prstGeom prst="rect">
              <a:avLst/>
            </a:prstGeom>
          </p:spPr>
          <p:txBody>
            <a:bodyPr vert="horz" wrap="square" lIns="0" tIns="0" rIns="0" bIns="0" rtlCol="0">
              <a:spAutoFit/>
            </a:bodyPr>
            <a:lstStyle/>
            <a:p>
              <a:pPr marL="11288">
                <a:spcBef>
                  <a:spcPts val="89"/>
                </a:spcBef>
              </a:pPr>
              <a:r>
                <a:rPr lang="en-US" sz="1000" b="1" kern="0" dirty="0">
                  <a:solidFill>
                    <a:schemeClr val="bg1"/>
                  </a:solidFill>
                  <a:latin typeface="Arial" panose="020B0604020202020204" pitchFamily="34" charset="0"/>
                  <a:cs typeface="Arial" panose="020B0604020202020204" pitchFamily="34" charset="0"/>
                </a:rPr>
                <a:t>Core values</a:t>
              </a:r>
              <a:endParaRPr sz="1000" kern="0" dirty="0">
                <a:solidFill>
                  <a:schemeClr val="bg1"/>
                </a:solidFill>
                <a:latin typeface="Arial" panose="020B0604020202020204" pitchFamily="34" charset="0"/>
                <a:cs typeface="Arial" panose="020B0604020202020204" pitchFamily="34" charset="0"/>
              </a:endParaRPr>
            </a:p>
          </p:txBody>
        </p:sp>
        <p:sp>
          <p:nvSpPr>
            <p:cNvPr id="161" name="object 46">
              <a:extLst>
                <a:ext uri="{FF2B5EF4-FFF2-40B4-BE49-F238E27FC236}">
                  <a16:creationId xmlns:a16="http://schemas.microsoft.com/office/drawing/2014/main" id="{8317788A-8C35-49E0-917B-36BADA8A4C5F}"/>
                </a:ext>
              </a:extLst>
            </p:cNvPr>
            <p:cNvSpPr txBox="1"/>
            <p:nvPr/>
          </p:nvSpPr>
          <p:spPr>
            <a:xfrm>
              <a:off x="1609459" y="3995877"/>
              <a:ext cx="2147545" cy="615553"/>
            </a:xfrm>
            <a:prstGeom prst="rect">
              <a:avLst/>
            </a:prstGeom>
          </p:spPr>
          <p:txBody>
            <a:bodyPr vert="horz" wrap="square" lIns="0" tIns="35560" rIns="0" bIns="0" rtlCol="0">
              <a:spAutoFit/>
            </a:bodyPr>
            <a:lstStyle/>
            <a:p>
              <a:pPr marL="112713" indent="-101600">
                <a:spcAft>
                  <a:spcPts val="235"/>
                </a:spcAft>
                <a:buFont typeface="Arial" panose="020B0604020202020204" pitchFamily="34" charset="0"/>
                <a:buChar char="•"/>
                <a:tabLst>
                  <a:tab pos="112713" algn="l"/>
                </a:tabLst>
              </a:pPr>
              <a:r>
                <a:rPr lang="en-US" sz="900" kern="0" dirty="0">
                  <a:solidFill>
                    <a:schemeClr val="bg1"/>
                  </a:solidFill>
                  <a:latin typeface="Arial" panose="020B0604020202020204" pitchFamily="34" charset="0"/>
                  <a:cs typeface="Arial" panose="020B0604020202020204" pitchFamily="34" charset="0"/>
                </a:rPr>
                <a:t>We care deeply about our customers, patients, and coworkers</a:t>
              </a:r>
            </a:p>
            <a:p>
              <a:pPr marL="112713" indent="-101600">
                <a:spcAft>
                  <a:spcPts val="235"/>
                </a:spcAft>
                <a:buFont typeface="Arial" panose="020B0604020202020204" pitchFamily="34" charset="0"/>
                <a:buChar char="•"/>
                <a:tabLst>
                  <a:tab pos="112713" algn="l"/>
                </a:tabLst>
              </a:pPr>
              <a:r>
                <a:rPr lang="en-US" sz="900" kern="0" dirty="0">
                  <a:solidFill>
                    <a:schemeClr val="bg1"/>
                  </a:solidFill>
                  <a:latin typeface="Arial" panose="020B0604020202020204" pitchFamily="34" charset="0"/>
                  <a:cs typeface="Arial" panose="020B0604020202020204" pitchFamily="34" charset="0"/>
                </a:rPr>
                <a:t>We partner, collaborate, and keep our promises</a:t>
              </a:r>
            </a:p>
          </p:txBody>
        </p:sp>
        <p:sp>
          <p:nvSpPr>
            <p:cNvPr id="162" name="object 46">
              <a:extLst>
                <a:ext uri="{FF2B5EF4-FFF2-40B4-BE49-F238E27FC236}">
                  <a16:creationId xmlns:a16="http://schemas.microsoft.com/office/drawing/2014/main" id="{67AADB0B-D103-4701-BF6D-F4407EBCA572}"/>
                </a:ext>
              </a:extLst>
            </p:cNvPr>
            <p:cNvSpPr txBox="1"/>
            <p:nvPr/>
          </p:nvSpPr>
          <p:spPr>
            <a:xfrm>
              <a:off x="3855476" y="3980790"/>
              <a:ext cx="1895525" cy="641201"/>
            </a:xfrm>
            <a:prstGeom prst="rect">
              <a:avLst/>
            </a:prstGeom>
          </p:spPr>
          <p:txBody>
            <a:bodyPr vert="horz" wrap="square" lIns="0" tIns="35560" rIns="0" bIns="0" rtlCol="0">
              <a:spAutoFit/>
            </a:bodyPr>
            <a:lstStyle/>
            <a:p>
              <a:pPr marL="112713" indent="-101600">
                <a:spcAft>
                  <a:spcPts val="235"/>
                </a:spcAft>
                <a:buFont typeface="Arial" panose="020B0604020202020204" pitchFamily="34" charset="0"/>
                <a:buChar char="•"/>
                <a:tabLst>
                  <a:tab pos="112713" algn="l"/>
                </a:tabLst>
              </a:pPr>
              <a:r>
                <a:rPr lang="en-US" sz="900" kern="0" dirty="0">
                  <a:solidFill>
                    <a:schemeClr val="bg1"/>
                  </a:solidFill>
                  <a:latin typeface="Arial" panose="020B0604020202020204" pitchFamily="34" charset="0"/>
                  <a:cs typeface="Arial" panose="020B0604020202020204" pitchFamily="34" charset="0"/>
                </a:rPr>
                <a:t>We create a better future—together</a:t>
              </a:r>
            </a:p>
            <a:p>
              <a:pPr marL="112713" indent="-101600">
                <a:spcAft>
                  <a:spcPts val="235"/>
                </a:spcAft>
                <a:buFont typeface="Arial" panose="020B0604020202020204" pitchFamily="34" charset="0"/>
                <a:buChar char="•"/>
                <a:tabLst>
                  <a:tab pos="112713" algn="l"/>
                </a:tabLst>
              </a:pPr>
              <a:r>
                <a:rPr lang="en-US" sz="900" kern="0" dirty="0">
                  <a:solidFill>
                    <a:schemeClr val="bg1"/>
                  </a:solidFill>
                  <a:latin typeface="Arial" panose="020B0604020202020204" pitchFamily="34" charset="0"/>
                  <a:cs typeface="Arial" panose="020B0604020202020204" pitchFamily="34" charset="0"/>
                </a:rPr>
                <a:t>We act with speed and purpose</a:t>
              </a:r>
            </a:p>
            <a:p>
              <a:pPr marL="112713" indent="-101600">
                <a:spcAft>
                  <a:spcPts val="235"/>
                </a:spcAft>
                <a:buFont typeface="Arial" panose="020B0604020202020204" pitchFamily="34" charset="0"/>
                <a:buChar char="•"/>
                <a:tabLst>
                  <a:tab pos="112713" algn="l"/>
                </a:tabLst>
              </a:pPr>
              <a:r>
                <a:rPr lang="en-US" sz="900" kern="0" dirty="0">
                  <a:solidFill>
                    <a:schemeClr val="bg1"/>
                  </a:solidFill>
                  <a:latin typeface="Arial" panose="020B0604020202020204" pitchFamily="34" charset="0"/>
                  <a:cs typeface="Arial" panose="020B0604020202020204" pitchFamily="34" charset="0"/>
                </a:rPr>
                <a:t>We innovate and adapt</a:t>
              </a:r>
            </a:p>
          </p:txBody>
        </p:sp>
      </p:grpSp>
      <p:grpSp>
        <p:nvGrpSpPr>
          <p:cNvPr id="163" name="Group 162">
            <a:extLst>
              <a:ext uri="{FF2B5EF4-FFF2-40B4-BE49-F238E27FC236}">
                <a16:creationId xmlns:a16="http://schemas.microsoft.com/office/drawing/2014/main" id="{5707E652-3838-4273-A56F-93926E017F99}"/>
              </a:ext>
            </a:extLst>
          </p:cNvPr>
          <p:cNvGrpSpPr/>
          <p:nvPr/>
        </p:nvGrpSpPr>
        <p:grpSpPr>
          <a:xfrm>
            <a:off x="1811748" y="2780703"/>
            <a:ext cx="4091429" cy="1280533"/>
            <a:chOff x="1609459" y="2715937"/>
            <a:chExt cx="4091429" cy="1280533"/>
          </a:xfrm>
        </p:grpSpPr>
        <p:sp>
          <p:nvSpPr>
            <p:cNvPr id="164" name="Rectangle 163">
              <a:extLst>
                <a:ext uri="{FF2B5EF4-FFF2-40B4-BE49-F238E27FC236}">
                  <a16:creationId xmlns:a16="http://schemas.microsoft.com/office/drawing/2014/main" id="{AFA4577D-211C-4F4F-A20B-C3E1E90C1559}"/>
                </a:ext>
              </a:extLst>
            </p:cNvPr>
            <p:cNvSpPr/>
            <p:nvPr/>
          </p:nvSpPr>
          <p:spPr>
            <a:xfrm>
              <a:off x="1609459" y="2715937"/>
              <a:ext cx="1837393" cy="153888"/>
            </a:xfrm>
            <a:prstGeom prst="rect">
              <a:avLst/>
            </a:prstGeom>
          </p:spPr>
          <p:txBody>
            <a:bodyPr wrap="square" lIns="0" tIns="0" rIns="0" bIns="0">
              <a:spAutoFit/>
            </a:bodyPr>
            <a:lstStyle/>
            <a:p>
              <a:pPr>
                <a:spcBef>
                  <a:spcPts val="181"/>
                </a:spcBef>
              </a:pPr>
              <a:r>
                <a:rPr lang="en-US" sz="1000" b="1" kern="0" dirty="0">
                  <a:solidFill>
                    <a:schemeClr val="bg1"/>
                  </a:solidFill>
                  <a:latin typeface="Arial" panose="020B0604020202020204" pitchFamily="34" charset="0"/>
                  <a:cs typeface="Arial" panose="020B0604020202020204" pitchFamily="34" charset="0"/>
                </a:rPr>
                <a:t>Diversity networks</a:t>
              </a:r>
              <a:endParaRPr lang="en-US" sz="1000" kern="0" dirty="0">
                <a:solidFill>
                  <a:schemeClr val="bg1"/>
                </a:solidFill>
                <a:latin typeface="Arial" panose="020B0604020202020204" pitchFamily="34" charset="0"/>
                <a:cs typeface="Arial" panose="020B0604020202020204" pitchFamily="34" charset="0"/>
              </a:endParaRPr>
            </a:p>
          </p:txBody>
        </p:sp>
        <p:sp>
          <p:nvSpPr>
            <p:cNvPr id="165" name="object 39">
              <a:extLst>
                <a:ext uri="{FF2B5EF4-FFF2-40B4-BE49-F238E27FC236}">
                  <a16:creationId xmlns:a16="http://schemas.microsoft.com/office/drawing/2014/main" id="{35707742-354A-46D4-BB34-E1FDF009BE73}"/>
                </a:ext>
              </a:extLst>
            </p:cNvPr>
            <p:cNvSpPr txBox="1"/>
            <p:nvPr/>
          </p:nvSpPr>
          <p:spPr>
            <a:xfrm>
              <a:off x="1609459" y="2888316"/>
              <a:ext cx="1943620" cy="830997"/>
            </a:xfrm>
            <a:prstGeom prst="rect">
              <a:avLst/>
            </a:prstGeom>
          </p:spPr>
          <p:txBody>
            <a:bodyPr vert="horz" wrap="square" lIns="0" tIns="35560" rIns="0" bIns="0" numCol="1" rtlCol="0">
              <a:spAutoFit/>
            </a:bodyPr>
            <a:lstStyle/>
            <a:p>
              <a:pPr marL="112713" indent="-101600">
                <a:spcAft>
                  <a:spcPts val="235"/>
                </a:spcAft>
                <a:buFont typeface="Arial" panose="020B0604020202020204" pitchFamily="34" charset="0"/>
                <a:buChar char="•"/>
                <a:tabLst>
                  <a:tab pos="112713" algn="l"/>
                </a:tabLst>
              </a:pPr>
              <a:r>
                <a:rPr lang="en-US" sz="900" kern="0" dirty="0">
                  <a:solidFill>
                    <a:schemeClr val="bg1"/>
                  </a:solidFill>
                  <a:latin typeface="Arial" panose="020B0604020202020204" pitchFamily="34" charset="0"/>
                  <a:cs typeface="Arial" panose="020B0604020202020204" pitchFamily="34" charset="0"/>
                </a:rPr>
                <a:t>African American/Black</a:t>
              </a:r>
            </a:p>
            <a:p>
              <a:pPr marL="112713" indent="-101600">
                <a:spcAft>
                  <a:spcPts val="235"/>
                </a:spcAft>
                <a:buFont typeface="Arial" panose="020B0604020202020204" pitchFamily="34" charset="0"/>
                <a:buChar char="•"/>
                <a:tabLst>
                  <a:tab pos="112713" algn="l"/>
                </a:tabLst>
              </a:pPr>
              <a:r>
                <a:rPr lang="en-US" sz="900" kern="0" dirty="0">
                  <a:solidFill>
                    <a:schemeClr val="bg1"/>
                  </a:solidFill>
                  <a:latin typeface="Arial" panose="020B0604020202020204" pitchFamily="34" charset="0"/>
                  <a:cs typeface="Arial" panose="020B0604020202020204" pitchFamily="34" charset="0"/>
                </a:rPr>
                <a:t>Aspire (Asian/South Asian)</a:t>
              </a:r>
            </a:p>
            <a:p>
              <a:pPr marL="112713" indent="-101600">
                <a:spcAft>
                  <a:spcPts val="235"/>
                </a:spcAft>
                <a:buFont typeface="Arial" panose="020B0604020202020204" pitchFamily="34" charset="0"/>
                <a:buChar char="•"/>
                <a:tabLst>
                  <a:tab pos="112713" algn="l"/>
                </a:tabLst>
              </a:pPr>
              <a:r>
                <a:rPr lang="en-US" sz="900" kern="0" dirty="0">
                  <a:solidFill>
                    <a:schemeClr val="bg1"/>
                  </a:solidFill>
                  <a:latin typeface="Arial" panose="020B0604020202020204" pitchFamily="34" charset="0"/>
                  <a:cs typeface="Arial" panose="020B0604020202020204" pitchFamily="34" charset="0"/>
                </a:rPr>
                <a:t>Juntos (Hispanic/Latino)</a:t>
              </a:r>
            </a:p>
            <a:p>
              <a:pPr marL="112713" indent="-101600">
                <a:spcAft>
                  <a:spcPts val="235"/>
                </a:spcAft>
                <a:buFont typeface="Arial" panose="020B0604020202020204" pitchFamily="34" charset="0"/>
                <a:buChar char="•"/>
                <a:tabLst>
                  <a:tab pos="112713" algn="l"/>
                </a:tabLst>
              </a:pPr>
              <a:r>
                <a:rPr lang="en-US" sz="900" kern="0" dirty="0">
                  <a:solidFill>
                    <a:schemeClr val="bg1"/>
                  </a:solidFill>
                  <a:latin typeface="Arial" panose="020B0604020202020204" pitchFamily="34" charset="0"/>
                  <a:cs typeface="Arial" panose="020B0604020202020204" pitchFamily="34" charset="0"/>
                </a:rPr>
                <a:t>Generations (Multigenerational)</a:t>
              </a:r>
            </a:p>
            <a:p>
              <a:pPr marL="112713" indent="-101600">
                <a:spcAft>
                  <a:spcPts val="235"/>
                </a:spcAft>
                <a:buFont typeface="Arial" panose="020B0604020202020204" pitchFamily="34" charset="0"/>
                <a:buChar char="•"/>
                <a:tabLst>
                  <a:tab pos="112713" algn="l"/>
                </a:tabLst>
              </a:pPr>
              <a:r>
                <a:rPr lang="en-US" sz="900" kern="0" dirty="0">
                  <a:solidFill>
                    <a:schemeClr val="bg1"/>
                  </a:solidFill>
                  <a:latin typeface="Arial" panose="020B0604020202020204" pitchFamily="34" charset="0"/>
                  <a:cs typeface="Arial" panose="020B0604020202020204" pitchFamily="34" charset="0"/>
                </a:rPr>
                <a:t>Pride (LGBTQ+)</a:t>
              </a:r>
            </a:p>
          </p:txBody>
        </p:sp>
        <p:sp>
          <p:nvSpPr>
            <p:cNvPr id="166" name="object 39">
              <a:extLst>
                <a:ext uri="{FF2B5EF4-FFF2-40B4-BE49-F238E27FC236}">
                  <a16:creationId xmlns:a16="http://schemas.microsoft.com/office/drawing/2014/main" id="{0B95076B-5892-413D-9540-FA478E53142B}"/>
                </a:ext>
              </a:extLst>
            </p:cNvPr>
            <p:cNvSpPr txBox="1"/>
            <p:nvPr/>
          </p:nvSpPr>
          <p:spPr>
            <a:xfrm>
              <a:off x="3446852" y="2862826"/>
              <a:ext cx="2254036" cy="1133644"/>
            </a:xfrm>
            <a:prstGeom prst="rect">
              <a:avLst/>
            </a:prstGeom>
          </p:spPr>
          <p:txBody>
            <a:bodyPr vert="horz" wrap="square" lIns="0" tIns="35560" rIns="0" bIns="0" numCol="1" rtlCol="0">
              <a:spAutoFit/>
            </a:bodyPr>
            <a:lstStyle/>
            <a:p>
              <a:pPr marL="112713" indent="-101600">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ABLE (Achieving Better Lives for Everyone)</a:t>
              </a:r>
            </a:p>
            <a:p>
              <a:pPr marL="112713" indent="-101600">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Salute (Veterans)</a:t>
              </a:r>
            </a:p>
            <a:p>
              <a:pPr marL="112713" indent="-101600">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UpLift (Interfaith)</a:t>
              </a:r>
            </a:p>
            <a:p>
              <a:pPr marL="112713" indent="-101600">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UpNext (Career mobility)</a:t>
              </a:r>
            </a:p>
            <a:p>
              <a:pPr marL="112713" indent="-101600">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Virtual</a:t>
              </a:r>
            </a:p>
            <a:p>
              <a:pPr marL="112713" indent="-101600">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WIN (Women Influencing and Networking)</a:t>
              </a:r>
            </a:p>
          </p:txBody>
        </p:sp>
      </p:grpSp>
      <p:grpSp>
        <p:nvGrpSpPr>
          <p:cNvPr id="167" name="Group 166">
            <a:extLst>
              <a:ext uri="{FF2B5EF4-FFF2-40B4-BE49-F238E27FC236}">
                <a16:creationId xmlns:a16="http://schemas.microsoft.com/office/drawing/2014/main" id="{C7DABD6C-CADE-4CCA-B7CD-45A4D6DAD764}"/>
              </a:ext>
            </a:extLst>
          </p:cNvPr>
          <p:cNvGrpSpPr/>
          <p:nvPr/>
        </p:nvGrpSpPr>
        <p:grpSpPr>
          <a:xfrm>
            <a:off x="1811748" y="5090029"/>
            <a:ext cx="4146599" cy="910183"/>
            <a:chOff x="1609459" y="4725376"/>
            <a:chExt cx="4146599" cy="910183"/>
          </a:xfrm>
        </p:grpSpPr>
        <p:sp>
          <p:nvSpPr>
            <p:cNvPr id="168" name="object 45">
              <a:extLst>
                <a:ext uri="{FF2B5EF4-FFF2-40B4-BE49-F238E27FC236}">
                  <a16:creationId xmlns:a16="http://schemas.microsoft.com/office/drawing/2014/main" id="{4567835D-F038-4C20-B1DA-7A0F8A7C423F}"/>
                </a:ext>
              </a:extLst>
            </p:cNvPr>
            <p:cNvSpPr txBox="1"/>
            <p:nvPr/>
          </p:nvSpPr>
          <p:spPr>
            <a:xfrm>
              <a:off x="1609459" y="4725376"/>
              <a:ext cx="3275487" cy="153888"/>
            </a:xfrm>
            <a:prstGeom prst="rect">
              <a:avLst/>
            </a:prstGeom>
          </p:spPr>
          <p:txBody>
            <a:bodyPr vert="horz" wrap="square" lIns="0" tIns="0" rIns="0" bIns="0" rtlCol="0">
              <a:spAutoFit/>
            </a:bodyPr>
            <a:lstStyle/>
            <a:p>
              <a:pPr marL="11288">
                <a:spcBef>
                  <a:spcPts val="89"/>
                </a:spcBef>
              </a:pPr>
              <a:r>
                <a:rPr lang="en-US" sz="1000" b="1" kern="0" dirty="0">
                  <a:solidFill>
                    <a:schemeClr val="bg1"/>
                  </a:solidFill>
                  <a:latin typeface="Arial" panose="020B0604020202020204" pitchFamily="34" charset="0"/>
                  <a:cs typeface="Arial" panose="020B0604020202020204" pitchFamily="34" charset="0"/>
                </a:rPr>
                <a:t>Cigna Foundation and Piedmont Heart Institute </a:t>
              </a:r>
              <a:endParaRPr sz="1000" kern="0" dirty="0">
                <a:solidFill>
                  <a:schemeClr val="bg1"/>
                </a:solidFill>
                <a:latin typeface="Arial" panose="020B0604020202020204" pitchFamily="34" charset="0"/>
                <a:cs typeface="Arial" panose="020B0604020202020204" pitchFamily="34" charset="0"/>
              </a:endParaRPr>
            </a:p>
          </p:txBody>
        </p:sp>
        <p:sp>
          <p:nvSpPr>
            <p:cNvPr id="169" name="object 46">
              <a:extLst>
                <a:ext uri="{FF2B5EF4-FFF2-40B4-BE49-F238E27FC236}">
                  <a16:creationId xmlns:a16="http://schemas.microsoft.com/office/drawing/2014/main" id="{837C3D55-3D53-4D18-9DB8-650D7CA1EB18}"/>
                </a:ext>
              </a:extLst>
            </p:cNvPr>
            <p:cNvSpPr txBox="1"/>
            <p:nvPr/>
          </p:nvSpPr>
          <p:spPr>
            <a:xfrm>
              <a:off x="1609459" y="4907154"/>
              <a:ext cx="4146599" cy="728405"/>
            </a:xfrm>
            <a:prstGeom prst="rect">
              <a:avLst/>
            </a:prstGeom>
          </p:spPr>
          <p:txBody>
            <a:bodyPr vert="horz" wrap="square" lIns="0" tIns="35560" rIns="0" bIns="0" rtlCol="0">
              <a:spAutoFit/>
            </a:bodyPr>
            <a:lstStyle/>
            <a:p>
              <a:pPr marL="11288">
                <a:spcAft>
                  <a:spcPts val="235"/>
                </a:spcAft>
                <a:tabLst>
                  <a:tab pos="192466" algn="l"/>
                </a:tabLst>
              </a:pPr>
              <a:r>
                <a:rPr lang="en-US" sz="900" kern="0" dirty="0">
                  <a:solidFill>
                    <a:schemeClr val="bg1"/>
                  </a:solidFill>
                  <a:latin typeface="Arial" panose="020B0604020202020204" pitchFamily="34" charset="0"/>
                  <a:cs typeface="Arial" panose="020B0604020202020204" pitchFamily="34" charset="0"/>
                </a:rPr>
                <a:t>To help raise awareness of heart health risks, especially among women, the Cigna Foundation has teamed up with Piedmont Heart Institute. By providing a</a:t>
              </a:r>
              <a:r>
                <a:rPr lang="en-US" sz="900" b="1" kern="0" dirty="0">
                  <a:solidFill>
                    <a:schemeClr val="bg1"/>
                  </a:solidFill>
                  <a:latin typeface="Arial" panose="020B0604020202020204" pitchFamily="34" charset="0"/>
                  <a:cs typeface="Arial" panose="020B0604020202020204" pitchFamily="34" charset="0"/>
                </a:rPr>
                <a:t> $449,000 </a:t>
              </a:r>
              <a:r>
                <a:rPr lang="en-US" sz="900" kern="0" dirty="0">
                  <a:solidFill>
                    <a:schemeClr val="bg1"/>
                  </a:solidFill>
                  <a:latin typeface="Arial" panose="020B0604020202020204" pitchFamily="34" charset="0"/>
                  <a:cs typeface="Arial" panose="020B0604020202020204" pitchFamily="34" charset="0"/>
                </a:rPr>
                <a:t>grant, the Cigna Foundation is helping Piedmont Heart Institute expand its Women's Heart Program to additional communities in Georgia, allowing more at-risk women to access holistic cardiovascular care. </a:t>
              </a:r>
            </a:p>
          </p:txBody>
        </p:sp>
      </p:grpSp>
      <p:grpSp>
        <p:nvGrpSpPr>
          <p:cNvPr id="170" name="Group 169">
            <a:extLst>
              <a:ext uri="{FF2B5EF4-FFF2-40B4-BE49-F238E27FC236}">
                <a16:creationId xmlns:a16="http://schemas.microsoft.com/office/drawing/2014/main" id="{FB7DE084-E44A-4A73-9E08-E6CA4F900183}"/>
              </a:ext>
            </a:extLst>
          </p:cNvPr>
          <p:cNvGrpSpPr/>
          <p:nvPr/>
        </p:nvGrpSpPr>
        <p:grpSpPr>
          <a:xfrm>
            <a:off x="6975991" y="2791991"/>
            <a:ext cx="3717338" cy="1071359"/>
            <a:chOff x="10203731" y="3031293"/>
            <a:chExt cx="4739606" cy="1365983"/>
          </a:xfrm>
        </p:grpSpPr>
        <p:sp>
          <p:nvSpPr>
            <p:cNvPr id="171" name="object 47">
              <a:extLst>
                <a:ext uri="{FF2B5EF4-FFF2-40B4-BE49-F238E27FC236}">
                  <a16:creationId xmlns:a16="http://schemas.microsoft.com/office/drawing/2014/main" id="{032D1EE8-19FE-41F9-9DE7-57978B34A14B}"/>
                </a:ext>
              </a:extLst>
            </p:cNvPr>
            <p:cNvSpPr txBox="1"/>
            <p:nvPr/>
          </p:nvSpPr>
          <p:spPr>
            <a:xfrm>
              <a:off x="10203731" y="3318134"/>
              <a:ext cx="2115095" cy="1079142"/>
            </a:xfrm>
            <a:prstGeom prst="rect">
              <a:avLst/>
            </a:prstGeom>
          </p:spPr>
          <p:txBody>
            <a:bodyPr vert="horz" wrap="square" lIns="0" tIns="0" rIns="0" bIns="0" rtlCol="0">
              <a:spAutoFit/>
            </a:bodyPr>
            <a:lstStyle/>
            <a:p>
              <a:pPr marL="191902" indent="-180614">
                <a:spcBef>
                  <a:spcPts val="280"/>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KPMG Network of Women (KNOW)</a:t>
              </a:r>
            </a:p>
            <a:p>
              <a:pPr marL="191902" indent="-180614">
                <a:spcBef>
                  <a:spcPts val="191"/>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Veterans</a:t>
              </a:r>
            </a:p>
            <a:p>
              <a:pPr marL="191902" indent="-180614">
                <a:spcBef>
                  <a:spcPts val="191"/>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Pride</a:t>
              </a:r>
            </a:p>
            <a:p>
              <a:pPr marL="191902" indent="-180614">
                <a:spcBef>
                  <a:spcPts val="191"/>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Asian Pacific Islander</a:t>
              </a:r>
            </a:p>
          </p:txBody>
        </p:sp>
        <p:sp>
          <p:nvSpPr>
            <p:cNvPr id="172" name="Rectangle 171">
              <a:extLst>
                <a:ext uri="{FF2B5EF4-FFF2-40B4-BE49-F238E27FC236}">
                  <a16:creationId xmlns:a16="http://schemas.microsoft.com/office/drawing/2014/main" id="{E766821D-C58A-45CF-9B3E-78D10DDEF077}"/>
                </a:ext>
              </a:extLst>
            </p:cNvPr>
            <p:cNvSpPr/>
            <p:nvPr/>
          </p:nvSpPr>
          <p:spPr>
            <a:xfrm>
              <a:off x="10203731" y="3031293"/>
              <a:ext cx="4739606" cy="196207"/>
            </a:xfrm>
            <a:prstGeom prst="rect">
              <a:avLst/>
            </a:prstGeom>
          </p:spPr>
          <p:txBody>
            <a:bodyPr wrap="square" lIns="0" tIns="0" rIns="0" bIns="0">
              <a:spAutoFit/>
            </a:bodyPr>
            <a:lstStyle/>
            <a:p>
              <a:pPr>
                <a:spcBef>
                  <a:spcPts val="181"/>
                </a:spcBef>
              </a:pPr>
              <a:r>
                <a:rPr lang="en-US" sz="1000" b="1" kern="0" dirty="0">
                  <a:solidFill>
                    <a:schemeClr val="bg1"/>
                  </a:solidFill>
                  <a:latin typeface="Arial" panose="020B0604020202020204" pitchFamily="34" charset="0"/>
                  <a:cs typeface="Arial" panose="020B0604020202020204" pitchFamily="34" charset="0"/>
                </a:rPr>
                <a:t>Diversity networks Business Resource Groups (BRG)</a:t>
              </a:r>
              <a:endParaRPr lang="en-US" sz="1000" kern="0" dirty="0">
                <a:solidFill>
                  <a:schemeClr val="bg1"/>
                </a:solidFill>
                <a:latin typeface="Arial" panose="020B0604020202020204" pitchFamily="34" charset="0"/>
                <a:cs typeface="Arial" panose="020B0604020202020204" pitchFamily="34" charset="0"/>
              </a:endParaRPr>
            </a:p>
          </p:txBody>
        </p:sp>
        <p:sp>
          <p:nvSpPr>
            <p:cNvPr id="173" name="object 47">
              <a:extLst>
                <a:ext uri="{FF2B5EF4-FFF2-40B4-BE49-F238E27FC236}">
                  <a16:creationId xmlns:a16="http://schemas.microsoft.com/office/drawing/2014/main" id="{0B63477F-F08C-4B82-BCD8-EBC36EE73E01}"/>
                </a:ext>
              </a:extLst>
            </p:cNvPr>
            <p:cNvSpPr txBox="1"/>
            <p:nvPr/>
          </p:nvSpPr>
          <p:spPr>
            <a:xfrm>
              <a:off x="12738318" y="3318134"/>
              <a:ext cx="1477160" cy="902555"/>
            </a:xfrm>
            <a:prstGeom prst="rect">
              <a:avLst/>
            </a:prstGeom>
          </p:spPr>
          <p:txBody>
            <a:bodyPr vert="horz" wrap="square" lIns="0" tIns="0" rIns="0" bIns="0" rtlCol="0">
              <a:spAutoFit/>
            </a:bodyPr>
            <a:lstStyle/>
            <a:p>
              <a:pPr marL="191902" indent="-180614">
                <a:spcBef>
                  <a:spcPts val="195"/>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Abilities in Motion</a:t>
              </a:r>
            </a:p>
            <a:p>
              <a:pPr marL="191902" indent="-180614">
                <a:spcBef>
                  <a:spcPts val="191"/>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African Ancestry</a:t>
              </a:r>
            </a:p>
            <a:p>
              <a:pPr marL="191902" indent="-180614">
                <a:spcBef>
                  <a:spcPts val="191"/>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Hispanic Latino</a:t>
              </a:r>
            </a:p>
            <a:p>
              <a:pPr marL="191902" indent="-180614">
                <a:spcBef>
                  <a:spcPts val="191"/>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Inclusion Councils</a:t>
              </a:r>
            </a:p>
          </p:txBody>
        </p:sp>
      </p:grpSp>
      <p:grpSp>
        <p:nvGrpSpPr>
          <p:cNvPr id="174" name="Group 173">
            <a:extLst>
              <a:ext uri="{FF2B5EF4-FFF2-40B4-BE49-F238E27FC236}">
                <a16:creationId xmlns:a16="http://schemas.microsoft.com/office/drawing/2014/main" id="{844D15FE-DF1D-4E66-BE44-5F8B1E4521B9}"/>
              </a:ext>
            </a:extLst>
          </p:cNvPr>
          <p:cNvGrpSpPr/>
          <p:nvPr/>
        </p:nvGrpSpPr>
        <p:grpSpPr>
          <a:xfrm>
            <a:off x="6964701" y="4037735"/>
            <a:ext cx="3906296" cy="925419"/>
            <a:chOff x="12304503" y="5048147"/>
            <a:chExt cx="4980528" cy="1179909"/>
          </a:xfrm>
        </p:grpSpPr>
        <p:sp>
          <p:nvSpPr>
            <p:cNvPr id="175" name="object 48">
              <a:extLst>
                <a:ext uri="{FF2B5EF4-FFF2-40B4-BE49-F238E27FC236}">
                  <a16:creationId xmlns:a16="http://schemas.microsoft.com/office/drawing/2014/main" id="{C82E25FE-83DF-4BE4-BC32-941FA372D41F}"/>
                </a:ext>
              </a:extLst>
            </p:cNvPr>
            <p:cNvSpPr txBox="1"/>
            <p:nvPr/>
          </p:nvSpPr>
          <p:spPr>
            <a:xfrm>
              <a:off x="12323953" y="5312423"/>
              <a:ext cx="2711796" cy="915633"/>
            </a:xfrm>
            <a:prstGeom prst="rect">
              <a:avLst/>
            </a:prstGeom>
          </p:spPr>
          <p:txBody>
            <a:bodyPr vert="horz" wrap="square" lIns="0" tIns="35560" rIns="0" bIns="0" rtlCol="0">
              <a:spAutoFit/>
            </a:bodyPr>
            <a:lstStyle/>
            <a:p>
              <a:pPr marL="191902" indent="-180614">
                <a:spcBef>
                  <a:spcPts val="280"/>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Integrity: We do what is right</a:t>
              </a:r>
            </a:p>
            <a:p>
              <a:pPr marL="191902" indent="-180614">
                <a:spcBef>
                  <a:spcPts val="280"/>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Excellence: We never stop learning and improving</a:t>
              </a:r>
            </a:p>
            <a:p>
              <a:pPr marL="191902" indent="-180614">
                <a:spcBef>
                  <a:spcPts val="280"/>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Courage: We think and act boldly</a:t>
              </a:r>
            </a:p>
          </p:txBody>
        </p:sp>
        <p:sp>
          <p:nvSpPr>
            <p:cNvPr id="176" name="object 45">
              <a:extLst>
                <a:ext uri="{FF2B5EF4-FFF2-40B4-BE49-F238E27FC236}">
                  <a16:creationId xmlns:a16="http://schemas.microsoft.com/office/drawing/2014/main" id="{C28C8B19-3E1A-4C31-9ADD-25A0391729C9}"/>
                </a:ext>
              </a:extLst>
            </p:cNvPr>
            <p:cNvSpPr txBox="1"/>
            <p:nvPr/>
          </p:nvSpPr>
          <p:spPr>
            <a:xfrm>
              <a:off x="12304503" y="5048147"/>
              <a:ext cx="1828453" cy="196207"/>
            </a:xfrm>
            <a:prstGeom prst="rect">
              <a:avLst/>
            </a:prstGeom>
          </p:spPr>
          <p:txBody>
            <a:bodyPr vert="horz" wrap="square" lIns="0" tIns="0" rIns="0" bIns="0" rtlCol="0">
              <a:spAutoFit/>
            </a:bodyPr>
            <a:lstStyle/>
            <a:p>
              <a:pPr marL="11288">
                <a:spcBef>
                  <a:spcPts val="89"/>
                </a:spcBef>
              </a:pPr>
              <a:r>
                <a:rPr sz="1000" b="1" kern="0" dirty="0">
                  <a:solidFill>
                    <a:schemeClr val="bg1"/>
                  </a:solidFill>
                  <a:latin typeface="Arial" panose="020B0604020202020204" pitchFamily="34" charset="0"/>
                  <a:cs typeface="Arial" panose="020B0604020202020204" pitchFamily="34" charset="0"/>
                </a:rPr>
                <a:t>Corporate values</a:t>
              </a:r>
              <a:endParaRPr sz="1000" kern="0" dirty="0">
                <a:solidFill>
                  <a:schemeClr val="bg1"/>
                </a:solidFill>
                <a:latin typeface="Arial" panose="020B0604020202020204" pitchFamily="34" charset="0"/>
                <a:cs typeface="Arial" panose="020B0604020202020204" pitchFamily="34" charset="0"/>
              </a:endParaRPr>
            </a:p>
          </p:txBody>
        </p:sp>
        <p:sp>
          <p:nvSpPr>
            <p:cNvPr id="177" name="object 48">
              <a:extLst>
                <a:ext uri="{FF2B5EF4-FFF2-40B4-BE49-F238E27FC236}">
                  <a16:creationId xmlns:a16="http://schemas.microsoft.com/office/drawing/2014/main" id="{C25BB83F-AE30-4F87-B564-EF0E732F8447}"/>
                </a:ext>
              </a:extLst>
            </p:cNvPr>
            <p:cNvSpPr txBox="1"/>
            <p:nvPr/>
          </p:nvSpPr>
          <p:spPr>
            <a:xfrm>
              <a:off x="14921034" y="5299216"/>
              <a:ext cx="2363997" cy="833882"/>
            </a:xfrm>
            <a:prstGeom prst="rect">
              <a:avLst/>
            </a:prstGeom>
          </p:spPr>
          <p:txBody>
            <a:bodyPr vert="horz" wrap="square" lIns="0" tIns="35560" rIns="0" bIns="0" rtlCol="0">
              <a:spAutoFit/>
            </a:bodyPr>
            <a:lstStyle/>
            <a:p>
              <a:pPr marL="191902" indent="-180614">
                <a:spcBef>
                  <a:spcPts val="280"/>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Together: We respect each other and draw strength from our differences</a:t>
              </a:r>
            </a:p>
            <a:p>
              <a:pPr marL="191902" indent="-180614">
                <a:spcBef>
                  <a:spcPts val="280"/>
                </a:spcBef>
                <a:spcAft>
                  <a:spcPts val="235"/>
                </a:spcAft>
                <a:buFont typeface="Arial" panose="020B0604020202020204" pitchFamily="34" charset="0"/>
                <a:buChar char="•"/>
                <a:tabLst>
                  <a:tab pos="192466" algn="l"/>
                </a:tabLst>
              </a:pPr>
              <a:r>
                <a:rPr lang="en-US" sz="900" kern="0" dirty="0">
                  <a:solidFill>
                    <a:schemeClr val="bg1"/>
                  </a:solidFill>
                  <a:latin typeface="Arial" panose="020B0604020202020204" pitchFamily="34" charset="0"/>
                  <a:cs typeface="Arial" panose="020B0604020202020204" pitchFamily="34" charset="0"/>
                </a:rPr>
                <a:t>For Better: We do what matters</a:t>
              </a:r>
              <a:endParaRPr sz="900" kern="0" dirty="0">
                <a:solidFill>
                  <a:schemeClr val="bg1"/>
                </a:solidFill>
                <a:latin typeface="Arial" panose="020B0604020202020204" pitchFamily="34" charset="0"/>
                <a:cs typeface="Arial" panose="020B0604020202020204" pitchFamily="34" charset="0"/>
              </a:endParaRPr>
            </a:p>
          </p:txBody>
        </p:sp>
      </p:grpSp>
      <p:grpSp>
        <p:nvGrpSpPr>
          <p:cNvPr id="178" name="Group 177">
            <a:extLst>
              <a:ext uri="{FF2B5EF4-FFF2-40B4-BE49-F238E27FC236}">
                <a16:creationId xmlns:a16="http://schemas.microsoft.com/office/drawing/2014/main" id="{12158E1C-49F8-4381-8A57-F43AFC3BE583}"/>
              </a:ext>
            </a:extLst>
          </p:cNvPr>
          <p:cNvGrpSpPr/>
          <p:nvPr/>
        </p:nvGrpSpPr>
        <p:grpSpPr>
          <a:xfrm>
            <a:off x="6964701" y="5101317"/>
            <a:ext cx="3914510" cy="913102"/>
            <a:chOff x="12304503" y="5048147"/>
            <a:chExt cx="4991000" cy="1164205"/>
          </a:xfrm>
        </p:grpSpPr>
        <p:sp>
          <p:nvSpPr>
            <p:cNvPr id="179" name="object 48">
              <a:extLst>
                <a:ext uri="{FF2B5EF4-FFF2-40B4-BE49-F238E27FC236}">
                  <a16:creationId xmlns:a16="http://schemas.microsoft.com/office/drawing/2014/main" id="{2FF7049F-D7B9-453B-A230-8E7ABF103A98}"/>
                </a:ext>
              </a:extLst>
            </p:cNvPr>
            <p:cNvSpPr txBox="1"/>
            <p:nvPr/>
          </p:nvSpPr>
          <p:spPr>
            <a:xfrm>
              <a:off x="12309560" y="5283636"/>
              <a:ext cx="4985943" cy="928716"/>
            </a:xfrm>
            <a:prstGeom prst="rect">
              <a:avLst/>
            </a:prstGeom>
          </p:spPr>
          <p:txBody>
            <a:bodyPr vert="horz" wrap="square" lIns="0" tIns="35560" rIns="0" bIns="0" rtlCol="0">
              <a:spAutoFit/>
            </a:bodyPr>
            <a:lstStyle/>
            <a:p>
              <a:pPr marL="11288">
                <a:spcAft>
                  <a:spcPts val="235"/>
                </a:spcAft>
                <a:tabLst>
                  <a:tab pos="192466" algn="l"/>
                </a:tabLst>
              </a:pPr>
              <a:r>
                <a:rPr lang="en-US" sz="900" kern="0" dirty="0">
                  <a:solidFill>
                    <a:schemeClr val="bg1"/>
                  </a:solidFill>
                  <a:latin typeface="Arial" panose="020B0604020202020204" pitchFamily="34" charset="0"/>
                  <a:cs typeface="Arial" panose="020B0604020202020204" pitchFamily="34" charset="0"/>
                </a:rPr>
                <a:t>KPMG is proud to support the American Heart Association (AHA) and its work to help us all live healthier lives free of cardiovascular diseases and stroke. KPMG partners and employees support the AHA through Heart Walks, Go Red for Women, Heart Balls, Little Hats Big Hearts, and Cycle Nation with over </a:t>
              </a:r>
              <a:r>
                <a:rPr lang="en-US" sz="900" b="1" kern="0" dirty="0">
                  <a:solidFill>
                    <a:schemeClr val="bg1"/>
                  </a:solidFill>
                  <a:latin typeface="Arial" panose="020B0604020202020204" pitchFamily="34" charset="0"/>
                  <a:cs typeface="Arial" panose="020B0604020202020204" pitchFamily="34" charset="0"/>
                </a:rPr>
                <a:t>$787,012 </a:t>
              </a:r>
              <a:r>
                <a:rPr lang="en-US" sz="900" kern="0" dirty="0">
                  <a:solidFill>
                    <a:schemeClr val="bg1"/>
                  </a:solidFill>
                  <a:latin typeface="Arial" panose="020B0604020202020204" pitchFamily="34" charset="0"/>
                  <a:cs typeface="Arial" panose="020B0604020202020204" pitchFamily="34" charset="0"/>
                </a:rPr>
                <a:t>total contributions.</a:t>
              </a:r>
            </a:p>
          </p:txBody>
        </p:sp>
        <p:sp>
          <p:nvSpPr>
            <p:cNvPr id="180" name="object 45">
              <a:extLst>
                <a:ext uri="{FF2B5EF4-FFF2-40B4-BE49-F238E27FC236}">
                  <a16:creationId xmlns:a16="http://schemas.microsoft.com/office/drawing/2014/main" id="{47B70F01-DF00-4D1E-A94A-6CF86CDCC5D8}"/>
                </a:ext>
              </a:extLst>
            </p:cNvPr>
            <p:cNvSpPr txBox="1"/>
            <p:nvPr/>
          </p:nvSpPr>
          <p:spPr>
            <a:xfrm>
              <a:off x="12304503" y="5048147"/>
              <a:ext cx="3472665" cy="196207"/>
            </a:xfrm>
            <a:prstGeom prst="rect">
              <a:avLst/>
            </a:prstGeom>
          </p:spPr>
          <p:txBody>
            <a:bodyPr vert="horz" wrap="square" lIns="0" tIns="0" rIns="0" bIns="0" rtlCol="0">
              <a:spAutoFit/>
            </a:bodyPr>
            <a:lstStyle/>
            <a:p>
              <a:pPr marL="11288">
                <a:spcBef>
                  <a:spcPts val="89"/>
                </a:spcBef>
              </a:pPr>
              <a:r>
                <a:rPr lang="en-US" sz="1000" b="1" kern="0" dirty="0">
                  <a:solidFill>
                    <a:schemeClr val="bg1"/>
                  </a:solidFill>
                  <a:latin typeface="Arial" panose="020B0604020202020204" pitchFamily="34" charset="0"/>
                  <a:cs typeface="Arial" panose="020B0604020202020204" pitchFamily="34" charset="0"/>
                </a:rPr>
                <a:t>KPMG and American Heart Association </a:t>
              </a:r>
              <a:endParaRPr sz="1000" kern="0" dirty="0">
                <a:solidFill>
                  <a:schemeClr val="bg1"/>
                </a:solidFill>
                <a:latin typeface="Arial" panose="020B0604020202020204" pitchFamily="34" charset="0"/>
                <a:cs typeface="Arial" panose="020B0604020202020204" pitchFamily="34" charset="0"/>
              </a:endParaRPr>
            </a:p>
          </p:txBody>
        </p:sp>
      </p:grpSp>
      <p:graphicFrame>
        <p:nvGraphicFramePr>
          <p:cNvPr id="181" name="Chart 180">
            <a:extLst>
              <a:ext uri="{FF2B5EF4-FFF2-40B4-BE49-F238E27FC236}">
                <a16:creationId xmlns:a16="http://schemas.microsoft.com/office/drawing/2014/main" id="{60031E11-DBA2-42A3-9867-5BF4091D749C}"/>
              </a:ext>
            </a:extLst>
          </p:cNvPr>
          <p:cNvGraphicFramePr/>
          <p:nvPr/>
        </p:nvGraphicFramePr>
        <p:xfrm>
          <a:off x="5336398" y="1808135"/>
          <a:ext cx="1407561" cy="1067323"/>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a:extLst>
              <a:ext uri="{FF2B5EF4-FFF2-40B4-BE49-F238E27FC236}">
                <a16:creationId xmlns:a16="http://schemas.microsoft.com/office/drawing/2014/main" id="{3233429D-0675-4819-B796-666BBDDD9DCC}"/>
              </a:ext>
            </a:extLst>
          </p:cNvPr>
          <p:cNvSpPr/>
          <p:nvPr/>
        </p:nvSpPr>
        <p:spPr>
          <a:xfrm>
            <a:off x="1173134" y="2773860"/>
            <a:ext cx="468488" cy="468488"/>
          </a:xfrm>
          <a:prstGeom prst="ellipse">
            <a:avLst/>
          </a:prstGeom>
          <a:solidFill>
            <a:schemeClr val="bg1"/>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182" name="Oval 181">
            <a:extLst>
              <a:ext uri="{FF2B5EF4-FFF2-40B4-BE49-F238E27FC236}">
                <a16:creationId xmlns:a16="http://schemas.microsoft.com/office/drawing/2014/main" id="{7AB2F4AD-86A1-4739-AB3D-56828AE5B58D}"/>
              </a:ext>
            </a:extLst>
          </p:cNvPr>
          <p:cNvSpPr/>
          <p:nvPr/>
        </p:nvSpPr>
        <p:spPr>
          <a:xfrm>
            <a:off x="6414457" y="2773860"/>
            <a:ext cx="468488" cy="468488"/>
          </a:xfrm>
          <a:prstGeom prst="ellipse">
            <a:avLst/>
          </a:prstGeom>
          <a:solidFill>
            <a:schemeClr val="bg1"/>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183" name="Oval 182">
            <a:extLst>
              <a:ext uri="{FF2B5EF4-FFF2-40B4-BE49-F238E27FC236}">
                <a16:creationId xmlns:a16="http://schemas.microsoft.com/office/drawing/2014/main" id="{C7F2E471-E2F1-49AB-8DDD-CBFDF69D7F9C}"/>
              </a:ext>
            </a:extLst>
          </p:cNvPr>
          <p:cNvSpPr/>
          <p:nvPr/>
        </p:nvSpPr>
        <p:spPr>
          <a:xfrm>
            <a:off x="1173134" y="3964837"/>
            <a:ext cx="468488" cy="468488"/>
          </a:xfrm>
          <a:prstGeom prst="ellipse">
            <a:avLst/>
          </a:prstGeom>
          <a:solidFill>
            <a:schemeClr val="bg1"/>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184" name="Oval 183">
            <a:extLst>
              <a:ext uri="{FF2B5EF4-FFF2-40B4-BE49-F238E27FC236}">
                <a16:creationId xmlns:a16="http://schemas.microsoft.com/office/drawing/2014/main" id="{049303F4-7636-4835-8736-33CEDD6198AA}"/>
              </a:ext>
            </a:extLst>
          </p:cNvPr>
          <p:cNvSpPr/>
          <p:nvPr/>
        </p:nvSpPr>
        <p:spPr>
          <a:xfrm>
            <a:off x="6414457" y="3964837"/>
            <a:ext cx="468488" cy="468488"/>
          </a:xfrm>
          <a:prstGeom prst="ellipse">
            <a:avLst/>
          </a:prstGeom>
          <a:solidFill>
            <a:schemeClr val="bg1"/>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185" name="Oval 184">
            <a:extLst>
              <a:ext uri="{FF2B5EF4-FFF2-40B4-BE49-F238E27FC236}">
                <a16:creationId xmlns:a16="http://schemas.microsoft.com/office/drawing/2014/main" id="{0911D26C-3D01-449B-824D-880684548391}"/>
              </a:ext>
            </a:extLst>
          </p:cNvPr>
          <p:cNvSpPr/>
          <p:nvPr/>
        </p:nvSpPr>
        <p:spPr>
          <a:xfrm>
            <a:off x="1173134" y="5020349"/>
            <a:ext cx="468488" cy="468488"/>
          </a:xfrm>
          <a:prstGeom prst="ellipse">
            <a:avLst/>
          </a:prstGeom>
          <a:solidFill>
            <a:schemeClr val="bg1"/>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186" name="Oval 185">
            <a:extLst>
              <a:ext uri="{FF2B5EF4-FFF2-40B4-BE49-F238E27FC236}">
                <a16:creationId xmlns:a16="http://schemas.microsoft.com/office/drawing/2014/main" id="{B1D7C397-E175-4ED1-A542-A068FAD53433}"/>
              </a:ext>
            </a:extLst>
          </p:cNvPr>
          <p:cNvSpPr/>
          <p:nvPr/>
        </p:nvSpPr>
        <p:spPr>
          <a:xfrm>
            <a:off x="6414457" y="5020349"/>
            <a:ext cx="468488" cy="468488"/>
          </a:xfrm>
          <a:prstGeom prst="ellipse">
            <a:avLst/>
          </a:prstGeom>
          <a:solidFill>
            <a:schemeClr val="bg1"/>
          </a:soli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187" name="Group 103">
            <a:extLst>
              <a:ext uri="{FF2B5EF4-FFF2-40B4-BE49-F238E27FC236}">
                <a16:creationId xmlns:a16="http://schemas.microsoft.com/office/drawing/2014/main" id="{FD023586-F3D0-45F6-9770-11AEE4F78008}"/>
              </a:ext>
            </a:extLst>
          </p:cNvPr>
          <p:cNvGrpSpPr>
            <a:grpSpLocks noChangeAspect="1"/>
          </p:cNvGrpSpPr>
          <p:nvPr/>
        </p:nvGrpSpPr>
        <p:grpSpPr bwMode="auto">
          <a:xfrm>
            <a:off x="1238861" y="5098555"/>
            <a:ext cx="335567" cy="325195"/>
            <a:chOff x="1341" y="2809"/>
            <a:chExt cx="550" cy="533"/>
          </a:xfrm>
          <a:solidFill>
            <a:schemeClr val="accent6"/>
          </a:solidFill>
          <a:effectLst/>
        </p:grpSpPr>
        <p:sp>
          <p:nvSpPr>
            <p:cNvPr id="188" name="Freeform 106">
              <a:extLst>
                <a:ext uri="{FF2B5EF4-FFF2-40B4-BE49-F238E27FC236}">
                  <a16:creationId xmlns:a16="http://schemas.microsoft.com/office/drawing/2014/main" id="{B2C98E77-E07D-48B5-A291-C678C14238E2}"/>
                </a:ext>
              </a:extLst>
            </p:cNvPr>
            <p:cNvSpPr>
              <a:spLocks/>
            </p:cNvSpPr>
            <p:nvPr/>
          </p:nvSpPr>
          <p:spPr bwMode="auto">
            <a:xfrm>
              <a:off x="1341" y="2809"/>
              <a:ext cx="550" cy="348"/>
            </a:xfrm>
            <a:custGeom>
              <a:avLst/>
              <a:gdLst>
                <a:gd name="T0" fmla="*/ 85 w 294"/>
                <a:gd name="T1" fmla="*/ 168 h 186"/>
                <a:gd name="T2" fmla="*/ 103 w 294"/>
                <a:gd name="T3" fmla="*/ 122 h 186"/>
                <a:gd name="T4" fmla="*/ 105 w 294"/>
                <a:gd name="T5" fmla="*/ 121 h 186"/>
                <a:gd name="T6" fmla="*/ 107 w 294"/>
                <a:gd name="T7" fmla="*/ 123 h 186"/>
                <a:gd name="T8" fmla="*/ 124 w 294"/>
                <a:gd name="T9" fmla="*/ 186 h 186"/>
                <a:gd name="T10" fmla="*/ 144 w 294"/>
                <a:gd name="T11" fmla="*/ 79 h 186"/>
                <a:gd name="T12" fmla="*/ 146 w 294"/>
                <a:gd name="T13" fmla="*/ 78 h 186"/>
                <a:gd name="T14" fmla="*/ 148 w 294"/>
                <a:gd name="T15" fmla="*/ 79 h 186"/>
                <a:gd name="T16" fmla="*/ 169 w 294"/>
                <a:gd name="T17" fmla="*/ 177 h 186"/>
                <a:gd name="T18" fmla="*/ 186 w 294"/>
                <a:gd name="T19" fmla="*/ 138 h 186"/>
                <a:gd name="T20" fmla="*/ 188 w 294"/>
                <a:gd name="T21" fmla="*/ 137 h 186"/>
                <a:gd name="T22" fmla="*/ 190 w 294"/>
                <a:gd name="T23" fmla="*/ 138 h 186"/>
                <a:gd name="T24" fmla="*/ 210 w 294"/>
                <a:gd name="T25" fmla="*/ 168 h 186"/>
                <a:gd name="T26" fmla="*/ 268 w 294"/>
                <a:gd name="T27" fmla="*/ 168 h 186"/>
                <a:gd name="T28" fmla="*/ 289 w 294"/>
                <a:gd name="T29" fmla="*/ 87 h 186"/>
                <a:gd name="T30" fmla="*/ 147 w 294"/>
                <a:gd name="T31" fmla="*/ 63 h 186"/>
                <a:gd name="T32" fmla="*/ 5 w 294"/>
                <a:gd name="T33" fmla="*/ 87 h 186"/>
                <a:gd name="T34" fmla="*/ 26 w 294"/>
                <a:gd name="T35" fmla="*/ 168 h 186"/>
                <a:gd name="T36" fmla="*/ 85 w 294"/>
                <a:gd name="T37" fmla="*/ 16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4" h="186">
                  <a:moveTo>
                    <a:pt x="85" y="168"/>
                  </a:moveTo>
                  <a:cubicBezTo>
                    <a:pt x="103" y="122"/>
                    <a:pt x="103" y="122"/>
                    <a:pt x="103" y="122"/>
                  </a:cubicBezTo>
                  <a:cubicBezTo>
                    <a:pt x="103" y="122"/>
                    <a:pt x="104" y="121"/>
                    <a:pt x="105" y="121"/>
                  </a:cubicBezTo>
                  <a:cubicBezTo>
                    <a:pt x="106" y="121"/>
                    <a:pt x="106" y="122"/>
                    <a:pt x="107" y="123"/>
                  </a:cubicBezTo>
                  <a:cubicBezTo>
                    <a:pt x="124" y="186"/>
                    <a:pt x="124" y="186"/>
                    <a:pt x="124" y="186"/>
                  </a:cubicBezTo>
                  <a:cubicBezTo>
                    <a:pt x="144" y="79"/>
                    <a:pt x="144" y="79"/>
                    <a:pt x="144" y="79"/>
                  </a:cubicBezTo>
                  <a:cubicBezTo>
                    <a:pt x="144" y="78"/>
                    <a:pt x="145" y="78"/>
                    <a:pt x="146" y="78"/>
                  </a:cubicBezTo>
                  <a:cubicBezTo>
                    <a:pt x="147" y="77"/>
                    <a:pt x="148" y="78"/>
                    <a:pt x="148" y="79"/>
                  </a:cubicBezTo>
                  <a:cubicBezTo>
                    <a:pt x="169" y="177"/>
                    <a:pt x="169" y="177"/>
                    <a:pt x="169" y="177"/>
                  </a:cubicBezTo>
                  <a:cubicBezTo>
                    <a:pt x="186" y="138"/>
                    <a:pt x="186" y="138"/>
                    <a:pt x="186" y="138"/>
                  </a:cubicBezTo>
                  <a:cubicBezTo>
                    <a:pt x="187" y="137"/>
                    <a:pt x="187" y="137"/>
                    <a:pt x="188" y="137"/>
                  </a:cubicBezTo>
                  <a:cubicBezTo>
                    <a:pt x="189" y="137"/>
                    <a:pt x="189" y="137"/>
                    <a:pt x="190" y="138"/>
                  </a:cubicBezTo>
                  <a:cubicBezTo>
                    <a:pt x="210" y="168"/>
                    <a:pt x="210" y="168"/>
                    <a:pt x="210" y="168"/>
                  </a:cubicBezTo>
                  <a:cubicBezTo>
                    <a:pt x="268" y="168"/>
                    <a:pt x="268" y="168"/>
                    <a:pt x="268" y="168"/>
                  </a:cubicBezTo>
                  <a:cubicBezTo>
                    <a:pt x="285" y="141"/>
                    <a:pt x="294" y="113"/>
                    <a:pt x="289" y="87"/>
                  </a:cubicBezTo>
                  <a:cubicBezTo>
                    <a:pt x="273" y="0"/>
                    <a:pt x="162" y="21"/>
                    <a:pt x="147" y="63"/>
                  </a:cubicBezTo>
                  <a:cubicBezTo>
                    <a:pt x="132" y="21"/>
                    <a:pt x="21" y="0"/>
                    <a:pt x="5" y="87"/>
                  </a:cubicBezTo>
                  <a:cubicBezTo>
                    <a:pt x="0" y="113"/>
                    <a:pt x="9" y="141"/>
                    <a:pt x="26" y="168"/>
                  </a:cubicBez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 name="Freeform 107">
              <a:extLst>
                <a:ext uri="{FF2B5EF4-FFF2-40B4-BE49-F238E27FC236}">
                  <a16:creationId xmlns:a16="http://schemas.microsoft.com/office/drawing/2014/main" id="{AC4A1048-82BE-42FD-85E4-C81BB33F8449}"/>
                </a:ext>
              </a:extLst>
            </p:cNvPr>
            <p:cNvSpPr>
              <a:spLocks/>
            </p:cNvSpPr>
            <p:nvPr/>
          </p:nvSpPr>
          <p:spPr bwMode="auto">
            <a:xfrm>
              <a:off x="1403" y="3050"/>
              <a:ext cx="427" cy="292"/>
            </a:xfrm>
            <a:custGeom>
              <a:avLst/>
              <a:gdLst>
                <a:gd name="T0" fmla="*/ 171 w 228"/>
                <a:gd name="T1" fmla="*/ 50 h 156"/>
                <a:gd name="T2" fmla="*/ 170 w 228"/>
                <a:gd name="T3" fmla="*/ 49 h 156"/>
                <a:gd name="T4" fmla="*/ 157 w 228"/>
                <a:gd name="T5" fmla="*/ 30 h 156"/>
                <a:gd name="T6" fmla="*/ 134 w 228"/>
                <a:gd name="T7" fmla="*/ 80 h 156"/>
                <a:gd name="T8" fmla="*/ 132 w 228"/>
                <a:gd name="T9" fmla="*/ 81 h 156"/>
                <a:gd name="T10" fmla="*/ 131 w 228"/>
                <a:gd name="T11" fmla="*/ 80 h 156"/>
                <a:gd name="T12" fmla="*/ 114 w 228"/>
                <a:gd name="T13" fmla="*/ 0 h 156"/>
                <a:gd name="T14" fmla="*/ 95 w 228"/>
                <a:gd name="T15" fmla="*/ 100 h 156"/>
                <a:gd name="T16" fmla="*/ 93 w 228"/>
                <a:gd name="T17" fmla="*/ 102 h 156"/>
                <a:gd name="T18" fmla="*/ 93 w 228"/>
                <a:gd name="T19" fmla="*/ 102 h 156"/>
                <a:gd name="T20" fmla="*/ 91 w 228"/>
                <a:gd name="T21" fmla="*/ 101 h 156"/>
                <a:gd name="T22" fmla="*/ 70 w 228"/>
                <a:gd name="T23" fmla="*/ 24 h 156"/>
                <a:gd name="T24" fmla="*/ 60 w 228"/>
                <a:gd name="T25" fmla="*/ 49 h 156"/>
                <a:gd name="T26" fmla="*/ 58 w 228"/>
                <a:gd name="T27" fmla="*/ 50 h 156"/>
                <a:gd name="T28" fmla="*/ 0 w 228"/>
                <a:gd name="T29" fmla="*/ 50 h 156"/>
                <a:gd name="T30" fmla="*/ 114 w 228"/>
                <a:gd name="T31" fmla="*/ 156 h 156"/>
                <a:gd name="T32" fmla="*/ 228 w 228"/>
                <a:gd name="T33" fmla="*/ 50 h 156"/>
                <a:gd name="T34" fmla="*/ 171 w 228"/>
                <a:gd name="T35" fmla="*/ 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156">
                  <a:moveTo>
                    <a:pt x="171" y="50"/>
                  </a:moveTo>
                  <a:cubicBezTo>
                    <a:pt x="171" y="50"/>
                    <a:pt x="170" y="50"/>
                    <a:pt x="170" y="49"/>
                  </a:cubicBezTo>
                  <a:cubicBezTo>
                    <a:pt x="157" y="30"/>
                    <a:pt x="157" y="30"/>
                    <a:pt x="157" y="30"/>
                  </a:cubicBezTo>
                  <a:cubicBezTo>
                    <a:pt x="134" y="80"/>
                    <a:pt x="134" y="80"/>
                    <a:pt x="134" y="80"/>
                  </a:cubicBezTo>
                  <a:cubicBezTo>
                    <a:pt x="134" y="81"/>
                    <a:pt x="133" y="82"/>
                    <a:pt x="132" y="81"/>
                  </a:cubicBezTo>
                  <a:cubicBezTo>
                    <a:pt x="132" y="81"/>
                    <a:pt x="131" y="81"/>
                    <a:pt x="131" y="80"/>
                  </a:cubicBezTo>
                  <a:cubicBezTo>
                    <a:pt x="114" y="0"/>
                    <a:pt x="114" y="0"/>
                    <a:pt x="114" y="0"/>
                  </a:cubicBezTo>
                  <a:cubicBezTo>
                    <a:pt x="95" y="100"/>
                    <a:pt x="95" y="100"/>
                    <a:pt x="95" y="100"/>
                  </a:cubicBezTo>
                  <a:cubicBezTo>
                    <a:pt x="95" y="101"/>
                    <a:pt x="94" y="102"/>
                    <a:pt x="93" y="102"/>
                  </a:cubicBezTo>
                  <a:cubicBezTo>
                    <a:pt x="93" y="102"/>
                    <a:pt x="93" y="102"/>
                    <a:pt x="93" y="102"/>
                  </a:cubicBezTo>
                  <a:cubicBezTo>
                    <a:pt x="92" y="102"/>
                    <a:pt x="91" y="101"/>
                    <a:pt x="91" y="101"/>
                  </a:cubicBezTo>
                  <a:cubicBezTo>
                    <a:pt x="70" y="24"/>
                    <a:pt x="70" y="24"/>
                    <a:pt x="70" y="24"/>
                  </a:cubicBezTo>
                  <a:cubicBezTo>
                    <a:pt x="60" y="49"/>
                    <a:pt x="60" y="49"/>
                    <a:pt x="60" y="49"/>
                  </a:cubicBezTo>
                  <a:cubicBezTo>
                    <a:pt x="60" y="50"/>
                    <a:pt x="59" y="50"/>
                    <a:pt x="58" y="50"/>
                  </a:cubicBezTo>
                  <a:cubicBezTo>
                    <a:pt x="0" y="50"/>
                    <a:pt x="0" y="50"/>
                    <a:pt x="0" y="50"/>
                  </a:cubicBezTo>
                  <a:cubicBezTo>
                    <a:pt x="37" y="102"/>
                    <a:pt x="97" y="146"/>
                    <a:pt x="114" y="156"/>
                  </a:cubicBezTo>
                  <a:cubicBezTo>
                    <a:pt x="131" y="146"/>
                    <a:pt x="191" y="102"/>
                    <a:pt x="228" y="50"/>
                  </a:cubicBezTo>
                  <a:lnTo>
                    <a:pt x="171"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90" name="Group 103">
            <a:extLst>
              <a:ext uri="{FF2B5EF4-FFF2-40B4-BE49-F238E27FC236}">
                <a16:creationId xmlns:a16="http://schemas.microsoft.com/office/drawing/2014/main" id="{318C5262-EF17-409B-BCC6-85D27C1055F3}"/>
              </a:ext>
            </a:extLst>
          </p:cNvPr>
          <p:cNvGrpSpPr>
            <a:grpSpLocks noChangeAspect="1"/>
          </p:cNvGrpSpPr>
          <p:nvPr/>
        </p:nvGrpSpPr>
        <p:grpSpPr bwMode="auto">
          <a:xfrm>
            <a:off x="6483184" y="5107198"/>
            <a:ext cx="335567" cy="325195"/>
            <a:chOff x="1341" y="2809"/>
            <a:chExt cx="550" cy="533"/>
          </a:xfrm>
          <a:solidFill>
            <a:schemeClr val="bg2"/>
          </a:solidFill>
          <a:effectLst/>
        </p:grpSpPr>
        <p:sp>
          <p:nvSpPr>
            <p:cNvPr id="191" name="Freeform 106">
              <a:extLst>
                <a:ext uri="{FF2B5EF4-FFF2-40B4-BE49-F238E27FC236}">
                  <a16:creationId xmlns:a16="http://schemas.microsoft.com/office/drawing/2014/main" id="{7023A608-F3AC-41DA-9A00-CC7453700247}"/>
                </a:ext>
              </a:extLst>
            </p:cNvPr>
            <p:cNvSpPr>
              <a:spLocks/>
            </p:cNvSpPr>
            <p:nvPr/>
          </p:nvSpPr>
          <p:spPr bwMode="auto">
            <a:xfrm>
              <a:off x="1341" y="2809"/>
              <a:ext cx="550" cy="348"/>
            </a:xfrm>
            <a:custGeom>
              <a:avLst/>
              <a:gdLst>
                <a:gd name="T0" fmla="*/ 85 w 294"/>
                <a:gd name="T1" fmla="*/ 168 h 186"/>
                <a:gd name="T2" fmla="*/ 103 w 294"/>
                <a:gd name="T3" fmla="*/ 122 h 186"/>
                <a:gd name="T4" fmla="*/ 105 w 294"/>
                <a:gd name="T5" fmla="*/ 121 h 186"/>
                <a:gd name="T6" fmla="*/ 107 w 294"/>
                <a:gd name="T7" fmla="*/ 123 h 186"/>
                <a:gd name="T8" fmla="*/ 124 w 294"/>
                <a:gd name="T9" fmla="*/ 186 h 186"/>
                <a:gd name="T10" fmla="*/ 144 w 294"/>
                <a:gd name="T11" fmla="*/ 79 h 186"/>
                <a:gd name="T12" fmla="*/ 146 w 294"/>
                <a:gd name="T13" fmla="*/ 78 h 186"/>
                <a:gd name="T14" fmla="*/ 148 w 294"/>
                <a:gd name="T15" fmla="*/ 79 h 186"/>
                <a:gd name="T16" fmla="*/ 169 w 294"/>
                <a:gd name="T17" fmla="*/ 177 h 186"/>
                <a:gd name="T18" fmla="*/ 186 w 294"/>
                <a:gd name="T19" fmla="*/ 138 h 186"/>
                <a:gd name="T20" fmla="*/ 188 w 294"/>
                <a:gd name="T21" fmla="*/ 137 h 186"/>
                <a:gd name="T22" fmla="*/ 190 w 294"/>
                <a:gd name="T23" fmla="*/ 138 h 186"/>
                <a:gd name="T24" fmla="*/ 210 w 294"/>
                <a:gd name="T25" fmla="*/ 168 h 186"/>
                <a:gd name="T26" fmla="*/ 268 w 294"/>
                <a:gd name="T27" fmla="*/ 168 h 186"/>
                <a:gd name="T28" fmla="*/ 289 w 294"/>
                <a:gd name="T29" fmla="*/ 87 h 186"/>
                <a:gd name="T30" fmla="*/ 147 w 294"/>
                <a:gd name="T31" fmla="*/ 63 h 186"/>
                <a:gd name="T32" fmla="*/ 5 w 294"/>
                <a:gd name="T33" fmla="*/ 87 h 186"/>
                <a:gd name="T34" fmla="*/ 26 w 294"/>
                <a:gd name="T35" fmla="*/ 168 h 186"/>
                <a:gd name="T36" fmla="*/ 85 w 294"/>
                <a:gd name="T37" fmla="*/ 16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4" h="186">
                  <a:moveTo>
                    <a:pt x="85" y="168"/>
                  </a:moveTo>
                  <a:cubicBezTo>
                    <a:pt x="103" y="122"/>
                    <a:pt x="103" y="122"/>
                    <a:pt x="103" y="122"/>
                  </a:cubicBezTo>
                  <a:cubicBezTo>
                    <a:pt x="103" y="122"/>
                    <a:pt x="104" y="121"/>
                    <a:pt x="105" y="121"/>
                  </a:cubicBezTo>
                  <a:cubicBezTo>
                    <a:pt x="106" y="121"/>
                    <a:pt x="106" y="122"/>
                    <a:pt x="107" y="123"/>
                  </a:cubicBezTo>
                  <a:cubicBezTo>
                    <a:pt x="124" y="186"/>
                    <a:pt x="124" y="186"/>
                    <a:pt x="124" y="186"/>
                  </a:cubicBezTo>
                  <a:cubicBezTo>
                    <a:pt x="144" y="79"/>
                    <a:pt x="144" y="79"/>
                    <a:pt x="144" y="79"/>
                  </a:cubicBezTo>
                  <a:cubicBezTo>
                    <a:pt x="144" y="78"/>
                    <a:pt x="145" y="78"/>
                    <a:pt x="146" y="78"/>
                  </a:cubicBezTo>
                  <a:cubicBezTo>
                    <a:pt x="147" y="77"/>
                    <a:pt x="148" y="78"/>
                    <a:pt x="148" y="79"/>
                  </a:cubicBezTo>
                  <a:cubicBezTo>
                    <a:pt x="169" y="177"/>
                    <a:pt x="169" y="177"/>
                    <a:pt x="169" y="177"/>
                  </a:cubicBezTo>
                  <a:cubicBezTo>
                    <a:pt x="186" y="138"/>
                    <a:pt x="186" y="138"/>
                    <a:pt x="186" y="138"/>
                  </a:cubicBezTo>
                  <a:cubicBezTo>
                    <a:pt x="187" y="137"/>
                    <a:pt x="187" y="137"/>
                    <a:pt x="188" y="137"/>
                  </a:cubicBezTo>
                  <a:cubicBezTo>
                    <a:pt x="189" y="137"/>
                    <a:pt x="189" y="137"/>
                    <a:pt x="190" y="138"/>
                  </a:cubicBezTo>
                  <a:cubicBezTo>
                    <a:pt x="210" y="168"/>
                    <a:pt x="210" y="168"/>
                    <a:pt x="210" y="168"/>
                  </a:cubicBezTo>
                  <a:cubicBezTo>
                    <a:pt x="268" y="168"/>
                    <a:pt x="268" y="168"/>
                    <a:pt x="268" y="168"/>
                  </a:cubicBezTo>
                  <a:cubicBezTo>
                    <a:pt x="285" y="141"/>
                    <a:pt x="294" y="113"/>
                    <a:pt x="289" y="87"/>
                  </a:cubicBezTo>
                  <a:cubicBezTo>
                    <a:pt x="273" y="0"/>
                    <a:pt x="162" y="21"/>
                    <a:pt x="147" y="63"/>
                  </a:cubicBezTo>
                  <a:cubicBezTo>
                    <a:pt x="132" y="21"/>
                    <a:pt x="21" y="0"/>
                    <a:pt x="5" y="87"/>
                  </a:cubicBezTo>
                  <a:cubicBezTo>
                    <a:pt x="0" y="113"/>
                    <a:pt x="9" y="141"/>
                    <a:pt x="26" y="168"/>
                  </a:cubicBez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Freeform 107">
              <a:extLst>
                <a:ext uri="{FF2B5EF4-FFF2-40B4-BE49-F238E27FC236}">
                  <a16:creationId xmlns:a16="http://schemas.microsoft.com/office/drawing/2014/main" id="{678AFA4A-A7AE-4276-9414-CBF7F0A48683}"/>
                </a:ext>
              </a:extLst>
            </p:cNvPr>
            <p:cNvSpPr>
              <a:spLocks/>
            </p:cNvSpPr>
            <p:nvPr/>
          </p:nvSpPr>
          <p:spPr bwMode="auto">
            <a:xfrm>
              <a:off x="1403" y="3050"/>
              <a:ext cx="427" cy="292"/>
            </a:xfrm>
            <a:custGeom>
              <a:avLst/>
              <a:gdLst>
                <a:gd name="T0" fmla="*/ 171 w 228"/>
                <a:gd name="T1" fmla="*/ 50 h 156"/>
                <a:gd name="T2" fmla="*/ 170 w 228"/>
                <a:gd name="T3" fmla="*/ 49 h 156"/>
                <a:gd name="T4" fmla="*/ 157 w 228"/>
                <a:gd name="T5" fmla="*/ 30 h 156"/>
                <a:gd name="T6" fmla="*/ 134 w 228"/>
                <a:gd name="T7" fmla="*/ 80 h 156"/>
                <a:gd name="T8" fmla="*/ 132 w 228"/>
                <a:gd name="T9" fmla="*/ 81 h 156"/>
                <a:gd name="T10" fmla="*/ 131 w 228"/>
                <a:gd name="T11" fmla="*/ 80 h 156"/>
                <a:gd name="T12" fmla="*/ 114 w 228"/>
                <a:gd name="T13" fmla="*/ 0 h 156"/>
                <a:gd name="T14" fmla="*/ 95 w 228"/>
                <a:gd name="T15" fmla="*/ 100 h 156"/>
                <a:gd name="T16" fmla="*/ 93 w 228"/>
                <a:gd name="T17" fmla="*/ 102 h 156"/>
                <a:gd name="T18" fmla="*/ 93 w 228"/>
                <a:gd name="T19" fmla="*/ 102 h 156"/>
                <a:gd name="T20" fmla="*/ 91 w 228"/>
                <a:gd name="T21" fmla="*/ 101 h 156"/>
                <a:gd name="T22" fmla="*/ 70 w 228"/>
                <a:gd name="T23" fmla="*/ 24 h 156"/>
                <a:gd name="T24" fmla="*/ 60 w 228"/>
                <a:gd name="T25" fmla="*/ 49 h 156"/>
                <a:gd name="T26" fmla="*/ 58 w 228"/>
                <a:gd name="T27" fmla="*/ 50 h 156"/>
                <a:gd name="T28" fmla="*/ 0 w 228"/>
                <a:gd name="T29" fmla="*/ 50 h 156"/>
                <a:gd name="T30" fmla="*/ 114 w 228"/>
                <a:gd name="T31" fmla="*/ 156 h 156"/>
                <a:gd name="T32" fmla="*/ 228 w 228"/>
                <a:gd name="T33" fmla="*/ 50 h 156"/>
                <a:gd name="T34" fmla="*/ 171 w 228"/>
                <a:gd name="T35" fmla="*/ 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156">
                  <a:moveTo>
                    <a:pt x="171" y="50"/>
                  </a:moveTo>
                  <a:cubicBezTo>
                    <a:pt x="171" y="50"/>
                    <a:pt x="170" y="50"/>
                    <a:pt x="170" y="49"/>
                  </a:cubicBezTo>
                  <a:cubicBezTo>
                    <a:pt x="157" y="30"/>
                    <a:pt x="157" y="30"/>
                    <a:pt x="157" y="30"/>
                  </a:cubicBezTo>
                  <a:cubicBezTo>
                    <a:pt x="134" y="80"/>
                    <a:pt x="134" y="80"/>
                    <a:pt x="134" y="80"/>
                  </a:cubicBezTo>
                  <a:cubicBezTo>
                    <a:pt x="134" y="81"/>
                    <a:pt x="133" y="82"/>
                    <a:pt x="132" y="81"/>
                  </a:cubicBezTo>
                  <a:cubicBezTo>
                    <a:pt x="132" y="81"/>
                    <a:pt x="131" y="81"/>
                    <a:pt x="131" y="80"/>
                  </a:cubicBezTo>
                  <a:cubicBezTo>
                    <a:pt x="114" y="0"/>
                    <a:pt x="114" y="0"/>
                    <a:pt x="114" y="0"/>
                  </a:cubicBezTo>
                  <a:cubicBezTo>
                    <a:pt x="95" y="100"/>
                    <a:pt x="95" y="100"/>
                    <a:pt x="95" y="100"/>
                  </a:cubicBezTo>
                  <a:cubicBezTo>
                    <a:pt x="95" y="101"/>
                    <a:pt x="94" y="102"/>
                    <a:pt x="93" y="102"/>
                  </a:cubicBezTo>
                  <a:cubicBezTo>
                    <a:pt x="93" y="102"/>
                    <a:pt x="93" y="102"/>
                    <a:pt x="93" y="102"/>
                  </a:cubicBezTo>
                  <a:cubicBezTo>
                    <a:pt x="92" y="102"/>
                    <a:pt x="91" y="101"/>
                    <a:pt x="91" y="101"/>
                  </a:cubicBezTo>
                  <a:cubicBezTo>
                    <a:pt x="70" y="24"/>
                    <a:pt x="70" y="24"/>
                    <a:pt x="70" y="24"/>
                  </a:cubicBezTo>
                  <a:cubicBezTo>
                    <a:pt x="60" y="49"/>
                    <a:pt x="60" y="49"/>
                    <a:pt x="60" y="49"/>
                  </a:cubicBezTo>
                  <a:cubicBezTo>
                    <a:pt x="60" y="50"/>
                    <a:pt x="59" y="50"/>
                    <a:pt x="58" y="50"/>
                  </a:cubicBezTo>
                  <a:cubicBezTo>
                    <a:pt x="0" y="50"/>
                    <a:pt x="0" y="50"/>
                    <a:pt x="0" y="50"/>
                  </a:cubicBezTo>
                  <a:cubicBezTo>
                    <a:pt x="37" y="102"/>
                    <a:pt x="97" y="146"/>
                    <a:pt x="114" y="156"/>
                  </a:cubicBezTo>
                  <a:cubicBezTo>
                    <a:pt x="131" y="146"/>
                    <a:pt x="191" y="102"/>
                    <a:pt x="228" y="50"/>
                  </a:cubicBezTo>
                  <a:lnTo>
                    <a:pt x="171"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3" name="Group 212">
            <a:extLst>
              <a:ext uri="{FF2B5EF4-FFF2-40B4-BE49-F238E27FC236}">
                <a16:creationId xmlns:a16="http://schemas.microsoft.com/office/drawing/2014/main" id="{0D366A40-ECBF-468C-9D0A-F0C0457A1436}"/>
              </a:ext>
            </a:extLst>
          </p:cNvPr>
          <p:cNvGrpSpPr/>
          <p:nvPr/>
        </p:nvGrpSpPr>
        <p:grpSpPr>
          <a:xfrm>
            <a:off x="6493794" y="2854822"/>
            <a:ext cx="310129" cy="310129"/>
            <a:chOff x="-7874001" y="1374775"/>
            <a:chExt cx="592138" cy="592138"/>
          </a:xfrm>
          <a:effectLst/>
        </p:grpSpPr>
        <p:sp>
          <p:nvSpPr>
            <p:cNvPr id="214" name="Line 819">
              <a:extLst>
                <a:ext uri="{FF2B5EF4-FFF2-40B4-BE49-F238E27FC236}">
                  <a16:creationId xmlns:a16="http://schemas.microsoft.com/office/drawing/2014/main" id="{6A8106A9-D54D-437A-B669-18436051D850}"/>
                </a:ext>
              </a:extLst>
            </p:cNvPr>
            <p:cNvSpPr>
              <a:spLocks noChangeShapeType="1"/>
            </p:cNvSpPr>
            <p:nvPr/>
          </p:nvSpPr>
          <p:spPr bwMode="auto">
            <a:xfrm>
              <a:off x="-7781926" y="1670050"/>
              <a:ext cx="19050"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Line 820">
              <a:extLst>
                <a:ext uri="{FF2B5EF4-FFF2-40B4-BE49-F238E27FC236}">
                  <a16:creationId xmlns:a16="http://schemas.microsoft.com/office/drawing/2014/main" id="{BE9E26CB-ACD0-4D80-9E01-2B94103481D0}"/>
                </a:ext>
              </a:extLst>
            </p:cNvPr>
            <p:cNvSpPr>
              <a:spLocks noChangeShapeType="1"/>
            </p:cNvSpPr>
            <p:nvPr/>
          </p:nvSpPr>
          <p:spPr bwMode="auto">
            <a:xfrm flipV="1">
              <a:off x="-7810501" y="1374775"/>
              <a:ext cx="0" cy="46038"/>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1">
              <a:extLst>
                <a:ext uri="{FF2B5EF4-FFF2-40B4-BE49-F238E27FC236}">
                  <a16:creationId xmlns:a16="http://schemas.microsoft.com/office/drawing/2014/main" id="{2DD45A5F-8658-45FC-AE88-490A318B87CC}"/>
                </a:ext>
              </a:extLst>
            </p:cNvPr>
            <p:cNvSpPr>
              <a:spLocks/>
            </p:cNvSpPr>
            <p:nvPr/>
          </p:nvSpPr>
          <p:spPr bwMode="auto">
            <a:xfrm>
              <a:off x="-7810501" y="1568450"/>
              <a:ext cx="130175" cy="139700"/>
            </a:xfrm>
            <a:custGeom>
              <a:avLst/>
              <a:gdLst>
                <a:gd name="T0" fmla="*/ 56 w 56"/>
                <a:gd name="T1" fmla="*/ 4 h 60"/>
                <a:gd name="T2" fmla="*/ 56 w 56"/>
                <a:gd name="T3" fmla="*/ 56 h 60"/>
                <a:gd name="T4" fmla="*/ 52 w 56"/>
                <a:gd name="T5" fmla="*/ 60 h 60"/>
                <a:gd name="T6" fmla="*/ 4 w 56"/>
                <a:gd name="T7" fmla="*/ 60 h 60"/>
                <a:gd name="T8" fmla="*/ 0 w 56"/>
                <a:gd name="T9" fmla="*/ 56 h 60"/>
                <a:gd name="T10" fmla="*/ 0 w 56"/>
                <a:gd name="T11" fmla="*/ 0 h 60"/>
              </a:gdLst>
              <a:ahLst/>
              <a:cxnLst>
                <a:cxn ang="0">
                  <a:pos x="T0" y="T1"/>
                </a:cxn>
                <a:cxn ang="0">
                  <a:pos x="T2" y="T3"/>
                </a:cxn>
                <a:cxn ang="0">
                  <a:pos x="T4" y="T5"/>
                </a:cxn>
                <a:cxn ang="0">
                  <a:pos x="T6" y="T7"/>
                </a:cxn>
                <a:cxn ang="0">
                  <a:pos x="T8" y="T9"/>
                </a:cxn>
                <a:cxn ang="0">
                  <a:pos x="T10" y="T11"/>
                </a:cxn>
              </a:cxnLst>
              <a:rect l="0" t="0" r="r" b="b"/>
              <a:pathLst>
                <a:path w="56" h="60">
                  <a:moveTo>
                    <a:pt x="56" y="4"/>
                  </a:moveTo>
                  <a:cubicBezTo>
                    <a:pt x="56" y="56"/>
                    <a:pt x="56" y="56"/>
                    <a:pt x="56" y="56"/>
                  </a:cubicBezTo>
                  <a:cubicBezTo>
                    <a:pt x="56" y="58"/>
                    <a:pt x="54" y="60"/>
                    <a:pt x="52" y="60"/>
                  </a:cubicBezTo>
                  <a:cubicBezTo>
                    <a:pt x="4" y="60"/>
                    <a:pt x="4" y="60"/>
                    <a:pt x="4" y="60"/>
                  </a:cubicBezTo>
                  <a:cubicBezTo>
                    <a:pt x="2" y="60"/>
                    <a:pt x="0" y="58"/>
                    <a:pt x="0" y="56"/>
                  </a:cubicBezTo>
                  <a:cubicBezTo>
                    <a:pt x="0" y="0"/>
                    <a:pt x="0" y="0"/>
                    <a:pt x="0" y="0"/>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822">
              <a:extLst>
                <a:ext uri="{FF2B5EF4-FFF2-40B4-BE49-F238E27FC236}">
                  <a16:creationId xmlns:a16="http://schemas.microsoft.com/office/drawing/2014/main" id="{0AA86A0B-2604-4899-BCD8-636C2DB3F1AB}"/>
                </a:ext>
              </a:extLst>
            </p:cNvPr>
            <p:cNvSpPr>
              <a:spLocks noChangeShapeType="1"/>
            </p:cNvSpPr>
            <p:nvPr/>
          </p:nvSpPr>
          <p:spPr bwMode="auto">
            <a:xfrm>
              <a:off x="-7680326" y="1374775"/>
              <a:ext cx="0" cy="55563"/>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Freeform 823">
              <a:extLst>
                <a:ext uri="{FF2B5EF4-FFF2-40B4-BE49-F238E27FC236}">
                  <a16:creationId xmlns:a16="http://schemas.microsoft.com/office/drawing/2014/main" id="{BFD52D30-91C6-418D-B86A-8C511AFCF675}"/>
                </a:ext>
              </a:extLst>
            </p:cNvPr>
            <p:cNvSpPr>
              <a:spLocks/>
            </p:cNvSpPr>
            <p:nvPr/>
          </p:nvSpPr>
          <p:spPr bwMode="auto">
            <a:xfrm>
              <a:off x="-7866063" y="1420813"/>
              <a:ext cx="250825" cy="147638"/>
            </a:xfrm>
            <a:custGeom>
              <a:avLst/>
              <a:gdLst>
                <a:gd name="T0" fmla="*/ 108 w 108"/>
                <a:gd name="T1" fmla="*/ 12 h 64"/>
                <a:gd name="T2" fmla="*/ 100 w 108"/>
                <a:gd name="T3" fmla="*/ 12 h 64"/>
                <a:gd name="T4" fmla="*/ 60 w 108"/>
                <a:gd name="T5" fmla="*/ 0 h 64"/>
                <a:gd name="T6" fmla="*/ 24 w 108"/>
                <a:gd name="T7" fmla="*/ 0 h 64"/>
                <a:gd name="T8" fmla="*/ 16 w 108"/>
                <a:gd name="T9" fmla="*/ 8 h 64"/>
                <a:gd name="T10" fmla="*/ 24 w 108"/>
                <a:gd name="T11" fmla="*/ 16 h 64"/>
                <a:gd name="T12" fmla="*/ 16 w 108"/>
                <a:gd name="T13" fmla="*/ 16 h 64"/>
                <a:gd name="T14" fmla="*/ 8 w 108"/>
                <a:gd name="T15" fmla="*/ 24 h 64"/>
                <a:gd name="T16" fmla="*/ 16 w 108"/>
                <a:gd name="T17" fmla="*/ 32 h 64"/>
                <a:gd name="T18" fmla="*/ 8 w 108"/>
                <a:gd name="T19" fmla="*/ 32 h 64"/>
                <a:gd name="T20" fmla="*/ 0 w 108"/>
                <a:gd name="T21" fmla="*/ 40 h 64"/>
                <a:gd name="T22" fmla="*/ 8 w 108"/>
                <a:gd name="T23" fmla="*/ 48 h 64"/>
                <a:gd name="T24" fmla="*/ 16 w 108"/>
                <a:gd name="T25" fmla="*/ 48 h 64"/>
                <a:gd name="T26" fmla="*/ 8 w 108"/>
                <a:gd name="T27" fmla="*/ 56 h 64"/>
                <a:gd name="T28" fmla="*/ 16 w 108"/>
                <a:gd name="T29" fmla="*/ 64 h 64"/>
                <a:gd name="T30" fmla="*/ 52 w 108"/>
                <a:gd name="T3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64">
                  <a:moveTo>
                    <a:pt x="108" y="12"/>
                  </a:moveTo>
                  <a:cubicBezTo>
                    <a:pt x="100" y="12"/>
                    <a:pt x="100" y="12"/>
                    <a:pt x="100" y="12"/>
                  </a:cubicBezTo>
                  <a:cubicBezTo>
                    <a:pt x="60" y="0"/>
                    <a:pt x="60" y="0"/>
                    <a:pt x="60" y="0"/>
                  </a:cubicBezTo>
                  <a:cubicBezTo>
                    <a:pt x="24" y="0"/>
                    <a:pt x="24" y="0"/>
                    <a:pt x="24" y="0"/>
                  </a:cubicBezTo>
                  <a:cubicBezTo>
                    <a:pt x="20" y="0"/>
                    <a:pt x="16" y="4"/>
                    <a:pt x="16" y="8"/>
                  </a:cubicBezTo>
                  <a:cubicBezTo>
                    <a:pt x="16" y="12"/>
                    <a:pt x="20" y="16"/>
                    <a:pt x="24" y="16"/>
                  </a:cubicBezTo>
                  <a:cubicBezTo>
                    <a:pt x="16" y="16"/>
                    <a:pt x="16" y="16"/>
                    <a:pt x="16" y="16"/>
                  </a:cubicBezTo>
                  <a:cubicBezTo>
                    <a:pt x="12" y="16"/>
                    <a:pt x="8" y="20"/>
                    <a:pt x="8" y="24"/>
                  </a:cubicBezTo>
                  <a:cubicBezTo>
                    <a:pt x="8" y="28"/>
                    <a:pt x="12" y="32"/>
                    <a:pt x="16" y="32"/>
                  </a:cubicBezTo>
                  <a:cubicBezTo>
                    <a:pt x="8" y="32"/>
                    <a:pt x="8" y="32"/>
                    <a:pt x="8" y="32"/>
                  </a:cubicBezTo>
                  <a:cubicBezTo>
                    <a:pt x="4" y="32"/>
                    <a:pt x="0" y="36"/>
                    <a:pt x="0" y="40"/>
                  </a:cubicBezTo>
                  <a:cubicBezTo>
                    <a:pt x="0" y="44"/>
                    <a:pt x="4" y="48"/>
                    <a:pt x="8" y="48"/>
                  </a:cubicBezTo>
                  <a:cubicBezTo>
                    <a:pt x="16" y="48"/>
                    <a:pt x="16" y="48"/>
                    <a:pt x="16" y="48"/>
                  </a:cubicBezTo>
                  <a:cubicBezTo>
                    <a:pt x="12" y="48"/>
                    <a:pt x="8" y="52"/>
                    <a:pt x="8" y="56"/>
                  </a:cubicBezTo>
                  <a:cubicBezTo>
                    <a:pt x="8" y="60"/>
                    <a:pt x="12" y="64"/>
                    <a:pt x="16" y="64"/>
                  </a:cubicBezTo>
                  <a:cubicBezTo>
                    <a:pt x="52" y="64"/>
                    <a:pt x="52" y="64"/>
                    <a:pt x="52" y="64"/>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824">
              <a:extLst>
                <a:ext uri="{FF2B5EF4-FFF2-40B4-BE49-F238E27FC236}">
                  <a16:creationId xmlns:a16="http://schemas.microsoft.com/office/drawing/2014/main" id="{0B5A639E-1394-4B8B-BD60-BC70EB35FFCC}"/>
                </a:ext>
              </a:extLst>
            </p:cNvPr>
            <p:cNvSpPr>
              <a:spLocks noChangeShapeType="1"/>
            </p:cNvSpPr>
            <p:nvPr/>
          </p:nvSpPr>
          <p:spPr bwMode="auto">
            <a:xfrm>
              <a:off x="-7827963" y="1531938"/>
              <a:ext cx="55563"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825">
              <a:extLst>
                <a:ext uri="{FF2B5EF4-FFF2-40B4-BE49-F238E27FC236}">
                  <a16:creationId xmlns:a16="http://schemas.microsoft.com/office/drawing/2014/main" id="{F5A8B6ED-C43F-4558-8F09-BE6039F21DA6}"/>
                </a:ext>
              </a:extLst>
            </p:cNvPr>
            <p:cNvSpPr>
              <a:spLocks noChangeShapeType="1"/>
            </p:cNvSpPr>
            <p:nvPr/>
          </p:nvSpPr>
          <p:spPr bwMode="auto">
            <a:xfrm>
              <a:off x="-7827963" y="1493838"/>
              <a:ext cx="55563"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826">
              <a:extLst>
                <a:ext uri="{FF2B5EF4-FFF2-40B4-BE49-F238E27FC236}">
                  <a16:creationId xmlns:a16="http://schemas.microsoft.com/office/drawing/2014/main" id="{C0E0A3B5-29E5-41A8-AB91-BA404F1CEF3B}"/>
                </a:ext>
              </a:extLst>
            </p:cNvPr>
            <p:cNvSpPr>
              <a:spLocks noChangeShapeType="1"/>
            </p:cNvSpPr>
            <p:nvPr/>
          </p:nvSpPr>
          <p:spPr bwMode="auto">
            <a:xfrm>
              <a:off x="-7810501" y="1457325"/>
              <a:ext cx="38100"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827">
              <a:extLst>
                <a:ext uri="{FF2B5EF4-FFF2-40B4-BE49-F238E27FC236}">
                  <a16:creationId xmlns:a16="http://schemas.microsoft.com/office/drawing/2014/main" id="{8719A7BD-B824-4D06-8AEE-C57D4E636944}"/>
                </a:ext>
              </a:extLst>
            </p:cNvPr>
            <p:cNvSpPr>
              <a:spLocks/>
            </p:cNvSpPr>
            <p:nvPr/>
          </p:nvSpPr>
          <p:spPr bwMode="auto">
            <a:xfrm>
              <a:off x="-7781926" y="1558925"/>
              <a:ext cx="166688" cy="46038"/>
            </a:xfrm>
            <a:custGeom>
              <a:avLst/>
              <a:gdLst>
                <a:gd name="T0" fmla="*/ 0 w 72"/>
                <a:gd name="T1" fmla="*/ 12 h 20"/>
                <a:gd name="T2" fmla="*/ 8 w 72"/>
                <a:gd name="T3" fmla="*/ 20 h 20"/>
                <a:gd name="T4" fmla="*/ 24 w 72"/>
                <a:gd name="T5" fmla="*/ 20 h 20"/>
                <a:gd name="T6" fmla="*/ 40 w 72"/>
                <a:gd name="T7" fmla="*/ 12 h 20"/>
                <a:gd name="T8" fmla="*/ 56 w 72"/>
                <a:gd name="T9" fmla="*/ 0 h 20"/>
                <a:gd name="T10" fmla="*/ 72 w 72"/>
                <a:gd name="T11" fmla="*/ 0 h 20"/>
              </a:gdLst>
              <a:ahLst/>
              <a:cxnLst>
                <a:cxn ang="0">
                  <a:pos x="T0" y="T1"/>
                </a:cxn>
                <a:cxn ang="0">
                  <a:pos x="T2" y="T3"/>
                </a:cxn>
                <a:cxn ang="0">
                  <a:pos x="T4" y="T5"/>
                </a:cxn>
                <a:cxn ang="0">
                  <a:pos x="T6" y="T7"/>
                </a:cxn>
                <a:cxn ang="0">
                  <a:pos x="T8" y="T9"/>
                </a:cxn>
                <a:cxn ang="0">
                  <a:pos x="T10" y="T11"/>
                </a:cxn>
              </a:cxnLst>
              <a:rect l="0" t="0" r="r" b="b"/>
              <a:pathLst>
                <a:path w="72" h="20">
                  <a:moveTo>
                    <a:pt x="0" y="12"/>
                  </a:moveTo>
                  <a:cubicBezTo>
                    <a:pt x="0" y="16"/>
                    <a:pt x="4" y="20"/>
                    <a:pt x="8" y="20"/>
                  </a:cubicBezTo>
                  <a:cubicBezTo>
                    <a:pt x="24" y="20"/>
                    <a:pt x="24" y="20"/>
                    <a:pt x="24" y="20"/>
                  </a:cubicBezTo>
                  <a:cubicBezTo>
                    <a:pt x="40" y="12"/>
                    <a:pt x="40" y="12"/>
                    <a:pt x="40" y="12"/>
                  </a:cubicBezTo>
                  <a:cubicBezTo>
                    <a:pt x="56" y="0"/>
                    <a:pt x="56" y="0"/>
                    <a:pt x="56" y="0"/>
                  </a:cubicBezTo>
                  <a:cubicBezTo>
                    <a:pt x="72" y="0"/>
                    <a:pt x="72" y="0"/>
                    <a:pt x="72" y="0"/>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Line 828">
              <a:extLst>
                <a:ext uri="{FF2B5EF4-FFF2-40B4-BE49-F238E27FC236}">
                  <a16:creationId xmlns:a16="http://schemas.microsoft.com/office/drawing/2014/main" id="{5485447D-7876-42FE-BBD6-C37BEB7C2656}"/>
                </a:ext>
              </a:extLst>
            </p:cNvPr>
            <p:cNvSpPr>
              <a:spLocks noChangeShapeType="1"/>
            </p:cNvSpPr>
            <p:nvPr/>
          </p:nvSpPr>
          <p:spPr bwMode="auto">
            <a:xfrm>
              <a:off x="-7578726" y="1466850"/>
              <a:ext cx="0" cy="1905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829">
              <a:extLst>
                <a:ext uri="{FF2B5EF4-FFF2-40B4-BE49-F238E27FC236}">
                  <a16:creationId xmlns:a16="http://schemas.microsoft.com/office/drawing/2014/main" id="{5BBD0ADC-100C-4455-81AF-A835EB85A0FA}"/>
                </a:ext>
              </a:extLst>
            </p:cNvPr>
            <p:cNvSpPr>
              <a:spLocks noChangeShapeType="1"/>
            </p:cNvSpPr>
            <p:nvPr/>
          </p:nvSpPr>
          <p:spPr bwMode="auto">
            <a:xfrm>
              <a:off x="-7327901" y="1438275"/>
              <a:ext cx="46038"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Freeform 830">
              <a:extLst>
                <a:ext uri="{FF2B5EF4-FFF2-40B4-BE49-F238E27FC236}">
                  <a16:creationId xmlns:a16="http://schemas.microsoft.com/office/drawing/2014/main" id="{383BEF24-6251-4D94-9E08-DE4B976C7929}"/>
                </a:ext>
              </a:extLst>
            </p:cNvPr>
            <p:cNvSpPr>
              <a:spLocks/>
            </p:cNvSpPr>
            <p:nvPr/>
          </p:nvSpPr>
          <p:spPr bwMode="auto">
            <a:xfrm>
              <a:off x="-7615238" y="1438275"/>
              <a:ext cx="138113" cy="130175"/>
            </a:xfrm>
            <a:custGeom>
              <a:avLst/>
              <a:gdLst>
                <a:gd name="T0" fmla="*/ 56 w 60"/>
                <a:gd name="T1" fmla="*/ 56 h 56"/>
                <a:gd name="T2" fmla="*/ 4 w 60"/>
                <a:gd name="T3" fmla="*/ 56 h 56"/>
                <a:gd name="T4" fmla="*/ 0 w 60"/>
                <a:gd name="T5" fmla="*/ 52 h 56"/>
                <a:gd name="T6" fmla="*/ 0 w 60"/>
                <a:gd name="T7" fmla="*/ 4 h 56"/>
                <a:gd name="T8" fmla="*/ 4 w 60"/>
                <a:gd name="T9" fmla="*/ 0 h 56"/>
                <a:gd name="T10" fmla="*/ 60 w 60"/>
                <a:gd name="T11" fmla="*/ 0 h 56"/>
              </a:gdLst>
              <a:ahLst/>
              <a:cxnLst>
                <a:cxn ang="0">
                  <a:pos x="T0" y="T1"/>
                </a:cxn>
                <a:cxn ang="0">
                  <a:pos x="T2" y="T3"/>
                </a:cxn>
                <a:cxn ang="0">
                  <a:pos x="T4" y="T5"/>
                </a:cxn>
                <a:cxn ang="0">
                  <a:pos x="T6" y="T7"/>
                </a:cxn>
                <a:cxn ang="0">
                  <a:pos x="T8" y="T9"/>
                </a:cxn>
                <a:cxn ang="0">
                  <a:pos x="T10" y="T11"/>
                </a:cxn>
              </a:cxnLst>
              <a:rect l="0" t="0" r="r" b="b"/>
              <a:pathLst>
                <a:path w="60" h="56">
                  <a:moveTo>
                    <a:pt x="56" y="56"/>
                  </a:moveTo>
                  <a:cubicBezTo>
                    <a:pt x="4" y="56"/>
                    <a:pt x="4" y="56"/>
                    <a:pt x="4" y="56"/>
                  </a:cubicBezTo>
                  <a:cubicBezTo>
                    <a:pt x="2" y="56"/>
                    <a:pt x="0" y="54"/>
                    <a:pt x="0" y="52"/>
                  </a:cubicBezTo>
                  <a:cubicBezTo>
                    <a:pt x="0" y="4"/>
                    <a:pt x="0" y="4"/>
                    <a:pt x="0" y="4"/>
                  </a:cubicBezTo>
                  <a:cubicBezTo>
                    <a:pt x="0" y="2"/>
                    <a:pt x="2" y="0"/>
                    <a:pt x="4" y="0"/>
                  </a:cubicBezTo>
                  <a:cubicBezTo>
                    <a:pt x="60" y="0"/>
                    <a:pt x="60" y="0"/>
                    <a:pt x="60" y="0"/>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831">
              <a:extLst>
                <a:ext uri="{FF2B5EF4-FFF2-40B4-BE49-F238E27FC236}">
                  <a16:creationId xmlns:a16="http://schemas.microsoft.com/office/drawing/2014/main" id="{39380F57-2D50-4255-89C1-E553848CFDC9}"/>
                </a:ext>
              </a:extLst>
            </p:cNvPr>
            <p:cNvSpPr>
              <a:spLocks noChangeShapeType="1"/>
            </p:cNvSpPr>
            <p:nvPr/>
          </p:nvSpPr>
          <p:spPr bwMode="auto">
            <a:xfrm flipH="1">
              <a:off x="-7337426" y="1568450"/>
              <a:ext cx="55563"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Freeform 832">
              <a:extLst>
                <a:ext uri="{FF2B5EF4-FFF2-40B4-BE49-F238E27FC236}">
                  <a16:creationId xmlns:a16="http://schemas.microsoft.com/office/drawing/2014/main" id="{7C0F7885-6C36-414C-8FC8-E98094493B98}"/>
                </a:ext>
              </a:extLst>
            </p:cNvPr>
            <p:cNvSpPr>
              <a:spLocks/>
            </p:cNvSpPr>
            <p:nvPr/>
          </p:nvSpPr>
          <p:spPr bwMode="auto">
            <a:xfrm>
              <a:off x="-7477126" y="1382713"/>
              <a:ext cx="149225" cy="250825"/>
            </a:xfrm>
            <a:custGeom>
              <a:avLst/>
              <a:gdLst>
                <a:gd name="T0" fmla="*/ 52 w 64"/>
                <a:gd name="T1" fmla="*/ 108 h 108"/>
                <a:gd name="T2" fmla="*/ 52 w 64"/>
                <a:gd name="T3" fmla="*/ 100 h 108"/>
                <a:gd name="T4" fmla="*/ 64 w 64"/>
                <a:gd name="T5" fmla="*/ 60 h 108"/>
                <a:gd name="T6" fmla="*/ 64 w 64"/>
                <a:gd name="T7" fmla="*/ 24 h 108"/>
                <a:gd name="T8" fmla="*/ 56 w 64"/>
                <a:gd name="T9" fmla="*/ 16 h 108"/>
                <a:gd name="T10" fmla="*/ 48 w 64"/>
                <a:gd name="T11" fmla="*/ 24 h 108"/>
                <a:gd name="T12" fmla="*/ 48 w 64"/>
                <a:gd name="T13" fmla="*/ 16 h 108"/>
                <a:gd name="T14" fmla="*/ 40 w 64"/>
                <a:gd name="T15" fmla="*/ 8 h 108"/>
                <a:gd name="T16" fmla="*/ 32 w 64"/>
                <a:gd name="T17" fmla="*/ 16 h 108"/>
                <a:gd name="T18" fmla="*/ 32 w 64"/>
                <a:gd name="T19" fmla="*/ 8 h 108"/>
                <a:gd name="T20" fmla="*/ 24 w 64"/>
                <a:gd name="T21" fmla="*/ 0 h 108"/>
                <a:gd name="T22" fmla="*/ 16 w 64"/>
                <a:gd name="T23" fmla="*/ 8 h 108"/>
                <a:gd name="T24" fmla="*/ 16 w 64"/>
                <a:gd name="T25" fmla="*/ 16 h 108"/>
                <a:gd name="T26" fmla="*/ 8 w 64"/>
                <a:gd name="T27" fmla="*/ 8 h 108"/>
                <a:gd name="T28" fmla="*/ 0 w 64"/>
                <a:gd name="T29" fmla="*/ 16 h 108"/>
                <a:gd name="T30" fmla="*/ 0 w 64"/>
                <a:gd name="T31" fmla="*/ 5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08">
                  <a:moveTo>
                    <a:pt x="52" y="108"/>
                  </a:moveTo>
                  <a:cubicBezTo>
                    <a:pt x="52" y="100"/>
                    <a:pt x="52" y="100"/>
                    <a:pt x="52" y="100"/>
                  </a:cubicBezTo>
                  <a:cubicBezTo>
                    <a:pt x="64" y="60"/>
                    <a:pt x="64" y="60"/>
                    <a:pt x="64" y="60"/>
                  </a:cubicBezTo>
                  <a:cubicBezTo>
                    <a:pt x="64" y="24"/>
                    <a:pt x="64" y="24"/>
                    <a:pt x="64" y="24"/>
                  </a:cubicBezTo>
                  <a:cubicBezTo>
                    <a:pt x="64" y="20"/>
                    <a:pt x="60" y="16"/>
                    <a:pt x="56" y="16"/>
                  </a:cubicBezTo>
                  <a:cubicBezTo>
                    <a:pt x="52" y="16"/>
                    <a:pt x="48" y="20"/>
                    <a:pt x="48" y="24"/>
                  </a:cubicBezTo>
                  <a:cubicBezTo>
                    <a:pt x="48" y="16"/>
                    <a:pt x="48" y="16"/>
                    <a:pt x="48" y="16"/>
                  </a:cubicBezTo>
                  <a:cubicBezTo>
                    <a:pt x="48" y="12"/>
                    <a:pt x="44" y="8"/>
                    <a:pt x="40" y="8"/>
                  </a:cubicBezTo>
                  <a:cubicBezTo>
                    <a:pt x="36" y="8"/>
                    <a:pt x="32" y="12"/>
                    <a:pt x="32" y="16"/>
                  </a:cubicBezTo>
                  <a:cubicBezTo>
                    <a:pt x="32" y="8"/>
                    <a:pt x="32" y="8"/>
                    <a:pt x="32" y="8"/>
                  </a:cubicBezTo>
                  <a:cubicBezTo>
                    <a:pt x="32" y="4"/>
                    <a:pt x="28" y="0"/>
                    <a:pt x="24" y="0"/>
                  </a:cubicBezTo>
                  <a:cubicBezTo>
                    <a:pt x="20" y="0"/>
                    <a:pt x="16" y="4"/>
                    <a:pt x="16" y="8"/>
                  </a:cubicBezTo>
                  <a:cubicBezTo>
                    <a:pt x="16" y="16"/>
                    <a:pt x="16" y="16"/>
                    <a:pt x="16" y="16"/>
                  </a:cubicBezTo>
                  <a:cubicBezTo>
                    <a:pt x="16" y="12"/>
                    <a:pt x="12" y="8"/>
                    <a:pt x="8" y="8"/>
                  </a:cubicBezTo>
                  <a:cubicBezTo>
                    <a:pt x="4" y="8"/>
                    <a:pt x="0" y="12"/>
                    <a:pt x="0" y="16"/>
                  </a:cubicBezTo>
                  <a:cubicBezTo>
                    <a:pt x="0" y="52"/>
                    <a:pt x="0" y="52"/>
                    <a:pt x="0" y="52"/>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833">
              <a:extLst>
                <a:ext uri="{FF2B5EF4-FFF2-40B4-BE49-F238E27FC236}">
                  <a16:creationId xmlns:a16="http://schemas.microsoft.com/office/drawing/2014/main" id="{A3A81239-138C-4E7C-9FD5-43C290948505}"/>
                </a:ext>
              </a:extLst>
            </p:cNvPr>
            <p:cNvSpPr>
              <a:spLocks noChangeShapeType="1"/>
            </p:cNvSpPr>
            <p:nvPr/>
          </p:nvSpPr>
          <p:spPr bwMode="auto">
            <a:xfrm>
              <a:off x="-7439026" y="1420813"/>
              <a:ext cx="0" cy="55563"/>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Line 834">
              <a:extLst>
                <a:ext uri="{FF2B5EF4-FFF2-40B4-BE49-F238E27FC236}">
                  <a16:creationId xmlns:a16="http://schemas.microsoft.com/office/drawing/2014/main" id="{1AA4F9A8-9D7D-434D-AC0C-F513B6E70DAE}"/>
                </a:ext>
              </a:extLst>
            </p:cNvPr>
            <p:cNvSpPr>
              <a:spLocks noChangeShapeType="1"/>
            </p:cNvSpPr>
            <p:nvPr/>
          </p:nvSpPr>
          <p:spPr bwMode="auto">
            <a:xfrm>
              <a:off x="-7402513" y="1420813"/>
              <a:ext cx="0" cy="55563"/>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835">
              <a:extLst>
                <a:ext uri="{FF2B5EF4-FFF2-40B4-BE49-F238E27FC236}">
                  <a16:creationId xmlns:a16="http://schemas.microsoft.com/office/drawing/2014/main" id="{24CC1FC1-6266-4290-9D9A-0DF844900742}"/>
                </a:ext>
              </a:extLst>
            </p:cNvPr>
            <p:cNvSpPr>
              <a:spLocks noChangeShapeType="1"/>
            </p:cNvSpPr>
            <p:nvPr/>
          </p:nvSpPr>
          <p:spPr bwMode="auto">
            <a:xfrm>
              <a:off x="-7366001" y="1438275"/>
              <a:ext cx="0" cy="3810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Freeform 836">
              <a:extLst>
                <a:ext uri="{FF2B5EF4-FFF2-40B4-BE49-F238E27FC236}">
                  <a16:creationId xmlns:a16="http://schemas.microsoft.com/office/drawing/2014/main" id="{F1041AFD-6311-4F1E-98B9-2F20E4B74AC6}"/>
                </a:ext>
              </a:extLst>
            </p:cNvPr>
            <p:cNvSpPr>
              <a:spLocks/>
            </p:cNvSpPr>
            <p:nvPr/>
          </p:nvSpPr>
          <p:spPr bwMode="auto">
            <a:xfrm>
              <a:off x="-7513638" y="1466850"/>
              <a:ext cx="46038" cy="166688"/>
            </a:xfrm>
            <a:custGeom>
              <a:avLst/>
              <a:gdLst>
                <a:gd name="T0" fmla="*/ 8 w 20"/>
                <a:gd name="T1" fmla="*/ 0 h 72"/>
                <a:gd name="T2" fmla="*/ 0 w 20"/>
                <a:gd name="T3" fmla="*/ 8 h 72"/>
                <a:gd name="T4" fmla="*/ 0 w 20"/>
                <a:gd name="T5" fmla="*/ 24 h 72"/>
                <a:gd name="T6" fmla="*/ 8 w 20"/>
                <a:gd name="T7" fmla="*/ 40 h 72"/>
                <a:gd name="T8" fmla="*/ 20 w 20"/>
                <a:gd name="T9" fmla="*/ 56 h 72"/>
                <a:gd name="T10" fmla="*/ 20 w 20"/>
                <a:gd name="T11" fmla="*/ 72 h 72"/>
              </a:gdLst>
              <a:ahLst/>
              <a:cxnLst>
                <a:cxn ang="0">
                  <a:pos x="T0" y="T1"/>
                </a:cxn>
                <a:cxn ang="0">
                  <a:pos x="T2" y="T3"/>
                </a:cxn>
                <a:cxn ang="0">
                  <a:pos x="T4" y="T5"/>
                </a:cxn>
                <a:cxn ang="0">
                  <a:pos x="T6" y="T7"/>
                </a:cxn>
                <a:cxn ang="0">
                  <a:pos x="T8" y="T9"/>
                </a:cxn>
                <a:cxn ang="0">
                  <a:pos x="T10" y="T11"/>
                </a:cxn>
              </a:cxnLst>
              <a:rect l="0" t="0" r="r" b="b"/>
              <a:pathLst>
                <a:path w="20" h="72">
                  <a:moveTo>
                    <a:pt x="8" y="0"/>
                  </a:moveTo>
                  <a:cubicBezTo>
                    <a:pt x="4" y="0"/>
                    <a:pt x="0" y="4"/>
                    <a:pt x="0" y="8"/>
                  </a:cubicBezTo>
                  <a:cubicBezTo>
                    <a:pt x="0" y="24"/>
                    <a:pt x="0" y="24"/>
                    <a:pt x="0" y="24"/>
                  </a:cubicBezTo>
                  <a:cubicBezTo>
                    <a:pt x="8" y="40"/>
                    <a:pt x="8" y="40"/>
                    <a:pt x="8" y="40"/>
                  </a:cubicBezTo>
                  <a:cubicBezTo>
                    <a:pt x="20" y="56"/>
                    <a:pt x="20" y="56"/>
                    <a:pt x="20" y="56"/>
                  </a:cubicBezTo>
                  <a:cubicBezTo>
                    <a:pt x="20" y="72"/>
                    <a:pt x="20" y="72"/>
                    <a:pt x="20" y="72"/>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Line 837">
              <a:extLst>
                <a:ext uri="{FF2B5EF4-FFF2-40B4-BE49-F238E27FC236}">
                  <a16:creationId xmlns:a16="http://schemas.microsoft.com/office/drawing/2014/main" id="{9D79F8D7-F56C-4101-AF3E-B8393FA285B2}"/>
                </a:ext>
              </a:extLst>
            </p:cNvPr>
            <p:cNvSpPr>
              <a:spLocks noChangeShapeType="1"/>
            </p:cNvSpPr>
            <p:nvPr/>
          </p:nvSpPr>
          <p:spPr bwMode="auto">
            <a:xfrm>
              <a:off x="-7392988" y="1670050"/>
              <a:ext cx="19050"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Line 838">
              <a:extLst>
                <a:ext uri="{FF2B5EF4-FFF2-40B4-BE49-F238E27FC236}">
                  <a16:creationId xmlns:a16="http://schemas.microsoft.com/office/drawing/2014/main" id="{4589E48E-A556-40E3-89B9-11C1EF371608}"/>
                </a:ext>
              </a:extLst>
            </p:cNvPr>
            <p:cNvSpPr>
              <a:spLocks noChangeShapeType="1"/>
            </p:cNvSpPr>
            <p:nvPr/>
          </p:nvSpPr>
          <p:spPr bwMode="auto">
            <a:xfrm>
              <a:off x="-7477126" y="1911350"/>
              <a:ext cx="0" cy="55563"/>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Freeform 839">
              <a:extLst>
                <a:ext uri="{FF2B5EF4-FFF2-40B4-BE49-F238E27FC236}">
                  <a16:creationId xmlns:a16="http://schemas.microsoft.com/office/drawing/2014/main" id="{C8787EFD-0E50-40D2-A4E2-D012AAADB58B}"/>
                </a:ext>
              </a:extLst>
            </p:cNvPr>
            <p:cNvSpPr>
              <a:spLocks/>
            </p:cNvSpPr>
            <p:nvPr/>
          </p:nvSpPr>
          <p:spPr bwMode="auto">
            <a:xfrm>
              <a:off x="-7477126" y="1633538"/>
              <a:ext cx="130175" cy="130175"/>
            </a:xfrm>
            <a:custGeom>
              <a:avLst/>
              <a:gdLst>
                <a:gd name="T0" fmla="*/ 56 w 56"/>
                <a:gd name="T1" fmla="*/ 52 h 56"/>
                <a:gd name="T2" fmla="*/ 56 w 56"/>
                <a:gd name="T3" fmla="*/ 4 h 56"/>
                <a:gd name="T4" fmla="*/ 52 w 56"/>
                <a:gd name="T5" fmla="*/ 0 h 56"/>
                <a:gd name="T6" fmla="*/ 4 w 56"/>
                <a:gd name="T7" fmla="*/ 0 h 56"/>
                <a:gd name="T8" fmla="*/ 0 w 56"/>
                <a:gd name="T9" fmla="*/ 4 h 56"/>
                <a:gd name="T10" fmla="*/ 0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56" y="52"/>
                  </a:moveTo>
                  <a:cubicBezTo>
                    <a:pt x="56" y="4"/>
                    <a:pt x="56" y="4"/>
                    <a:pt x="56" y="4"/>
                  </a:cubicBezTo>
                  <a:cubicBezTo>
                    <a:pt x="56" y="2"/>
                    <a:pt x="54" y="0"/>
                    <a:pt x="52" y="0"/>
                  </a:cubicBezTo>
                  <a:cubicBezTo>
                    <a:pt x="4" y="0"/>
                    <a:pt x="4" y="0"/>
                    <a:pt x="4" y="0"/>
                  </a:cubicBezTo>
                  <a:cubicBezTo>
                    <a:pt x="2" y="0"/>
                    <a:pt x="0" y="2"/>
                    <a:pt x="0" y="4"/>
                  </a:cubicBezTo>
                  <a:cubicBezTo>
                    <a:pt x="0" y="56"/>
                    <a:pt x="0" y="56"/>
                    <a:pt x="0" y="56"/>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840">
              <a:extLst>
                <a:ext uri="{FF2B5EF4-FFF2-40B4-BE49-F238E27FC236}">
                  <a16:creationId xmlns:a16="http://schemas.microsoft.com/office/drawing/2014/main" id="{3E17C059-3D2B-4465-9829-ED04B3A775EA}"/>
                </a:ext>
              </a:extLst>
            </p:cNvPr>
            <p:cNvSpPr>
              <a:spLocks noChangeShapeType="1"/>
            </p:cNvSpPr>
            <p:nvPr/>
          </p:nvSpPr>
          <p:spPr bwMode="auto">
            <a:xfrm flipV="1">
              <a:off x="-7346951" y="1901825"/>
              <a:ext cx="0" cy="65088"/>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841">
              <a:extLst>
                <a:ext uri="{FF2B5EF4-FFF2-40B4-BE49-F238E27FC236}">
                  <a16:creationId xmlns:a16="http://schemas.microsoft.com/office/drawing/2014/main" id="{36372B08-5833-4CC0-9D74-E2BCD10CD494}"/>
                </a:ext>
              </a:extLst>
            </p:cNvPr>
            <p:cNvSpPr>
              <a:spLocks/>
            </p:cNvSpPr>
            <p:nvPr/>
          </p:nvSpPr>
          <p:spPr bwMode="auto">
            <a:xfrm>
              <a:off x="-7540626" y="1754188"/>
              <a:ext cx="249238" cy="147638"/>
            </a:xfrm>
            <a:custGeom>
              <a:avLst/>
              <a:gdLst>
                <a:gd name="T0" fmla="*/ 0 w 108"/>
                <a:gd name="T1" fmla="*/ 12 h 64"/>
                <a:gd name="T2" fmla="*/ 8 w 108"/>
                <a:gd name="T3" fmla="*/ 12 h 64"/>
                <a:gd name="T4" fmla="*/ 48 w 108"/>
                <a:gd name="T5" fmla="*/ 0 h 64"/>
                <a:gd name="T6" fmla="*/ 84 w 108"/>
                <a:gd name="T7" fmla="*/ 0 h 64"/>
                <a:gd name="T8" fmla="*/ 92 w 108"/>
                <a:gd name="T9" fmla="*/ 8 h 64"/>
                <a:gd name="T10" fmla="*/ 84 w 108"/>
                <a:gd name="T11" fmla="*/ 16 h 64"/>
                <a:gd name="T12" fmla="*/ 92 w 108"/>
                <a:gd name="T13" fmla="*/ 16 h 64"/>
                <a:gd name="T14" fmla="*/ 100 w 108"/>
                <a:gd name="T15" fmla="*/ 24 h 64"/>
                <a:gd name="T16" fmla="*/ 92 w 108"/>
                <a:gd name="T17" fmla="*/ 32 h 64"/>
                <a:gd name="T18" fmla="*/ 100 w 108"/>
                <a:gd name="T19" fmla="*/ 32 h 64"/>
                <a:gd name="T20" fmla="*/ 108 w 108"/>
                <a:gd name="T21" fmla="*/ 40 h 64"/>
                <a:gd name="T22" fmla="*/ 100 w 108"/>
                <a:gd name="T23" fmla="*/ 48 h 64"/>
                <a:gd name="T24" fmla="*/ 92 w 108"/>
                <a:gd name="T25" fmla="*/ 48 h 64"/>
                <a:gd name="T26" fmla="*/ 100 w 108"/>
                <a:gd name="T27" fmla="*/ 56 h 64"/>
                <a:gd name="T28" fmla="*/ 92 w 108"/>
                <a:gd name="T29" fmla="*/ 64 h 64"/>
                <a:gd name="T30" fmla="*/ 56 w 108"/>
                <a:gd name="T3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64">
                  <a:moveTo>
                    <a:pt x="0" y="12"/>
                  </a:moveTo>
                  <a:cubicBezTo>
                    <a:pt x="8" y="12"/>
                    <a:pt x="8" y="12"/>
                    <a:pt x="8" y="12"/>
                  </a:cubicBezTo>
                  <a:cubicBezTo>
                    <a:pt x="48" y="0"/>
                    <a:pt x="48" y="0"/>
                    <a:pt x="48" y="0"/>
                  </a:cubicBezTo>
                  <a:cubicBezTo>
                    <a:pt x="84" y="0"/>
                    <a:pt x="84" y="0"/>
                    <a:pt x="84" y="0"/>
                  </a:cubicBezTo>
                  <a:cubicBezTo>
                    <a:pt x="88" y="0"/>
                    <a:pt x="92" y="4"/>
                    <a:pt x="92" y="8"/>
                  </a:cubicBezTo>
                  <a:cubicBezTo>
                    <a:pt x="92" y="12"/>
                    <a:pt x="88" y="16"/>
                    <a:pt x="84" y="16"/>
                  </a:cubicBezTo>
                  <a:cubicBezTo>
                    <a:pt x="92" y="16"/>
                    <a:pt x="92" y="16"/>
                    <a:pt x="92" y="16"/>
                  </a:cubicBezTo>
                  <a:cubicBezTo>
                    <a:pt x="96" y="16"/>
                    <a:pt x="100" y="20"/>
                    <a:pt x="100" y="24"/>
                  </a:cubicBezTo>
                  <a:cubicBezTo>
                    <a:pt x="100" y="28"/>
                    <a:pt x="96" y="32"/>
                    <a:pt x="92" y="32"/>
                  </a:cubicBezTo>
                  <a:cubicBezTo>
                    <a:pt x="100" y="32"/>
                    <a:pt x="100" y="32"/>
                    <a:pt x="100" y="32"/>
                  </a:cubicBezTo>
                  <a:cubicBezTo>
                    <a:pt x="104" y="32"/>
                    <a:pt x="108" y="36"/>
                    <a:pt x="108" y="40"/>
                  </a:cubicBezTo>
                  <a:cubicBezTo>
                    <a:pt x="108" y="44"/>
                    <a:pt x="104" y="48"/>
                    <a:pt x="100" y="48"/>
                  </a:cubicBezTo>
                  <a:cubicBezTo>
                    <a:pt x="92" y="48"/>
                    <a:pt x="92" y="48"/>
                    <a:pt x="92" y="48"/>
                  </a:cubicBezTo>
                  <a:cubicBezTo>
                    <a:pt x="96" y="48"/>
                    <a:pt x="100" y="52"/>
                    <a:pt x="100" y="56"/>
                  </a:cubicBezTo>
                  <a:cubicBezTo>
                    <a:pt x="100" y="60"/>
                    <a:pt x="96" y="64"/>
                    <a:pt x="92" y="64"/>
                  </a:cubicBezTo>
                  <a:cubicBezTo>
                    <a:pt x="56" y="64"/>
                    <a:pt x="56" y="64"/>
                    <a:pt x="56" y="64"/>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842">
              <a:extLst>
                <a:ext uri="{FF2B5EF4-FFF2-40B4-BE49-F238E27FC236}">
                  <a16:creationId xmlns:a16="http://schemas.microsoft.com/office/drawing/2014/main" id="{3A3CF179-BA2B-4F67-A1B6-802ECAC3296D}"/>
                </a:ext>
              </a:extLst>
            </p:cNvPr>
            <p:cNvSpPr>
              <a:spLocks noChangeShapeType="1"/>
            </p:cNvSpPr>
            <p:nvPr/>
          </p:nvSpPr>
          <p:spPr bwMode="auto">
            <a:xfrm flipH="1">
              <a:off x="-7383463" y="1865313"/>
              <a:ext cx="55563"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843">
              <a:extLst>
                <a:ext uri="{FF2B5EF4-FFF2-40B4-BE49-F238E27FC236}">
                  <a16:creationId xmlns:a16="http://schemas.microsoft.com/office/drawing/2014/main" id="{06D1F5F9-E392-4F3F-955A-6E1BB76754C4}"/>
                </a:ext>
              </a:extLst>
            </p:cNvPr>
            <p:cNvSpPr>
              <a:spLocks noChangeShapeType="1"/>
            </p:cNvSpPr>
            <p:nvPr/>
          </p:nvSpPr>
          <p:spPr bwMode="auto">
            <a:xfrm flipH="1">
              <a:off x="-7383463" y="1828800"/>
              <a:ext cx="55563"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844">
              <a:extLst>
                <a:ext uri="{FF2B5EF4-FFF2-40B4-BE49-F238E27FC236}">
                  <a16:creationId xmlns:a16="http://schemas.microsoft.com/office/drawing/2014/main" id="{2731DC26-3C85-4AC3-95A3-4F822CD135A8}"/>
                </a:ext>
              </a:extLst>
            </p:cNvPr>
            <p:cNvSpPr>
              <a:spLocks noChangeShapeType="1"/>
            </p:cNvSpPr>
            <p:nvPr/>
          </p:nvSpPr>
          <p:spPr bwMode="auto">
            <a:xfrm flipH="1">
              <a:off x="-7383463" y="1790700"/>
              <a:ext cx="36513"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845">
              <a:extLst>
                <a:ext uri="{FF2B5EF4-FFF2-40B4-BE49-F238E27FC236}">
                  <a16:creationId xmlns:a16="http://schemas.microsoft.com/office/drawing/2014/main" id="{C4005DAD-42FB-4F09-8596-C5C5C252B798}"/>
                </a:ext>
              </a:extLst>
            </p:cNvPr>
            <p:cNvSpPr>
              <a:spLocks/>
            </p:cNvSpPr>
            <p:nvPr/>
          </p:nvSpPr>
          <p:spPr bwMode="auto">
            <a:xfrm>
              <a:off x="-7540626" y="1893888"/>
              <a:ext cx="166688" cy="46038"/>
            </a:xfrm>
            <a:custGeom>
              <a:avLst/>
              <a:gdLst>
                <a:gd name="T0" fmla="*/ 72 w 72"/>
                <a:gd name="T1" fmla="*/ 12 h 20"/>
                <a:gd name="T2" fmla="*/ 64 w 72"/>
                <a:gd name="T3" fmla="*/ 20 h 20"/>
                <a:gd name="T4" fmla="*/ 48 w 72"/>
                <a:gd name="T5" fmla="*/ 20 h 20"/>
                <a:gd name="T6" fmla="*/ 32 w 72"/>
                <a:gd name="T7" fmla="*/ 12 h 20"/>
                <a:gd name="T8" fmla="*/ 16 w 72"/>
                <a:gd name="T9" fmla="*/ 0 h 20"/>
                <a:gd name="T10" fmla="*/ 0 w 72"/>
                <a:gd name="T11" fmla="*/ 0 h 20"/>
              </a:gdLst>
              <a:ahLst/>
              <a:cxnLst>
                <a:cxn ang="0">
                  <a:pos x="T0" y="T1"/>
                </a:cxn>
                <a:cxn ang="0">
                  <a:pos x="T2" y="T3"/>
                </a:cxn>
                <a:cxn ang="0">
                  <a:pos x="T4" y="T5"/>
                </a:cxn>
                <a:cxn ang="0">
                  <a:pos x="T6" y="T7"/>
                </a:cxn>
                <a:cxn ang="0">
                  <a:pos x="T8" y="T9"/>
                </a:cxn>
                <a:cxn ang="0">
                  <a:pos x="T10" y="T11"/>
                </a:cxn>
              </a:cxnLst>
              <a:rect l="0" t="0" r="r" b="b"/>
              <a:pathLst>
                <a:path w="72" h="20">
                  <a:moveTo>
                    <a:pt x="72" y="12"/>
                  </a:moveTo>
                  <a:cubicBezTo>
                    <a:pt x="72" y="16"/>
                    <a:pt x="68" y="20"/>
                    <a:pt x="64" y="20"/>
                  </a:cubicBezTo>
                  <a:cubicBezTo>
                    <a:pt x="48" y="20"/>
                    <a:pt x="48" y="20"/>
                    <a:pt x="48" y="20"/>
                  </a:cubicBezTo>
                  <a:cubicBezTo>
                    <a:pt x="32" y="12"/>
                    <a:pt x="32" y="12"/>
                    <a:pt x="32" y="12"/>
                  </a:cubicBezTo>
                  <a:cubicBezTo>
                    <a:pt x="16" y="0"/>
                    <a:pt x="16" y="0"/>
                    <a:pt x="16" y="0"/>
                  </a:cubicBezTo>
                  <a:cubicBezTo>
                    <a:pt x="0" y="0"/>
                    <a:pt x="0" y="0"/>
                    <a:pt x="0" y="0"/>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846">
              <a:extLst>
                <a:ext uri="{FF2B5EF4-FFF2-40B4-BE49-F238E27FC236}">
                  <a16:creationId xmlns:a16="http://schemas.microsoft.com/office/drawing/2014/main" id="{8418BF43-0E02-4B38-AA2B-93B3AEEB5CF7}"/>
                </a:ext>
              </a:extLst>
            </p:cNvPr>
            <p:cNvSpPr>
              <a:spLocks noChangeShapeType="1"/>
            </p:cNvSpPr>
            <p:nvPr/>
          </p:nvSpPr>
          <p:spPr bwMode="auto">
            <a:xfrm>
              <a:off x="-7578726" y="1800225"/>
              <a:ext cx="0" cy="1905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847">
              <a:extLst>
                <a:ext uri="{FF2B5EF4-FFF2-40B4-BE49-F238E27FC236}">
                  <a16:creationId xmlns:a16="http://schemas.microsoft.com/office/drawing/2014/main" id="{C7F9745F-4556-45DA-9A50-8F1FEBDC8226}"/>
                </a:ext>
              </a:extLst>
            </p:cNvPr>
            <p:cNvSpPr>
              <a:spLocks noChangeShapeType="1"/>
            </p:cNvSpPr>
            <p:nvPr/>
          </p:nvSpPr>
          <p:spPr bwMode="auto">
            <a:xfrm flipH="1">
              <a:off x="-7874001" y="1773238"/>
              <a:ext cx="63500"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Freeform 848">
              <a:extLst>
                <a:ext uri="{FF2B5EF4-FFF2-40B4-BE49-F238E27FC236}">
                  <a16:creationId xmlns:a16="http://schemas.microsoft.com/office/drawing/2014/main" id="{063AC8E4-77B2-47D7-A31A-12289EA0BB40}"/>
                </a:ext>
              </a:extLst>
            </p:cNvPr>
            <p:cNvSpPr>
              <a:spLocks/>
            </p:cNvSpPr>
            <p:nvPr/>
          </p:nvSpPr>
          <p:spPr bwMode="auto">
            <a:xfrm>
              <a:off x="-7680326" y="1773238"/>
              <a:ext cx="139700" cy="128588"/>
            </a:xfrm>
            <a:custGeom>
              <a:avLst/>
              <a:gdLst>
                <a:gd name="T0" fmla="*/ 0 w 60"/>
                <a:gd name="T1" fmla="*/ 56 h 56"/>
                <a:gd name="T2" fmla="*/ 56 w 60"/>
                <a:gd name="T3" fmla="*/ 56 h 56"/>
                <a:gd name="T4" fmla="*/ 60 w 60"/>
                <a:gd name="T5" fmla="*/ 52 h 56"/>
                <a:gd name="T6" fmla="*/ 60 w 60"/>
                <a:gd name="T7" fmla="*/ 4 h 56"/>
                <a:gd name="T8" fmla="*/ 56 w 60"/>
                <a:gd name="T9" fmla="*/ 0 h 56"/>
                <a:gd name="T10" fmla="*/ 4 w 60"/>
                <a:gd name="T11" fmla="*/ 0 h 56"/>
              </a:gdLst>
              <a:ahLst/>
              <a:cxnLst>
                <a:cxn ang="0">
                  <a:pos x="T0" y="T1"/>
                </a:cxn>
                <a:cxn ang="0">
                  <a:pos x="T2" y="T3"/>
                </a:cxn>
                <a:cxn ang="0">
                  <a:pos x="T4" y="T5"/>
                </a:cxn>
                <a:cxn ang="0">
                  <a:pos x="T6" y="T7"/>
                </a:cxn>
                <a:cxn ang="0">
                  <a:pos x="T8" y="T9"/>
                </a:cxn>
                <a:cxn ang="0">
                  <a:pos x="T10" y="T11"/>
                </a:cxn>
              </a:cxnLst>
              <a:rect l="0" t="0" r="r" b="b"/>
              <a:pathLst>
                <a:path w="60" h="56">
                  <a:moveTo>
                    <a:pt x="0" y="56"/>
                  </a:moveTo>
                  <a:cubicBezTo>
                    <a:pt x="56" y="56"/>
                    <a:pt x="56" y="56"/>
                    <a:pt x="56" y="56"/>
                  </a:cubicBezTo>
                  <a:cubicBezTo>
                    <a:pt x="58" y="56"/>
                    <a:pt x="60" y="54"/>
                    <a:pt x="60" y="52"/>
                  </a:cubicBezTo>
                  <a:cubicBezTo>
                    <a:pt x="60" y="4"/>
                    <a:pt x="60" y="4"/>
                    <a:pt x="60" y="4"/>
                  </a:cubicBezTo>
                  <a:cubicBezTo>
                    <a:pt x="60" y="2"/>
                    <a:pt x="58" y="0"/>
                    <a:pt x="56" y="0"/>
                  </a:cubicBezTo>
                  <a:cubicBezTo>
                    <a:pt x="4" y="0"/>
                    <a:pt x="4" y="0"/>
                    <a:pt x="4" y="0"/>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Line 849">
              <a:extLst>
                <a:ext uri="{FF2B5EF4-FFF2-40B4-BE49-F238E27FC236}">
                  <a16:creationId xmlns:a16="http://schemas.microsoft.com/office/drawing/2014/main" id="{E6416D49-19A8-4A6A-801A-1DF0A5F3A869}"/>
                </a:ext>
              </a:extLst>
            </p:cNvPr>
            <p:cNvSpPr>
              <a:spLocks noChangeShapeType="1"/>
            </p:cNvSpPr>
            <p:nvPr/>
          </p:nvSpPr>
          <p:spPr bwMode="auto">
            <a:xfrm>
              <a:off x="-7874001" y="1901825"/>
              <a:ext cx="46038"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Freeform 850">
              <a:extLst>
                <a:ext uri="{FF2B5EF4-FFF2-40B4-BE49-F238E27FC236}">
                  <a16:creationId xmlns:a16="http://schemas.microsoft.com/office/drawing/2014/main" id="{13C603D5-B7D1-44CE-84FD-C286C83074F0}"/>
                </a:ext>
              </a:extLst>
            </p:cNvPr>
            <p:cNvSpPr>
              <a:spLocks/>
            </p:cNvSpPr>
            <p:nvPr/>
          </p:nvSpPr>
          <p:spPr bwMode="auto">
            <a:xfrm>
              <a:off x="-7827963" y="1708150"/>
              <a:ext cx="147638" cy="249238"/>
            </a:xfrm>
            <a:custGeom>
              <a:avLst/>
              <a:gdLst>
                <a:gd name="T0" fmla="*/ 12 w 64"/>
                <a:gd name="T1" fmla="*/ 0 h 108"/>
                <a:gd name="T2" fmla="*/ 12 w 64"/>
                <a:gd name="T3" fmla="*/ 8 h 108"/>
                <a:gd name="T4" fmla="*/ 0 w 64"/>
                <a:gd name="T5" fmla="*/ 48 h 108"/>
                <a:gd name="T6" fmla="*/ 0 w 64"/>
                <a:gd name="T7" fmla="*/ 84 h 108"/>
                <a:gd name="T8" fmla="*/ 8 w 64"/>
                <a:gd name="T9" fmla="*/ 92 h 108"/>
                <a:gd name="T10" fmla="*/ 16 w 64"/>
                <a:gd name="T11" fmla="*/ 84 h 108"/>
                <a:gd name="T12" fmla="*/ 16 w 64"/>
                <a:gd name="T13" fmla="*/ 92 h 108"/>
                <a:gd name="T14" fmla="*/ 24 w 64"/>
                <a:gd name="T15" fmla="*/ 100 h 108"/>
                <a:gd name="T16" fmla="*/ 32 w 64"/>
                <a:gd name="T17" fmla="*/ 92 h 108"/>
                <a:gd name="T18" fmla="*/ 32 w 64"/>
                <a:gd name="T19" fmla="*/ 100 h 108"/>
                <a:gd name="T20" fmla="*/ 40 w 64"/>
                <a:gd name="T21" fmla="*/ 108 h 108"/>
                <a:gd name="T22" fmla="*/ 48 w 64"/>
                <a:gd name="T23" fmla="*/ 100 h 108"/>
                <a:gd name="T24" fmla="*/ 48 w 64"/>
                <a:gd name="T25" fmla="*/ 92 h 108"/>
                <a:gd name="T26" fmla="*/ 56 w 64"/>
                <a:gd name="T27" fmla="*/ 100 h 108"/>
                <a:gd name="T28" fmla="*/ 64 w 64"/>
                <a:gd name="T29" fmla="*/ 92 h 108"/>
                <a:gd name="T30" fmla="*/ 64 w 64"/>
                <a:gd name="T31" fmla="*/ 5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08">
                  <a:moveTo>
                    <a:pt x="12" y="0"/>
                  </a:moveTo>
                  <a:cubicBezTo>
                    <a:pt x="12" y="8"/>
                    <a:pt x="12" y="8"/>
                    <a:pt x="12" y="8"/>
                  </a:cubicBezTo>
                  <a:cubicBezTo>
                    <a:pt x="0" y="48"/>
                    <a:pt x="0" y="48"/>
                    <a:pt x="0" y="48"/>
                  </a:cubicBezTo>
                  <a:cubicBezTo>
                    <a:pt x="0" y="84"/>
                    <a:pt x="0" y="84"/>
                    <a:pt x="0" y="84"/>
                  </a:cubicBezTo>
                  <a:cubicBezTo>
                    <a:pt x="0" y="88"/>
                    <a:pt x="4" y="92"/>
                    <a:pt x="8" y="92"/>
                  </a:cubicBezTo>
                  <a:cubicBezTo>
                    <a:pt x="12" y="92"/>
                    <a:pt x="16" y="88"/>
                    <a:pt x="16" y="84"/>
                  </a:cubicBezTo>
                  <a:cubicBezTo>
                    <a:pt x="16" y="92"/>
                    <a:pt x="16" y="92"/>
                    <a:pt x="16" y="92"/>
                  </a:cubicBezTo>
                  <a:cubicBezTo>
                    <a:pt x="16" y="96"/>
                    <a:pt x="20" y="100"/>
                    <a:pt x="24" y="100"/>
                  </a:cubicBezTo>
                  <a:cubicBezTo>
                    <a:pt x="28" y="100"/>
                    <a:pt x="32" y="96"/>
                    <a:pt x="32" y="92"/>
                  </a:cubicBezTo>
                  <a:cubicBezTo>
                    <a:pt x="32" y="100"/>
                    <a:pt x="32" y="100"/>
                    <a:pt x="32" y="100"/>
                  </a:cubicBezTo>
                  <a:cubicBezTo>
                    <a:pt x="32" y="104"/>
                    <a:pt x="36" y="108"/>
                    <a:pt x="40" y="108"/>
                  </a:cubicBezTo>
                  <a:cubicBezTo>
                    <a:pt x="44" y="108"/>
                    <a:pt x="48" y="104"/>
                    <a:pt x="48" y="100"/>
                  </a:cubicBezTo>
                  <a:cubicBezTo>
                    <a:pt x="48" y="92"/>
                    <a:pt x="48" y="92"/>
                    <a:pt x="48" y="92"/>
                  </a:cubicBezTo>
                  <a:cubicBezTo>
                    <a:pt x="48" y="96"/>
                    <a:pt x="52" y="100"/>
                    <a:pt x="56" y="100"/>
                  </a:cubicBezTo>
                  <a:cubicBezTo>
                    <a:pt x="60" y="100"/>
                    <a:pt x="64" y="96"/>
                    <a:pt x="64" y="92"/>
                  </a:cubicBezTo>
                  <a:cubicBezTo>
                    <a:pt x="64" y="56"/>
                    <a:pt x="64" y="56"/>
                    <a:pt x="64" y="56"/>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851">
              <a:extLst>
                <a:ext uri="{FF2B5EF4-FFF2-40B4-BE49-F238E27FC236}">
                  <a16:creationId xmlns:a16="http://schemas.microsoft.com/office/drawing/2014/main" id="{7160FC89-8D41-47B0-BC89-CC008FB2FF9A}"/>
                </a:ext>
              </a:extLst>
            </p:cNvPr>
            <p:cNvSpPr>
              <a:spLocks noChangeShapeType="1"/>
            </p:cNvSpPr>
            <p:nvPr/>
          </p:nvSpPr>
          <p:spPr bwMode="auto">
            <a:xfrm flipV="1">
              <a:off x="-7716838" y="1865313"/>
              <a:ext cx="0" cy="55563"/>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852">
              <a:extLst>
                <a:ext uri="{FF2B5EF4-FFF2-40B4-BE49-F238E27FC236}">
                  <a16:creationId xmlns:a16="http://schemas.microsoft.com/office/drawing/2014/main" id="{496DC7B6-8A19-423F-A8A8-6C4E7981BDE9}"/>
                </a:ext>
              </a:extLst>
            </p:cNvPr>
            <p:cNvSpPr>
              <a:spLocks noChangeShapeType="1"/>
            </p:cNvSpPr>
            <p:nvPr/>
          </p:nvSpPr>
          <p:spPr bwMode="auto">
            <a:xfrm flipV="1">
              <a:off x="-7754938" y="1865313"/>
              <a:ext cx="0" cy="55563"/>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Line 853">
              <a:extLst>
                <a:ext uri="{FF2B5EF4-FFF2-40B4-BE49-F238E27FC236}">
                  <a16:creationId xmlns:a16="http://schemas.microsoft.com/office/drawing/2014/main" id="{FC4279A9-E88A-4C4B-B206-A2AA673FE5C3}"/>
                </a:ext>
              </a:extLst>
            </p:cNvPr>
            <p:cNvSpPr>
              <a:spLocks noChangeShapeType="1"/>
            </p:cNvSpPr>
            <p:nvPr/>
          </p:nvSpPr>
          <p:spPr bwMode="auto">
            <a:xfrm flipV="1">
              <a:off x="-7791451" y="1865313"/>
              <a:ext cx="0" cy="36513"/>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854">
              <a:extLst>
                <a:ext uri="{FF2B5EF4-FFF2-40B4-BE49-F238E27FC236}">
                  <a16:creationId xmlns:a16="http://schemas.microsoft.com/office/drawing/2014/main" id="{443CBCF1-6038-4F73-9574-D2EADBD9877F}"/>
                </a:ext>
              </a:extLst>
            </p:cNvPr>
            <p:cNvSpPr>
              <a:spLocks/>
            </p:cNvSpPr>
            <p:nvPr/>
          </p:nvSpPr>
          <p:spPr bwMode="auto">
            <a:xfrm>
              <a:off x="-7689851" y="1708150"/>
              <a:ext cx="46038" cy="166688"/>
            </a:xfrm>
            <a:custGeom>
              <a:avLst/>
              <a:gdLst>
                <a:gd name="T0" fmla="*/ 12 w 20"/>
                <a:gd name="T1" fmla="*/ 72 h 72"/>
                <a:gd name="T2" fmla="*/ 20 w 20"/>
                <a:gd name="T3" fmla="*/ 64 h 72"/>
                <a:gd name="T4" fmla="*/ 20 w 20"/>
                <a:gd name="T5" fmla="*/ 48 h 72"/>
                <a:gd name="T6" fmla="*/ 12 w 20"/>
                <a:gd name="T7" fmla="*/ 32 h 72"/>
                <a:gd name="T8" fmla="*/ 0 w 20"/>
                <a:gd name="T9" fmla="*/ 16 h 72"/>
                <a:gd name="T10" fmla="*/ 0 w 20"/>
                <a:gd name="T11" fmla="*/ 0 h 72"/>
              </a:gdLst>
              <a:ahLst/>
              <a:cxnLst>
                <a:cxn ang="0">
                  <a:pos x="T0" y="T1"/>
                </a:cxn>
                <a:cxn ang="0">
                  <a:pos x="T2" y="T3"/>
                </a:cxn>
                <a:cxn ang="0">
                  <a:pos x="T4" y="T5"/>
                </a:cxn>
                <a:cxn ang="0">
                  <a:pos x="T6" y="T7"/>
                </a:cxn>
                <a:cxn ang="0">
                  <a:pos x="T8" y="T9"/>
                </a:cxn>
                <a:cxn ang="0">
                  <a:pos x="T10" y="T11"/>
                </a:cxn>
              </a:cxnLst>
              <a:rect l="0" t="0" r="r" b="b"/>
              <a:pathLst>
                <a:path w="20" h="72">
                  <a:moveTo>
                    <a:pt x="12" y="72"/>
                  </a:moveTo>
                  <a:cubicBezTo>
                    <a:pt x="16" y="72"/>
                    <a:pt x="20" y="68"/>
                    <a:pt x="20" y="64"/>
                  </a:cubicBezTo>
                  <a:cubicBezTo>
                    <a:pt x="20" y="48"/>
                    <a:pt x="20" y="48"/>
                    <a:pt x="20" y="48"/>
                  </a:cubicBezTo>
                  <a:cubicBezTo>
                    <a:pt x="12" y="32"/>
                    <a:pt x="12" y="32"/>
                    <a:pt x="12" y="32"/>
                  </a:cubicBezTo>
                  <a:cubicBezTo>
                    <a:pt x="0" y="16"/>
                    <a:pt x="0" y="16"/>
                    <a:pt x="0" y="16"/>
                  </a:cubicBezTo>
                  <a:cubicBezTo>
                    <a:pt x="0" y="0"/>
                    <a:pt x="0" y="0"/>
                    <a:pt x="0" y="0"/>
                  </a:cubicBezTo>
                </a:path>
              </a:pathLst>
            </a:cu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Line 855">
              <a:extLst>
                <a:ext uri="{FF2B5EF4-FFF2-40B4-BE49-F238E27FC236}">
                  <a16:creationId xmlns:a16="http://schemas.microsoft.com/office/drawing/2014/main" id="{353CDEE6-C24D-4298-BC86-1388EE854974}"/>
                </a:ext>
              </a:extLst>
            </p:cNvPr>
            <p:cNvSpPr>
              <a:spLocks noChangeShapeType="1"/>
            </p:cNvSpPr>
            <p:nvPr/>
          </p:nvSpPr>
          <p:spPr bwMode="auto">
            <a:xfrm>
              <a:off x="-7810501" y="1708150"/>
              <a:ext cx="130175"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250">
            <a:extLst>
              <a:ext uri="{FF2B5EF4-FFF2-40B4-BE49-F238E27FC236}">
                <a16:creationId xmlns:a16="http://schemas.microsoft.com/office/drawing/2014/main" id="{B2EE69C6-F7B5-49AC-BC78-065DB148DF09}"/>
              </a:ext>
            </a:extLst>
          </p:cNvPr>
          <p:cNvGrpSpPr/>
          <p:nvPr/>
        </p:nvGrpSpPr>
        <p:grpSpPr>
          <a:xfrm>
            <a:off x="1252470" y="2837889"/>
            <a:ext cx="310129" cy="310129"/>
            <a:chOff x="-7874001" y="1374775"/>
            <a:chExt cx="592138" cy="592138"/>
          </a:xfrm>
          <a:solidFill>
            <a:schemeClr val="bg1"/>
          </a:solidFill>
          <a:effectLst/>
        </p:grpSpPr>
        <p:sp>
          <p:nvSpPr>
            <p:cNvPr id="252" name="Line 819">
              <a:extLst>
                <a:ext uri="{FF2B5EF4-FFF2-40B4-BE49-F238E27FC236}">
                  <a16:creationId xmlns:a16="http://schemas.microsoft.com/office/drawing/2014/main" id="{DF850A95-A0C9-44E0-90E9-17B50BEFD6C3}"/>
                </a:ext>
              </a:extLst>
            </p:cNvPr>
            <p:cNvSpPr>
              <a:spLocks noChangeShapeType="1"/>
            </p:cNvSpPr>
            <p:nvPr/>
          </p:nvSpPr>
          <p:spPr bwMode="auto">
            <a:xfrm>
              <a:off x="-7781926" y="1670050"/>
              <a:ext cx="19050"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Line 820">
              <a:extLst>
                <a:ext uri="{FF2B5EF4-FFF2-40B4-BE49-F238E27FC236}">
                  <a16:creationId xmlns:a16="http://schemas.microsoft.com/office/drawing/2014/main" id="{B5801422-3D3A-429E-B1A3-D603D187AA25}"/>
                </a:ext>
              </a:extLst>
            </p:cNvPr>
            <p:cNvSpPr>
              <a:spLocks noChangeShapeType="1"/>
            </p:cNvSpPr>
            <p:nvPr/>
          </p:nvSpPr>
          <p:spPr bwMode="auto">
            <a:xfrm flipV="1">
              <a:off x="-7810501" y="1374775"/>
              <a:ext cx="0" cy="46038"/>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821">
              <a:extLst>
                <a:ext uri="{FF2B5EF4-FFF2-40B4-BE49-F238E27FC236}">
                  <a16:creationId xmlns:a16="http://schemas.microsoft.com/office/drawing/2014/main" id="{6E7C8873-F144-4FEE-8747-70D0428AE1CF}"/>
                </a:ext>
              </a:extLst>
            </p:cNvPr>
            <p:cNvSpPr>
              <a:spLocks/>
            </p:cNvSpPr>
            <p:nvPr/>
          </p:nvSpPr>
          <p:spPr bwMode="auto">
            <a:xfrm>
              <a:off x="-7810501" y="1568450"/>
              <a:ext cx="130175" cy="139700"/>
            </a:xfrm>
            <a:custGeom>
              <a:avLst/>
              <a:gdLst>
                <a:gd name="T0" fmla="*/ 56 w 56"/>
                <a:gd name="T1" fmla="*/ 4 h 60"/>
                <a:gd name="T2" fmla="*/ 56 w 56"/>
                <a:gd name="T3" fmla="*/ 56 h 60"/>
                <a:gd name="T4" fmla="*/ 52 w 56"/>
                <a:gd name="T5" fmla="*/ 60 h 60"/>
                <a:gd name="T6" fmla="*/ 4 w 56"/>
                <a:gd name="T7" fmla="*/ 60 h 60"/>
                <a:gd name="T8" fmla="*/ 0 w 56"/>
                <a:gd name="T9" fmla="*/ 56 h 60"/>
                <a:gd name="T10" fmla="*/ 0 w 56"/>
                <a:gd name="T11" fmla="*/ 0 h 60"/>
              </a:gdLst>
              <a:ahLst/>
              <a:cxnLst>
                <a:cxn ang="0">
                  <a:pos x="T0" y="T1"/>
                </a:cxn>
                <a:cxn ang="0">
                  <a:pos x="T2" y="T3"/>
                </a:cxn>
                <a:cxn ang="0">
                  <a:pos x="T4" y="T5"/>
                </a:cxn>
                <a:cxn ang="0">
                  <a:pos x="T6" y="T7"/>
                </a:cxn>
                <a:cxn ang="0">
                  <a:pos x="T8" y="T9"/>
                </a:cxn>
                <a:cxn ang="0">
                  <a:pos x="T10" y="T11"/>
                </a:cxn>
              </a:cxnLst>
              <a:rect l="0" t="0" r="r" b="b"/>
              <a:pathLst>
                <a:path w="56" h="60">
                  <a:moveTo>
                    <a:pt x="56" y="4"/>
                  </a:moveTo>
                  <a:cubicBezTo>
                    <a:pt x="56" y="56"/>
                    <a:pt x="56" y="56"/>
                    <a:pt x="56" y="56"/>
                  </a:cubicBezTo>
                  <a:cubicBezTo>
                    <a:pt x="56" y="58"/>
                    <a:pt x="54" y="60"/>
                    <a:pt x="52" y="60"/>
                  </a:cubicBezTo>
                  <a:cubicBezTo>
                    <a:pt x="4" y="60"/>
                    <a:pt x="4" y="60"/>
                    <a:pt x="4" y="60"/>
                  </a:cubicBezTo>
                  <a:cubicBezTo>
                    <a:pt x="2" y="60"/>
                    <a:pt x="0" y="58"/>
                    <a:pt x="0" y="56"/>
                  </a:cubicBezTo>
                  <a:cubicBezTo>
                    <a:pt x="0" y="0"/>
                    <a:pt x="0" y="0"/>
                    <a:pt x="0" y="0"/>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Line 822">
              <a:extLst>
                <a:ext uri="{FF2B5EF4-FFF2-40B4-BE49-F238E27FC236}">
                  <a16:creationId xmlns:a16="http://schemas.microsoft.com/office/drawing/2014/main" id="{CD5AB8E5-3520-48CB-AA53-8B74FB271C16}"/>
                </a:ext>
              </a:extLst>
            </p:cNvPr>
            <p:cNvSpPr>
              <a:spLocks noChangeShapeType="1"/>
            </p:cNvSpPr>
            <p:nvPr/>
          </p:nvSpPr>
          <p:spPr bwMode="auto">
            <a:xfrm>
              <a:off x="-7680326" y="1374775"/>
              <a:ext cx="0" cy="55563"/>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823">
              <a:extLst>
                <a:ext uri="{FF2B5EF4-FFF2-40B4-BE49-F238E27FC236}">
                  <a16:creationId xmlns:a16="http://schemas.microsoft.com/office/drawing/2014/main" id="{DC031B5C-6937-4E51-AA04-F6E7DE1E0ED9}"/>
                </a:ext>
              </a:extLst>
            </p:cNvPr>
            <p:cNvSpPr>
              <a:spLocks/>
            </p:cNvSpPr>
            <p:nvPr/>
          </p:nvSpPr>
          <p:spPr bwMode="auto">
            <a:xfrm>
              <a:off x="-7866063" y="1420813"/>
              <a:ext cx="250825" cy="147638"/>
            </a:xfrm>
            <a:custGeom>
              <a:avLst/>
              <a:gdLst>
                <a:gd name="T0" fmla="*/ 108 w 108"/>
                <a:gd name="T1" fmla="*/ 12 h 64"/>
                <a:gd name="T2" fmla="*/ 100 w 108"/>
                <a:gd name="T3" fmla="*/ 12 h 64"/>
                <a:gd name="T4" fmla="*/ 60 w 108"/>
                <a:gd name="T5" fmla="*/ 0 h 64"/>
                <a:gd name="T6" fmla="*/ 24 w 108"/>
                <a:gd name="T7" fmla="*/ 0 h 64"/>
                <a:gd name="T8" fmla="*/ 16 w 108"/>
                <a:gd name="T9" fmla="*/ 8 h 64"/>
                <a:gd name="T10" fmla="*/ 24 w 108"/>
                <a:gd name="T11" fmla="*/ 16 h 64"/>
                <a:gd name="T12" fmla="*/ 16 w 108"/>
                <a:gd name="T13" fmla="*/ 16 h 64"/>
                <a:gd name="T14" fmla="*/ 8 w 108"/>
                <a:gd name="T15" fmla="*/ 24 h 64"/>
                <a:gd name="T16" fmla="*/ 16 w 108"/>
                <a:gd name="T17" fmla="*/ 32 h 64"/>
                <a:gd name="T18" fmla="*/ 8 w 108"/>
                <a:gd name="T19" fmla="*/ 32 h 64"/>
                <a:gd name="T20" fmla="*/ 0 w 108"/>
                <a:gd name="T21" fmla="*/ 40 h 64"/>
                <a:gd name="T22" fmla="*/ 8 w 108"/>
                <a:gd name="T23" fmla="*/ 48 h 64"/>
                <a:gd name="T24" fmla="*/ 16 w 108"/>
                <a:gd name="T25" fmla="*/ 48 h 64"/>
                <a:gd name="T26" fmla="*/ 8 w 108"/>
                <a:gd name="T27" fmla="*/ 56 h 64"/>
                <a:gd name="T28" fmla="*/ 16 w 108"/>
                <a:gd name="T29" fmla="*/ 64 h 64"/>
                <a:gd name="T30" fmla="*/ 52 w 108"/>
                <a:gd name="T3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64">
                  <a:moveTo>
                    <a:pt x="108" y="12"/>
                  </a:moveTo>
                  <a:cubicBezTo>
                    <a:pt x="100" y="12"/>
                    <a:pt x="100" y="12"/>
                    <a:pt x="100" y="12"/>
                  </a:cubicBezTo>
                  <a:cubicBezTo>
                    <a:pt x="60" y="0"/>
                    <a:pt x="60" y="0"/>
                    <a:pt x="60" y="0"/>
                  </a:cubicBezTo>
                  <a:cubicBezTo>
                    <a:pt x="24" y="0"/>
                    <a:pt x="24" y="0"/>
                    <a:pt x="24" y="0"/>
                  </a:cubicBezTo>
                  <a:cubicBezTo>
                    <a:pt x="20" y="0"/>
                    <a:pt x="16" y="4"/>
                    <a:pt x="16" y="8"/>
                  </a:cubicBezTo>
                  <a:cubicBezTo>
                    <a:pt x="16" y="12"/>
                    <a:pt x="20" y="16"/>
                    <a:pt x="24" y="16"/>
                  </a:cubicBezTo>
                  <a:cubicBezTo>
                    <a:pt x="16" y="16"/>
                    <a:pt x="16" y="16"/>
                    <a:pt x="16" y="16"/>
                  </a:cubicBezTo>
                  <a:cubicBezTo>
                    <a:pt x="12" y="16"/>
                    <a:pt x="8" y="20"/>
                    <a:pt x="8" y="24"/>
                  </a:cubicBezTo>
                  <a:cubicBezTo>
                    <a:pt x="8" y="28"/>
                    <a:pt x="12" y="32"/>
                    <a:pt x="16" y="32"/>
                  </a:cubicBezTo>
                  <a:cubicBezTo>
                    <a:pt x="8" y="32"/>
                    <a:pt x="8" y="32"/>
                    <a:pt x="8" y="32"/>
                  </a:cubicBezTo>
                  <a:cubicBezTo>
                    <a:pt x="4" y="32"/>
                    <a:pt x="0" y="36"/>
                    <a:pt x="0" y="40"/>
                  </a:cubicBezTo>
                  <a:cubicBezTo>
                    <a:pt x="0" y="44"/>
                    <a:pt x="4" y="48"/>
                    <a:pt x="8" y="48"/>
                  </a:cubicBezTo>
                  <a:cubicBezTo>
                    <a:pt x="16" y="48"/>
                    <a:pt x="16" y="48"/>
                    <a:pt x="16" y="48"/>
                  </a:cubicBezTo>
                  <a:cubicBezTo>
                    <a:pt x="12" y="48"/>
                    <a:pt x="8" y="52"/>
                    <a:pt x="8" y="56"/>
                  </a:cubicBezTo>
                  <a:cubicBezTo>
                    <a:pt x="8" y="60"/>
                    <a:pt x="12" y="64"/>
                    <a:pt x="16" y="64"/>
                  </a:cubicBezTo>
                  <a:cubicBezTo>
                    <a:pt x="52" y="64"/>
                    <a:pt x="52" y="64"/>
                    <a:pt x="52" y="64"/>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Line 824">
              <a:extLst>
                <a:ext uri="{FF2B5EF4-FFF2-40B4-BE49-F238E27FC236}">
                  <a16:creationId xmlns:a16="http://schemas.microsoft.com/office/drawing/2014/main" id="{CAA37B07-CF8E-4386-898D-D150E64280DC}"/>
                </a:ext>
              </a:extLst>
            </p:cNvPr>
            <p:cNvSpPr>
              <a:spLocks noChangeShapeType="1"/>
            </p:cNvSpPr>
            <p:nvPr/>
          </p:nvSpPr>
          <p:spPr bwMode="auto">
            <a:xfrm>
              <a:off x="-7827963" y="1531938"/>
              <a:ext cx="55563"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Line 825">
              <a:extLst>
                <a:ext uri="{FF2B5EF4-FFF2-40B4-BE49-F238E27FC236}">
                  <a16:creationId xmlns:a16="http://schemas.microsoft.com/office/drawing/2014/main" id="{7CDA03F4-1AFA-4F7B-8610-D32B8DAA0849}"/>
                </a:ext>
              </a:extLst>
            </p:cNvPr>
            <p:cNvSpPr>
              <a:spLocks noChangeShapeType="1"/>
            </p:cNvSpPr>
            <p:nvPr/>
          </p:nvSpPr>
          <p:spPr bwMode="auto">
            <a:xfrm>
              <a:off x="-7827963" y="1493838"/>
              <a:ext cx="55563"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Line 826">
              <a:extLst>
                <a:ext uri="{FF2B5EF4-FFF2-40B4-BE49-F238E27FC236}">
                  <a16:creationId xmlns:a16="http://schemas.microsoft.com/office/drawing/2014/main" id="{9AE7DB48-CAE2-4ADD-B61F-D301353FD868}"/>
                </a:ext>
              </a:extLst>
            </p:cNvPr>
            <p:cNvSpPr>
              <a:spLocks noChangeShapeType="1"/>
            </p:cNvSpPr>
            <p:nvPr/>
          </p:nvSpPr>
          <p:spPr bwMode="auto">
            <a:xfrm>
              <a:off x="-7810501" y="1457325"/>
              <a:ext cx="38100"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827">
              <a:extLst>
                <a:ext uri="{FF2B5EF4-FFF2-40B4-BE49-F238E27FC236}">
                  <a16:creationId xmlns:a16="http://schemas.microsoft.com/office/drawing/2014/main" id="{92A62567-F298-457F-9018-BE158F4B1B09}"/>
                </a:ext>
              </a:extLst>
            </p:cNvPr>
            <p:cNvSpPr>
              <a:spLocks/>
            </p:cNvSpPr>
            <p:nvPr/>
          </p:nvSpPr>
          <p:spPr bwMode="auto">
            <a:xfrm>
              <a:off x="-7781926" y="1558925"/>
              <a:ext cx="166688" cy="46038"/>
            </a:xfrm>
            <a:custGeom>
              <a:avLst/>
              <a:gdLst>
                <a:gd name="T0" fmla="*/ 0 w 72"/>
                <a:gd name="T1" fmla="*/ 12 h 20"/>
                <a:gd name="T2" fmla="*/ 8 w 72"/>
                <a:gd name="T3" fmla="*/ 20 h 20"/>
                <a:gd name="T4" fmla="*/ 24 w 72"/>
                <a:gd name="T5" fmla="*/ 20 h 20"/>
                <a:gd name="T6" fmla="*/ 40 w 72"/>
                <a:gd name="T7" fmla="*/ 12 h 20"/>
                <a:gd name="T8" fmla="*/ 56 w 72"/>
                <a:gd name="T9" fmla="*/ 0 h 20"/>
                <a:gd name="T10" fmla="*/ 72 w 72"/>
                <a:gd name="T11" fmla="*/ 0 h 20"/>
              </a:gdLst>
              <a:ahLst/>
              <a:cxnLst>
                <a:cxn ang="0">
                  <a:pos x="T0" y="T1"/>
                </a:cxn>
                <a:cxn ang="0">
                  <a:pos x="T2" y="T3"/>
                </a:cxn>
                <a:cxn ang="0">
                  <a:pos x="T4" y="T5"/>
                </a:cxn>
                <a:cxn ang="0">
                  <a:pos x="T6" y="T7"/>
                </a:cxn>
                <a:cxn ang="0">
                  <a:pos x="T8" y="T9"/>
                </a:cxn>
                <a:cxn ang="0">
                  <a:pos x="T10" y="T11"/>
                </a:cxn>
              </a:cxnLst>
              <a:rect l="0" t="0" r="r" b="b"/>
              <a:pathLst>
                <a:path w="72" h="20">
                  <a:moveTo>
                    <a:pt x="0" y="12"/>
                  </a:moveTo>
                  <a:cubicBezTo>
                    <a:pt x="0" y="16"/>
                    <a:pt x="4" y="20"/>
                    <a:pt x="8" y="20"/>
                  </a:cubicBezTo>
                  <a:cubicBezTo>
                    <a:pt x="24" y="20"/>
                    <a:pt x="24" y="20"/>
                    <a:pt x="24" y="20"/>
                  </a:cubicBezTo>
                  <a:cubicBezTo>
                    <a:pt x="40" y="12"/>
                    <a:pt x="40" y="12"/>
                    <a:pt x="40" y="12"/>
                  </a:cubicBezTo>
                  <a:cubicBezTo>
                    <a:pt x="56" y="0"/>
                    <a:pt x="56" y="0"/>
                    <a:pt x="56" y="0"/>
                  </a:cubicBezTo>
                  <a:cubicBezTo>
                    <a:pt x="72" y="0"/>
                    <a:pt x="72" y="0"/>
                    <a:pt x="72" y="0"/>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Line 828">
              <a:extLst>
                <a:ext uri="{FF2B5EF4-FFF2-40B4-BE49-F238E27FC236}">
                  <a16:creationId xmlns:a16="http://schemas.microsoft.com/office/drawing/2014/main" id="{7202FCE6-378B-45AF-9AEF-78C2AE6ABE78}"/>
                </a:ext>
              </a:extLst>
            </p:cNvPr>
            <p:cNvSpPr>
              <a:spLocks noChangeShapeType="1"/>
            </p:cNvSpPr>
            <p:nvPr/>
          </p:nvSpPr>
          <p:spPr bwMode="auto">
            <a:xfrm>
              <a:off x="-7578726" y="1466850"/>
              <a:ext cx="0" cy="1905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Line 829">
              <a:extLst>
                <a:ext uri="{FF2B5EF4-FFF2-40B4-BE49-F238E27FC236}">
                  <a16:creationId xmlns:a16="http://schemas.microsoft.com/office/drawing/2014/main" id="{9DBBCEA5-0E1D-45C7-9A92-AD7C1B75F319}"/>
                </a:ext>
              </a:extLst>
            </p:cNvPr>
            <p:cNvSpPr>
              <a:spLocks noChangeShapeType="1"/>
            </p:cNvSpPr>
            <p:nvPr/>
          </p:nvSpPr>
          <p:spPr bwMode="auto">
            <a:xfrm>
              <a:off x="-7327901" y="1438275"/>
              <a:ext cx="46038"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830">
              <a:extLst>
                <a:ext uri="{FF2B5EF4-FFF2-40B4-BE49-F238E27FC236}">
                  <a16:creationId xmlns:a16="http://schemas.microsoft.com/office/drawing/2014/main" id="{11288686-9DB5-4074-AD73-A50C4FBE8F08}"/>
                </a:ext>
              </a:extLst>
            </p:cNvPr>
            <p:cNvSpPr>
              <a:spLocks/>
            </p:cNvSpPr>
            <p:nvPr/>
          </p:nvSpPr>
          <p:spPr bwMode="auto">
            <a:xfrm>
              <a:off x="-7615238" y="1438275"/>
              <a:ext cx="138113" cy="130175"/>
            </a:xfrm>
            <a:custGeom>
              <a:avLst/>
              <a:gdLst>
                <a:gd name="T0" fmla="*/ 56 w 60"/>
                <a:gd name="T1" fmla="*/ 56 h 56"/>
                <a:gd name="T2" fmla="*/ 4 w 60"/>
                <a:gd name="T3" fmla="*/ 56 h 56"/>
                <a:gd name="T4" fmla="*/ 0 w 60"/>
                <a:gd name="T5" fmla="*/ 52 h 56"/>
                <a:gd name="T6" fmla="*/ 0 w 60"/>
                <a:gd name="T7" fmla="*/ 4 h 56"/>
                <a:gd name="T8" fmla="*/ 4 w 60"/>
                <a:gd name="T9" fmla="*/ 0 h 56"/>
                <a:gd name="T10" fmla="*/ 60 w 60"/>
                <a:gd name="T11" fmla="*/ 0 h 56"/>
              </a:gdLst>
              <a:ahLst/>
              <a:cxnLst>
                <a:cxn ang="0">
                  <a:pos x="T0" y="T1"/>
                </a:cxn>
                <a:cxn ang="0">
                  <a:pos x="T2" y="T3"/>
                </a:cxn>
                <a:cxn ang="0">
                  <a:pos x="T4" y="T5"/>
                </a:cxn>
                <a:cxn ang="0">
                  <a:pos x="T6" y="T7"/>
                </a:cxn>
                <a:cxn ang="0">
                  <a:pos x="T8" y="T9"/>
                </a:cxn>
                <a:cxn ang="0">
                  <a:pos x="T10" y="T11"/>
                </a:cxn>
              </a:cxnLst>
              <a:rect l="0" t="0" r="r" b="b"/>
              <a:pathLst>
                <a:path w="60" h="56">
                  <a:moveTo>
                    <a:pt x="56" y="56"/>
                  </a:moveTo>
                  <a:cubicBezTo>
                    <a:pt x="4" y="56"/>
                    <a:pt x="4" y="56"/>
                    <a:pt x="4" y="56"/>
                  </a:cubicBezTo>
                  <a:cubicBezTo>
                    <a:pt x="2" y="56"/>
                    <a:pt x="0" y="54"/>
                    <a:pt x="0" y="52"/>
                  </a:cubicBezTo>
                  <a:cubicBezTo>
                    <a:pt x="0" y="4"/>
                    <a:pt x="0" y="4"/>
                    <a:pt x="0" y="4"/>
                  </a:cubicBezTo>
                  <a:cubicBezTo>
                    <a:pt x="0" y="2"/>
                    <a:pt x="2" y="0"/>
                    <a:pt x="4" y="0"/>
                  </a:cubicBezTo>
                  <a:cubicBezTo>
                    <a:pt x="60" y="0"/>
                    <a:pt x="60" y="0"/>
                    <a:pt x="60" y="0"/>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Line 831">
              <a:extLst>
                <a:ext uri="{FF2B5EF4-FFF2-40B4-BE49-F238E27FC236}">
                  <a16:creationId xmlns:a16="http://schemas.microsoft.com/office/drawing/2014/main" id="{F23AE696-F581-4F6F-A549-CA189F69A9E1}"/>
                </a:ext>
              </a:extLst>
            </p:cNvPr>
            <p:cNvSpPr>
              <a:spLocks noChangeShapeType="1"/>
            </p:cNvSpPr>
            <p:nvPr/>
          </p:nvSpPr>
          <p:spPr bwMode="auto">
            <a:xfrm flipH="1">
              <a:off x="-7337426" y="1568450"/>
              <a:ext cx="55563"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832">
              <a:extLst>
                <a:ext uri="{FF2B5EF4-FFF2-40B4-BE49-F238E27FC236}">
                  <a16:creationId xmlns:a16="http://schemas.microsoft.com/office/drawing/2014/main" id="{3A54052C-3415-4FF0-8A53-8DD8560F1D68}"/>
                </a:ext>
              </a:extLst>
            </p:cNvPr>
            <p:cNvSpPr>
              <a:spLocks/>
            </p:cNvSpPr>
            <p:nvPr/>
          </p:nvSpPr>
          <p:spPr bwMode="auto">
            <a:xfrm>
              <a:off x="-7477126" y="1382713"/>
              <a:ext cx="149225" cy="250825"/>
            </a:xfrm>
            <a:custGeom>
              <a:avLst/>
              <a:gdLst>
                <a:gd name="T0" fmla="*/ 52 w 64"/>
                <a:gd name="T1" fmla="*/ 108 h 108"/>
                <a:gd name="T2" fmla="*/ 52 w 64"/>
                <a:gd name="T3" fmla="*/ 100 h 108"/>
                <a:gd name="T4" fmla="*/ 64 w 64"/>
                <a:gd name="T5" fmla="*/ 60 h 108"/>
                <a:gd name="T6" fmla="*/ 64 w 64"/>
                <a:gd name="T7" fmla="*/ 24 h 108"/>
                <a:gd name="T8" fmla="*/ 56 w 64"/>
                <a:gd name="T9" fmla="*/ 16 h 108"/>
                <a:gd name="T10" fmla="*/ 48 w 64"/>
                <a:gd name="T11" fmla="*/ 24 h 108"/>
                <a:gd name="T12" fmla="*/ 48 w 64"/>
                <a:gd name="T13" fmla="*/ 16 h 108"/>
                <a:gd name="T14" fmla="*/ 40 w 64"/>
                <a:gd name="T15" fmla="*/ 8 h 108"/>
                <a:gd name="T16" fmla="*/ 32 w 64"/>
                <a:gd name="T17" fmla="*/ 16 h 108"/>
                <a:gd name="T18" fmla="*/ 32 w 64"/>
                <a:gd name="T19" fmla="*/ 8 h 108"/>
                <a:gd name="T20" fmla="*/ 24 w 64"/>
                <a:gd name="T21" fmla="*/ 0 h 108"/>
                <a:gd name="T22" fmla="*/ 16 w 64"/>
                <a:gd name="T23" fmla="*/ 8 h 108"/>
                <a:gd name="T24" fmla="*/ 16 w 64"/>
                <a:gd name="T25" fmla="*/ 16 h 108"/>
                <a:gd name="T26" fmla="*/ 8 w 64"/>
                <a:gd name="T27" fmla="*/ 8 h 108"/>
                <a:gd name="T28" fmla="*/ 0 w 64"/>
                <a:gd name="T29" fmla="*/ 16 h 108"/>
                <a:gd name="T30" fmla="*/ 0 w 64"/>
                <a:gd name="T31" fmla="*/ 5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08">
                  <a:moveTo>
                    <a:pt x="52" y="108"/>
                  </a:moveTo>
                  <a:cubicBezTo>
                    <a:pt x="52" y="100"/>
                    <a:pt x="52" y="100"/>
                    <a:pt x="52" y="100"/>
                  </a:cubicBezTo>
                  <a:cubicBezTo>
                    <a:pt x="64" y="60"/>
                    <a:pt x="64" y="60"/>
                    <a:pt x="64" y="60"/>
                  </a:cubicBezTo>
                  <a:cubicBezTo>
                    <a:pt x="64" y="24"/>
                    <a:pt x="64" y="24"/>
                    <a:pt x="64" y="24"/>
                  </a:cubicBezTo>
                  <a:cubicBezTo>
                    <a:pt x="64" y="20"/>
                    <a:pt x="60" y="16"/>
                    <a:pt x="56" y="16"/>
                  </a:cubicBezTo>
                  <a:cubicBezTo>
                    <a:pt x="52" y="16"/>
                    <a:pt x="48" y="20"/>
                    <a:pt x="48" y="24"/>
                  </a:cubicBezTo>
                  <a:cubicBezTo>
                    <a:pt x="48" y="16"/>
                    <a:pt x="48" y="16"/>
                    <a:pt x="48" y="16"/>
                  </a:cubicBezTo>
                  <a:cubicBezTo>
                    <a:pt x="48" y="12"/>
                    <a:pt x="44" y="8"/>
                    <a:pt x="40" y="8"/>
                  </a:cubicBezTo>
                  <a:cubicBezTo>
                    <a:pt x="36" y="8"/>
                    <a:pt x="32" y="12"/>
                    <a:pt x="32" y="16"/>
                  </a:cubicBezTo>
                  <a:cubicBezTo>
                    <a:pt x="32" y="8"/>
                    <a:pt x="32" y="8"/>
                    <a:pt x="32" y="8"/>
                  </a:cubicBezTo>
                  <a:cubicBezTo>
                    <a:pt x="32" y="4"/>
                    <a:pt x="28" y="0"/>
                    <a:pt x="24" y="0"/>
                  </a:cubicBezTo>
                  <a:cubicBezTo>
                    <a:pt x="20" y="0"/>
                    <a:pt x="16" y="4"/>
                    <a:pt x="16" y="8"/>
                  </a:cubicBezTo>
                  <a:cubicBezTo>
                    <a:pt x="16" y="16"/>
                    <a:pt x="16" y="16"/>
                    <a:pt x="16" y="16"/>
                  </a:cubicBezTo>
                  <a:cubicBezTo>
                    <a:pt x="16" y="12"/>
                    <a:pt x="12" y="8"/>
                    <a:pt x="8" y="8"/>
                  </a:cubicBezTo>
                  <a:cubicBezTo>
                    <a:pt x="4" y="8"/>
                    <a:pt x="0" y="12"/>
                    <a:pt x="0" y="16"/>
                  </a:cubicBezTo>
                  <a:cubicBezTo>
                    <a:pt x="0" y="52"/>
                    <a:pt x="0" y="52"/>
                    <a:pt x="0" y="52"/>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Line 833">
              <a:extLst>
                <a:ext uri="{FF2B5EF4-FFF2-40B4-BE49-F238E27FC236}">
                  <a16:creationId xmlns:a16="http://schemas.microsoft.com/office/drawing/2014/main" id="{F20853AD-C4EA-4AAA-9730-B20630CB7709}"/>
                </a:ext>
              </a:extLst>
            </p:cNvPr>
            <p:cNvSpPr>
              <a:spLocks noChangeShapeType="1"/>
            </p:cNvSpPr>
            <p:nvPr/>
          </p:nvSpPr>
          <p:spPr bwMode="auto">
            <a:xfrm>
              <a:off x="-7439026" y="1420813"/>
              <a:ext cx="0" cy="55563"/>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Line 834">
              <a:extLst>
                <a:ext uri="{FF2B5EF4-FFF2-40B4-BE49-F238E27FC236}">
                  <a16:creationId xmlns:a16="http://schemas.microsoft.com/office/drawing/2014/main" id="{AF58607E-7F57-4CBF-B2CE-5D1207D1E063}"/>
                </a:ext>
              </a:extLst>
            </p:cNvPr>
            <p:cNvSpPr>
              <a:spLocks noChangeShapeType="1"/>
            </p:cNvSpPr>
            <p:nvPr/>
          </p:nvSpPr>
          <p:spPr bwMode="auto">
            <a:xfrm>
              <a:off x="-7402513" y="1420813"/>
              <a:ext cx="0" cy="55563"/>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Line 835">
              <a:extLst>
                <a:ext uri="{FF2B5EF4-FFF2-40B4-BE49-F238E27FC236}">
                  <a16:creationId xmlns:a16="http://schemas.microsoft.com/office/drawing/2014/main" id="{EBE84C21-F13E-448F-9D40-6C72EE8EEE4B}"/>
                </a:ext>
              </a:extLst>
            </p:cNvPr>
            <p:cNvSpPr>
              <a:spLocks noChangeShapeType="1"/>
            </p:cNvSpPr>
            <p:nvPr/>
          </p:nvSpPr>
          <p:spPr bwMode="auto">
            <a:xfrm>
              <a:off x="-7366001" y="1438275"/>
              <a:ext cx="0" cy="3810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836">
              <a:extLst>
                <a:ext uri="{FF2B5EF4-FFF2-40B4-BE49-F238E27FC236}">
                  <a16:creationId xmlns:a16="http://schemas.microsoft.com/office/drawing/2014/main" id="{4169E3AA-231C-4BB2-9A9C-F462387282E6}"/>
                </a:ext>
              </a:extLst>
            </p:cNvPr>
            <p:cNvSpPr>
              <a:spLocks/>
            </p:cNvSpPr>
            <p:nvPr/>
          </p:nvSpPr>
          <p:spPr bwMode="auto">
            <a:xfrm>
              <a:off x="-7513638" y="1466850"/>
              <a:ext cx="46038" cy="166688"/>
            </a:xfrm>
            <a:custGeom>
              <a:avLst/>
              <a:gdLst>
                <a:gd name="T0" fmla="*/ 8 w 20"/>
                <a:gd name="T1" fmla="*/ 0 h 72"/>
                <a:gd name="T2" fmla="*/ 0 w 20"/>
                <a:gd name="T3" fmla="*/ 8 h 72"/>
                <a:gd name="T4" fmla="*/ 0 w 20"/>
                <a:gd name="T5" fmla="*/ 24 h 72"/>
                <a:gd name="T6" fmla="*/ 8 w 20"/>
                <a:gd name="T7" fmla="*/ 40 h 72"/>
                <a:gd name="T8" fmla="*/ 20 w 20"/>
                <a:gd name="T9" fmla="*/ 56 h 72"/>
                <a:gd name="T10" fmla="*/ 20 w 20"/>
                <a:gd name="T11" fmla="*/ 72 h 72"/>
              </a:gdLst>
              <a:ahLst/>
              <a:cxnLst>
                <a:cxn ang="0">
                  <a:pos x="T0" y="T1"/>
                </a:cxn>
                <a:cxn ang="0">
                  <a:pos x="T2" y="T3"/>
                </a:cxn>
                <a:cxn ang="0">
                  <a:pos x="T4" y="T5"/>
                </a:cxn>
                <a:cxn ang="0">
                  <a:pos x="T6" y="T7"/>
                </a:cxn>
                <a:cxn ang="0">
                  <a:pos x="T8" y="T9"/>
                </a:cxn>
                <a:cxn ang="0">
                  <a:pos x="T10" y="T11"/>
                </a:cxn>
              </a:cxnLst>
              <a:rect l="0" t="0" r="r" b="b"/>
              <a:pathLst>
                <a:path w="20" h="72">
                  <a:moveTo>
                    <a:pt x="8" y="0"/>
                  </a:moveTo>
                  <a:cubicBezTo>
                    <a:pt x="4" y="0"/>
                    <a:pt x="0" y="4"/>
                    <a:pt x="0" y="8"/>
                  </a:cubicBezTo>
                  <a:cubicBezTo>
                    <a:pt x="0" y="24"/>
                    <a:pt x="0" y="24"/>
                    <a:pt x="0" y="24"/>
                  </a:cubicBezTo>
                  <a:cubicBezTo>
                    <a:pt x="8" y="40"/>
                    <a:pt x="8" y="40"/>
                    <a:pt x="8" y="40"/>
                  </a:cubicBezTo>
                  <a:cubicBezTo>
                    <a:pt x="20" y="56"/>
                    <a:pt x="20" y="56"/>
                    <a:pt x="20" y="56"/>
                  </a:cubicBezTo>
                  <a:cubicBezTo>
                    <a:pt x="20" y="72"/>
                    <a:pt x="20" y="72"/>
                    <a:pt x="20" y="72"/>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Line 837">
              <a:extLst>
                <a:ext uri="{FF2B5EF4-FFF2-40B4-BE49-F238E27FC236}">
                  <a16:creationId xmlns:a16="http://schemas.microsoft.com/office/drawing/2014/main" id="{72B95781-0D9D-42BD-B808-30A9DB383D25}"/>
                </a:ext>
              </a:extLst>
            </p:cNvPr>
            <p:cNvSpPr>
              <a:spLocks noChangeShapeType="1"/>
            </p:cNvSpPr>
            <p:nvPr/>
          </p:nvSpPr>
          <p:spPr bwMode="auto">
            <a:xfrm>
              <a:off x="-7392988" y="1670050"/>
              <a:ext cx="19050"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Line 838">
              <a:extLst>
                <a:ext uri="{FF2B5EF4-FFF2-40B4-BE49-F238E27FC236}">
                  <a16:creationId xmlns:a16="http://schemas.microsoft.com/office/drawing/2014/main" id="{34D59B43-4E0A-4FD2-92A1-5E9726AB9543}"/>
                </a:ext>
              </a:extLst>
            </p:cNvPr>
            <p:cNvSpPr>
              <a:spLocks noChangeShapeType="1"/>
            </p:cNvSpPr>
            <p:nvPr/>
          </p:nvSpPr>
          <p:spPr bwMode="auto">
            <a:xfrm>
              <a:off x="-7477126" y="1911350"/>
              <a:ext cx="0" cy="55563"/>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839">
              <a:extLst>
                <a:ext uri="{FF2B5EF4-FFF2-40B4-BE49-F238E27FC236}">
                  <a16:creationId xmlns:a16="http://schemas.microsoft.com/office/drawing/2014/main" id="{DDEEF3FD-C3AB-4513-B281-F39281E0B5FF}"/>
                </a:ext>
              </a:extLst>
            </p:cNvPr>
            <p:cNvSpPr>
              <a:spLocks/>
            </p:cNvSpPr>
            <p:nvPr/>
          </p:nvSpPr>
          <p:spPr bwMode="auto">
            <a:xfrm>
              <a:off x="-7477126" y="1633538"/>
              <a:ext cx="130175" cy="130175"/>
            </a:xfrm>
            <a:custGeom>
              <a:avLst/>
              <a:gdLst>
                <a:gd name="T0" fmla="*/ 56 w 56"/>
                <a:gd name="T1" fmla="*/ 52 h 56"/>
                <a:gd name="T2" fmla="*/ 56 w 56"/>
                <a:gd name="T3" fmla="*/ 4 h 56"/>
                <a:gd name="T4" fmla="*/ 52 w 56"/>
                <a:gd name="T5" fmla="*/ 0 h 56"/>
                <a:gd name="T6" fmla="*/ 4 w 56"/>
                <a:gd name="T7" fmla="*/ 0 h 56"/>
                <a:gd name="T8" fmla="*/ 0 w 56"/>
                <a:gd name="T9" fmla="*/ 4 h 56"/>
                <a:gd name="T10" fmla="*/ 0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56" y="52"/>
                  </a:moveTo>
                  <a:cubicBezTo>
                    <a:pt x="56" y="4"/>
                    <a:pt x="56" y="4"/>
                    <a:pt x="56" y="4"/>
                  </a:cubicBezTo>
                  <a:cubicBezTo>
                    <a:pt x="56" y="2"/>
                    <a:pt x="54" y="0"/>
                    <a:pt x="52" y="0"/>
                  </a:cubicBezTo>
                  <a:cubicBezTo>
                    <a:pt x="4" y="0"/>
                    <a:pt x="4" y="0"/>
                    <a:pt x="4" y="0"/>
                  </a:cubicBezTo>
                  <a:cubicBezTo>
                    <a:pt x="2" y="0"/>
                    <a:pt x="0" y="2"/>
                    <a:pt x="0" y="4"/>
                  </a:cubicBezTo>
                  <a:cubicBezTo>
                    <a:pt x="0" y="56"/>
                    <a:pt x="0" y="56"/>
                    <a:pt x="0" y="56"/>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Line 840">
              <a:extLst>
                <a:ext uri="{FF2B5EF4-FFF2-40B4-BE49-F238E27FC236}">
                  <a16:creationId xmlns:a16="http://schemas.microsoft.com/office/drawing/2014/main" id="{4F12A4F2-46AE-4427-B154-5059AF55BC24}"/>
                </a:ext>
              </a:extLst>
            </p:cNvPr>
            <p:cNvSpPr>
              <a:spLocks noChangeShapeType="1"/>
            </p:cNvSpPr>
            <p:nvPr/>
          </p:nvSpPr>
          <p:spPr bwMode="auto">
            <a:xfrm flipV="1">
              <a:off x="-7346951" y="1901825"/>
              <a:ext cx="0" cy="65088"/>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841">
              <a:extLst>
                <a:ext uri="{FF2B5EF4-FFF2-40B4-BE49-F238E27FC236}">
                  <a16:creationId xmlns:a16="http://schemas.microsoft.com/office/drawing/2014/main" id="{2D785FEB-7D70-4EA1-AB56-C0BD4ED19DBB}"/>
                </a:ext>
              </a:extLst>
            </p:cNvPr>
            <p:cNvSpPr>
              <a:spLocks/>
            </p:cNvSpPr>
            <p:nvPr/>
          </p:nvSpPr>
          <p:spPr bwMode="auto">
            <a:xfrm>
              <a:off x="-7540626" y="1754188"/>
              <a:ext cx="249238" cy="147638"/>
            </a:xfrm>
            <a:custGeom>
              <a:avLst/>
              <a:gdLst>
                <a:gd name="T0" fmla="*/ 0 w 108"/>
                <a:gd name="T1" fmla="*/ 12 h 64"/>
                <a:gd name="T2" fmla="*/ 8 w 108"/>
                <a:gd name="T3" fmla="*/ 12 h 64"/>
                <a:gd name="T4" fmla="*/ 48 w 108"/>
                <a:gd name="T5" fmla="*/ 0 h 64"/>
                <a:gd name="T6" fmla="*/ 84 w 108"/>
                <a:gd name="T7" fmla="*/ 0 h 64"/>
                <a:gd name="T8" fmla="*/ 92 w 108"/>
                <a:gd name="T9" fmla="*/ 8 h 64"/>
                <a:gd name="T10" fmla="*/ 84 w 108"/>
                <a:gd name="T11" fmla="*/ 16 h 64"/>
                <a:gd name="T12" fmla="*/ 92 w 108"/>
                <a:gd name="T13" fmla="*/ 16 h 64"/>
                <a:gd name="T14" fmla="*/ 100 w 108"/>
                <a:gd name="T15" fmla="*/ 24 h 64"/>
                <a:gd name="T16" fmla="*/ 92 w 108"/>
                <a:gd name="T17" fmla="*/ 32 h 64"/>
                <a:gd name="T18" fmla="*/ 100 w 108"/>
                <a:gd name="T19" fmla="*/ 32 h 64"/>
                <a:gd name="T20" fmla="*/ 108 w 108"/>
                <a:gd name="T21" fmla="*/ 40 h 64"/>
                <a:gd name="T22" fmla="*/ 100 w 108"/>
                <a:gd name="T23" fmla="*/ 48 h 64"/>
                <a:gd name="T24" fmla="*/ 92 w 108"/>
                <a:gd name="T25" fmla="*/ 48 h 64"/>
                <a:gd name="T26" fmla="*/ 100 w 108"/>
                <a:gd name="T27" fmla="*/ 56 h 64"/>
                <a:gd name="T28" fmla="*/ 92 w 108"/>
                <a:gd name="T29" fmla="*/ 64 h 64"/>
                <a:gd name="T30" fmla="*/ 56 w 108"/>
                <a:gd name="T3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64">
                  <a:moveTo>
                    <a:pt x="0" y="12"/>
                  </a:moveTo>
                  <a:cubicBezTo>
                    <a:pt x="8" y="12"/>
                    <a:pt x="8" y="12"/>
                    <a:pt x="8" y="12"/>
                  </a:cubicBezTo>
                  <a:cubicBezTo>
                    <a:pt x="48" y="0"/>
                    <a:pt x="48" y="0"/>
                    <a:pt x="48" y="0"/>
                  </a:cubicBezTo>
                  <a:cubicBezTo>
                    <a:pt x="84" y="0"/>
                    <a:pt x="84" y="0"/>
                    <a:pt x="84" y="0"/>
                  </a:cubicBezTo>
                  <a:cubicBezTo>
                    <a:pt x="88" y="0"/>
                    <a:pt x="92" y="4"/>
                    <a:pt x="92" y="8"/>
                  </a:cubicBezTo>
                  <a:cubicBezTo>
                    <a:pt x="92" y="12"/>
                    <a:pt x="88" y="16"/>
                    <a:pt x="84" y="16"/>
                  </a:cubicBezTo>
                  <a:cubicBezTo>
                    <a:pt x="92" y="16"/>
                    <a:pt x="92" y="16"/>
                    <a:pt x="92" y="16"/>
                  </a:cubicBezTo>
                  <a:cubicBezTo>
                    <a:pt x="96" y="16"/>
                    <a:pt x="100" y="20"/>
                    <a:pt x="100" y="24"/>
                  </a:cubicBezTo>
                  <a:cubicBezTo>
                    <a:pt x="100" y="28"/>
                    <a:pt x="96" y="32"/>
                    <a:pt x="92" y="32"/>
                  </a:cubicBezTo>
                  <a:cubicBezTo>
                    <a:pt x="100" y="32"/>
                    <a:pt x="100" y="32"/>
                    <a:pt x="100" y="32"/>
                  </a:cubicBezTo>
                  <a:cubicBezTo>
                    <a:pt x="104" y="32"/>
                    <a:pt x="108" y="36"/>
                    <a:pt x="108" y="40"/>
                  </a:cubicBezTo>
                  <a:cubicBezTo>
                    <a:pt x="108" y="44"/>
                    <a:pt x="104" y="48"/>
                    <a:pt x="100" y="48"/>
                  </a:cubicBezTo>
                  <a:cubicBezTo>
                    <a:pt x="92" y="48"/>
                    <a:pt x="92" y="48"/>
                    <a:pt x="92" y="48"/>
                  </a:cubicBezTo>
                  <a:cubicBezTo>
                    <a:pt x="96" y="48"/>
                    <a:pt x="100" y="52"/>
                    <a:pt x="100" y="56"/>
                  </a:cubicBezTo>
                  <a:cubicBezTo>
                    <a:pt x="100" y="60"/>
                    <a:pt x="96" y="64"/>
                    <a:pt x="92" y="64"/>
                  </a:cubicBezTo>
                  <a:cubicBezTo>
                    <a:pt x="56" y="64"/>
                    <a:pt x="56" y="64"/>
                    <a:pt x="56" y="64"/>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Line 842">
              <a:extLst>
                <a:ext uri="{FF2B5EF4-FFF2-40B4-BE49-F238E27FC236}">
                  <a16:creationId xmlns:a16="http://schemas.microsoft.com/office/drawing/2014/main" id="{D95F438B-735F-4186-8841-357C899F7BCA}"/>
                </a:ext>
              </a:extLst>
            </p:cNvPr>
            <p:cNvSpPr>
              <a:spLocks noChangeShapeType="1"/>
            </p:cNvSpPr>
            <p:nvPr/>
          </p:nvSpPr>
          <p:spPr bwMode="auto">
            <a:xfrm flipH="1">
              <a:off x="-7383463" y="1865313"/>
              <a:ext cx="55563"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Line 843">
              <a:extLst>
                <a:ext uri="{FF2B5EF4-FFF2-40B4-BE49-F238E27FC236}">
                  <a16:creationId xmlns:a16="http://schemas.microsoft.com/office/drawing/2014/main" id="{2DEF345B-6AC2-4FBA-86B7-4717F02201F1}"/>
                </a:ext>
              </a:extLst>
            </p:cNvPr>
            <p:cNvSpPr>
              <a:spLocks noChangeShapeType="1"/>
            </p:cNvSpPr>
            <p:nvPr/>
          </p:nvSpPr>
          <p:spPr bwMode="auto">
            <a:xfrm flipH="1">
              <a:off x="-7383463" y="1828800"/>
              <a:ext cx="55563"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Line 844">
              <a:extLst>
                <a:ext uri="{FF2B5EF4-FFF2-40B4-BE49-F238E27FC236}">
                  <a16:creationId xmlns:a16="http://schemas.microsoft.com/office/drawing/2014/main" id="{43C0880C-D5EB-40FD-8F4A-892693B3D0D2}"/>
                </a:ext>
              </a:extLst>
            </p:cNvPr>
            <p:cNvSpPr>
              <a:spLocks noChangeShapeType="1"/>
            </p:cNvSpPr>
            <p:nvPr/>
          </p:nvSpPr>
          <p:spPr bwMode="auto">
            <a:xfrm flipH="1">
              <a:off x="-7383463" y="1790700"/>
              <a:ext cx="36513"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845">
              <a:extLst>
                <a:ext uri="{FF2B5EF4-FFF2-40B4-BE49-F238E27FC236}">
                  <a16:creationId xmlns:a16="http://schemas.microsoft.com/office/drawing/2014/main" id="{C2735FE8-A5FE-4625-B3A7-380C45EB6B5F}"/>
                </a:ext>
              </a:extLst>
            </p:cNvPr>
            <p:cNvSpPr>
              <a:spLocks/>
            </p:cNvSpPr>
            <p:nvPr/>
          </p:nvSpPr>
          <p:spPr bwMode="auto">
            <a:xfrm>
              <a:off x="-7540626" y="1893888"/>
              <a:ext cx="166688" cy="46038"/>
            </a:xfrm>
            <a:custGeom>
              <a:avLst/>
              <a:gdLst>
                <a:gd name="T0" fmla="*/ 72 w 72"/>
                <a:gd name="T1" fmla="*/ 12 h 20"/>
                <a:gd name="T2" fmla="*/ 64 w 72"/>
                <a:gd name="T3" fmla="*/ 20 h 20"/>
                <a:gd name="T4" fmla="*/ 48 w 72"/>
                <a:gd name="T5" fmla="*/ 20 h 20"/>
                <a:gd name="T6" fmla="*/ 32 w 72"/>
                <a:gd name="T7" fmla="*/ 12 h 20"/>
                <a:gd name="T8" fmla="*/ 16 w 72"/>
                <a:gd name="T9" fmla="*/ 0 h 20"/>
                <a:gd name="T10" fmla="*/ 0 w 72"/>
                <a:gd name="T11" fmla="*/ 0 h 20"/>
              </a:gdLst>
              <a:ahLst/>
              <a:cxnLst>
                <a:cxn ang="0">
                  <a:pos x="T0" y="T1"/>
                </a:cxn>
                <a:cxn ang="0">
                  <a:pos x="T2" y="T3"/>
                </a:cxn>
                <a:cxn ang="0">
                  <a:pos x="T4" y="T5"/>
                </a:cxn>
                <a:cxn ang="0">
                  <a:pos x="T6" y="T7"/>
                </a:cxn>
                <a:cxn ang="0">
                  <a:pos x="T8" y="T9"/>
                </a:cxn>
                <a:cxn ang="0">
                  <a:pos x="T10" y="T11"/>
                </a:cxn>
              </a:cxnLst>
              <a:rect l="0" t="0" r="r" b="b"/>
              <a:pathLst>
                <a:path w="72" h="20">
                  <a:moveTo>
                    <a:pt x="72" y="12"/>
                  </a:moveTo>
                  <a:cubicBezTo>
                    <a:pt x="72" y="16"/>
                    <a:pt x="68" y="20"/>
                    <a:pt x="64" y="20"/>
                  </a:cubicBezTo>
                  <a:cubicBezTo>
                    <a:pt x="48" y="20"/>
                    <a:pt x="48" y="20"/>
                    <a:pt x="48" y="20"/>
                  </a:cubicBezTo>
                  <a:cubicBezTo>
                    <a:pt x="32" y="12"/>
                    <a:pt x="32" y="12"/>
                    <a:pt x="32" y="12"/>
                  </a:cubicBezTo>
                  <a:cubicBezTo>
                    <a:pt x="16" y="0"/>
                    <a:pt x="16" y="0"/>
                    <a:pt x="16" y="0"/>
                  </a:cubicBezTo>
                  <a:cubicBezTo>
                    <a:pt x="0" y="0"/>
                    <a:pt x="0" y="0"/>
                    <a:pt x="0" y="0"/>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Line 846">
              <a:extLst>
                <a:ext uri="{FF2B5EF4-FFF2-40B4-BE49-F238E27FC236}">
                  <a16:creationId xmlns:a16="http://schemas.microsoft.com/office/drawing/2014/main" id="{A5D41FFB-0DEE-4C56-8A40-8C44DD5A4F20}"/>
                </a:ext>
              </a:extLst>
            </p:cNvPr>
            <p:cNvSpPr>
              <a:spLocks noChangeShapeType="1"/>
            </p:cNvSpPr>
            <p:nvPr/>
          </p:nvSpPr>
          <p:spPr bwMode="auto">
            <a:xfrm>
              <a:off x="-7578726" y="1800225"/>
              <a:ext cx="0" cy="1905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Line 847">
              <a:extLst>
                <a:ext uri="{FF2B5EF4-FFF2-40B4-BE49-F238E27FC236}">
                  <a16:creationId xmlns:a16="http://schemas.microsoft.com/office/drawing/2014/main" id="{343192FF-377D-412F-AA2C-D8DB6ABA7E99}"/>
                </a:ext>
              </a:extLst>
            </p:cNvPr>
            <p:cNvSpPr>
              <a:spLocks noChangeShapeType="1"/>
            </p:cNvSpPr>
            <p:nvPr/>
          </p:nvSpPr>
          <p:spPr bwMode="auto">
            <a:xfrm flipH="1">
              <a:off x="-7874001" y="1773238"/>
              <a:ext cx="63500"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848">
              <a:extLst>
                <a:ext uri="{FF2B5EF4-FFF2-40B4-BE49-F238E27FC236}">
                  <a16:creationId xmlns:a16="http://schemas.microsoft.com/office/drawing/2014/main" id="{A56F943B-9FD6-4462-8300-3887D5A93472}"/>
                </a:ext>
              </a:extLst>
            </p:cNvPr>
            <p:cNvSpPr>
              <a:spLocks/>
            </p:cNvSpPr>
            <p:nvPr/>
          </p:nvSpPr>
          <p:spPr bwMode="auto">
            <a:xfrm>
              <a:off x="-7680326" y="1773238"/>
              <a:ext cx="139700" cy="128588"/>
            </a:xfrm>
            <a:custGeom>
              <a:avLst/>
              <a:gdLst>
                <a:gd name="T0" fmla="*/ 0 w 60"/>
                <a:gd name="T1" fmla="*/ 56 h 56"/>
                <a:gd name="T2" fmla="*/ 56 w 60"/>
                <a:gd name="T3" fmla="*/ 56 h 56"/>
                <a:gd name="T4" fmla="*/ 60 w 60"/>
                <a:gd name="T5" fmla="*/ 52 h 56"/>
                <a:gd name="T6" fmla="*/ 60 w 60"/>
                <a:gd name="T7" fmla="*/ 4 h 56"/>
                <a:gd name="T8" fmla="*/ 56 w 60"/>
                <a:gd name="T9" fmla="*/ 0 h 56"/>
                <a:gd name="T10" fmla="*/ 4 w 60"/>
                <a:gd name="T11" fmla="*/ 0 h 56"/>
              </a:gdLst>
              <a:ahLst/>
              <a:cxnLst>
                <a:cxn ang="0">
                  <a:pos x="T0" y="T1"/>
                </a:cxn>
                <a:cxn ang="0">
                  <a:pos x="T2" y="T3"/>
                </a:cxn>
                <a:cxn ang="0">
                  <a:pos x="T4" y="T5"/>
                </a:cxn>
                <a:cxn ang="0">
                  <a:pos x="T6" y="T7"/>
                </a:cxn>
                <a:cxn ang="0">
                  <a:pos x="T8" y="T9"/>
                </a:cxn>
                <a:cxn ang="0">
                  <a:pos x="T10" y="T11"/>
                </a:cxn>
              </a:cxnLst>
              <a:rect l="0" t="0" r="r" b="b"/>
              <a:pathLst>
                <a:path w="60" h="56">
                  <a:moveTo>
                    <a:pt x="0" y="56"/>
                  </a:moveTo>
                  <a:cubicBezTo>
                    <a:pt x="56" y="56"/>
                    <a:pt x="56" y="56"/>
                    <a:pt x="56" y="56"/>
                  </a:cubicBezTo>
                  <a:cubicBezTo>
                    <a:pt x="58" y="56"/>
                    <a:pt x="60" y="54"/>
                    <a:pt x="60" y="52"/>
                  </a:cubicBezTo>
                  <a:cubicBezTo>
                    <a:pt x="60" y="4"/>
                    <a:pt x="60" y="4"/>
                    <a:pt x="60" y="4"/>
                  </a:cubicBezTo>
                  <a:cubicBezTo>
                    <a:pt x="60" y="2"/>
                    <a:pt x="58" y="0"/>
                    <a:pt x="56" y="0"/>
                  </a:cubicBezTo>
                  <a:cubicBezTo>
                    <a:pt x="4" y="0"/>
                    <a:pt x="4" y="0"/>
                    <a:pt x="4" y="0"/>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Line 849">
              <a:extLst>
                <a:ext uri="{FF2B5EF4-FFF2-40B4-BE49-F238E27FC236}">
                  <a16:creationId xmlns:a16="http://schemas.microsoft.com/office/drawing/2014/main" id="{72E3E036-A570-4CBD-BD26-7CDAA0FF43FA}"/>
                </a:ext>
              </a:extLst>
            </p:cNvPr>
            <p:cNvSpPr>
              <a:spLocks noChangeShapeType="1"/>
            </p:cNvSpPr>
            <p:nvPr/>
          </p:nvSpPr>
          <p:spPr bwMode="auto">
            <a:xfrm>
              <a:off x="-7874001" y="1901825"/>
              <a:ext cx="46038"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850">
              <a:extLst>
                <a:ext uri="{FF2B5EF4-FFF2-40B4-BE49-F238E27FC236}">
                  <a16:creationId xmlns:a16="http://schemas.microsoft.com/office/drawing/2014/main" id="{484B50CC-F2E8-49FC-9523-BFC5C84420D3}"/>
                </a:ext>
              </a:extLst>
            </p:cNvPr>
            <p:cNvSpPr>
              <a:spLocks/>
            </p:cNvSpPr>
            <p:nvPr/>
          </p:nvSpPr>
          <p:spPr bwMode="auto">
            <a:xfrm>
              <a:off x="-7827963" y="1708150"/>
              <a:ext cx="147638" cy="249238"/>
            </a:xfrm>
            <a:custGeom>
              <a:avLst/>
              <a:gdLst>
                <a:gd name="T0" fmla="*/ 12 w 64"/>
                <a:gd name="T1" fmla="*/ 0 h 108"/>
                <a:gd name="T2" fmla="*/ 12 w 64"/>
                <a:gd name="T3" fmla="*/ 8 h 108"/>
                <a:gd name="T4" fmla="*/ 0 w 64"/>
                <a:gd name="T5" fmla="*/ 48 h 108"/>
                <a:gd name="T6" fmla="*/ 0 w 64"/>
                <a:gd name="T7" fmla="*/ 84 h 108"/>
                <a:gd name="T8" fmla="*/ 8 w 64"/>
                <a:gd name="T9" fmla="*/ 92 h 108"/>
                <a:gd name="T10" fmla="*/ 16 w 64"/>
                <a:gd name="T11" fmla="*/ 84 h 108"/>
                <a:gd name="T12" fmla="*/ 16 w 64"/>
                <a:gd name="T13" fmla="*/ 92 h 108"/>
                <a:gd name="T14" fmla="*/ 24 w 64"/>
                <a:gd name="T15" fmla="*/ 100 h 108"/>
                <a:gd name="T16" fmla="*/ 32 w 64"/>
                <a:gd name="T17" fmla="*/ 92 h 108"/>
                <a:gd name="T18" fmla="*/ 32 w 64"/>
                <a:gd name="T19" fmla="*/ 100 h 108"/>
                <a:gd name="T20" fmla="*/ 40 w 64"/>
                <a:gd name="T21" fmla="*/ 108 h 108"/>
                <a:gd name="T22" fmla="*/ 48 w 64"/>
                <a:gd name="T23" fmla="*/ 100 h 108"/>
                <a:gd name="T24" fmla="*/ 48 w 64"/>
                <a:gd name="T25" fmla="*/ 92 h 108"/>
                <a:gd name="T26" fmla="*/ 56 w 64"/>
                <a:gd name="T27" fmla="*/ 100 h 108"/>
                <a:gd name="T28" fmla="*/ 64 w 64"/>
                <a:gd name="T29" fmla="*/ 92 h 108"/>
                <a:gd name="T30" fmla="*/ 64 w 64"/>
                <a:gd name="T31" fmla="*/ 5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08">
                  <a:moveTo>
                    <a:pt x="12" y="0"/>
                  </a:moveTo>
                  <a:cubicBezTo>
                    <a:pt x="12" y="8"/>
                    <a:pt x="12" y="8"/>
                    <a:pt x="12" y="8"/>
                  </a:cubicBezTo>
                  <a:cubicBezTo>
                    <a:pt x="0" y="48"/>
                    <a:pt x="0" y="48"/>
                    <a:pt x="0" y="48"/>
                  </a:cubicBezTo>
                  <a:cubicBezTo>
                    <a:pt x="0" y="84"/>
                    <a:pt x="0" y="84"/>
                    <a:pt x="0" y="84"/>
                  </a:cubicBezTo>
                  <a:cubicBezTo>
                    <a:pt x="0" y="88"/>
                    <a:pt x="4" y="92"/>
                    <a:pt x="8" y="92"/>
                  </a:cubicBezTo>
                  <a:cubicBezTo>
                    <a:pt x="12" y="92"/>
                    <a:pt x="16" y="88"/>
                    <a:pt x="16" y="84"/>
                  </a:cubicBezTo>
                  <a:cubicBezTo>
                    <a:pt x="16" y="92"/>
                    <a:pt x="16" y="92"/>
                    <a:pt x="16" y="92"/>
                  </a:cubicBezTo>
                  <a:cubicBezTo>
                    <a:pt x="16" y="96"/>
                    <a:pt x="20" y="100"/>
                    <a:pt x="24" y="100"/>
                  </a:cubicBezTo>
                  <a:cubicBezTo>
                    <a:pt x="28" y="100"/>
                    <a:pt x="32" y="96"/>
                    <a:pt x="32" y="92"/>
                  </a:cubicBezTo>
                  <a:cubicBezTo>
                    <a:pt x="32" y="100"/>
                    <a:pt x="32" y="100"/>
                    <a:pt x="32" y="100"/>
                  </a:cubicBezTo>
                  <a:cubicBezTo>
                    <a:pt x="32" y="104"/>
                    <a:pt x="36" y="108"/>
                    <a:pt x="40" y="108"/>
                  </a:cubicBezTo>
                  <a:cubicBezTo>
                    <a:pt x="44" y="108"/>
                    <a:pt x="48" y="104"/>
                    <a:pt x="48" y="100"/>
                  </a:cubicBezTo>
                  <a:cubicBezTo>
                    <a:pt x="48" y="92"/>
                    <a:pt x="48" y="92"/>
                    <a:pt x="48" y="92"/>
                  </a:cubicBezTo>
                  <a:cubicBezTo>
                    <a:pt x="48" y="96"/>
                    <a:pt x="52" y="100"/>
                    <a:pt x="56" y="100"/>
                  </a:cubicBezTo>
                  <a:cubicBezTo>
                    <a:pt x="60" y="100"/>
                    <a:pt x="64" y="96"/>
                    <a:pt x="64" y="92"/>
                  </a:cubicBezTo>
                  <a:cubicBezTo>
                    <a:pt x="64" y="56"/>
                    <a:pt x="64" y="56"/>
                    <a:pt x="64" y="56"/>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Line 851">
              <a:extLst>
                <a:ext uri="{FF2B5EF4-FFF2-40B4-BE49-F238E27FC236}">
                  <a16:creationId xmlns:a16="http://schemas.microsoft.com/office/drawing/2014/main" id="{1C88A2F3-E691-4D4B-AC36-473A9A9C253A}"/>
                </a:ext>
              </a:extLst>
            </p:cNvPr>
            <p:cNvSpPr>
              <a:spLocks noChangeShapeType="1"/>
            </p:cNvSpPr>
            <p:nvPr/>
          </p:nvSpPr>
          <p:spPr bwMode="auto">
            <a:xfrm flipV="1">
              <a:off x="-7716838" y="1865313"/>
              <a:ext cx="0" cy="55563"/>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Line 852">
              <a:extLst>
                <a:ext uri="{FF2B5EF4-FFF2-40B4-BE49-F238E27FC236}">
                  <a16:creationId xmlns:a16="http://schemas.microsoft.com/office/drawing/2014/main" id="{B9347D66-DEBC-464E-94CE-3AE3569FA17A}"/>
                </a:ext>
              </a:extLst>
            </p:cNvPr>
            <p:cNvSpPr>
              <a:spLocks noChangeShapeType="1"/>
            </p:cNvSpPr>
            <p:nvPr/>
          </p:nvSpPr>
          <p:spPr bwMode="auto">
            <a:xfrm flipV="1">
              <a:off x="-7754938" y="1865313"/>
              <a:ext cx="0" cy="55563"/>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Line 853">
              <a:extLst>
                <a:ext uri="{FF2B5EF4-FFF2-40B4-BE49-F238E27FC236}">
                  <a16:creationId xmlns:a16="http://schemas.microsoft.com/office/drawing/2014/main" id="{08D97F7A-B0AA-40FA-937F-C1DF97790834}"/>
                </a:ext>
              </a:extLst>
            </p:cNvPr>
            <p:cNvSpPr>
              <a:spLocks noChangeShapeType="1"/>
            </p:cNvSpPr>
            <p:nvPr/>
          </p:nvSpPr>
          <p:spPr bwMode="auto">
            <a:xfrm flipV="1">
              <a:off x="-7791451" y="1865313"/>
              <a:ext cx="0" cy="36513"/>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854">
              <a:extLst>
                <a:ext uri="{FF2B5EF4-FFF2-40B4-BE49-F238E27FC236}">
                  <a16:creationId xmlns:a16="http://schemas.microsoft.com/office/drawing/2014/main" id="{84A735BB-3E9F-4964-8110-6AFE729AD947}"/>
                </a:ext>
              </a:extLst>
            </p:cNvPr>
            <p:cNvSpPr>
              <a:spLocks/>
            </p:cNvSpPr>
            <p:nvPr/>
          </p:nvSpPr>
          <p:spPr bwMode="auto">
            <a:xfrm>
              <a:off x="-7689851" y="1708150"/>
              <a:ext cx="46038" cy="166688"/>
            </a:xfrm>
            <a:custGeom>
              <a:avLst/>
              <a:gdLst>
                <a:gd name="T0" fmla="*/ 12 w 20"/>
                <a:gd name="T1" fmla="*/ 72 h 72"/>
                <a:gd name="T2" fmla="*/ 20 w 20"/>
                <a:gd name="T3" fmla="*/ 64 h 72"/>
                <a:gd name="T4" fmla="*/ 20 w 20"/>
                <a:gd name="T5" fmla="*/ 48 h 72"/>
                <a:gd name="T6" fmla="*/ 12 w 20"/>
                <a:gd name="T7" fmla="*/ 32 h 72"/>
                <a:gd name="T8" fmla="*/ 0 w 20"/>
                <a:gd name="T9" fmla="*/ 16 h 72"/>
                <a:gd name="T10" fmla="*/ 0 w 20"/>
                <a:gd name="T11" fmla="*/ 0 h 72"/>
              </a:gdLst>
              <a:ahLst/>
              <a:cxnLst>
                <a:cxn ang="0">
                  <a:pos x="T0" y="T1"/>
                </a:cxn>
                <a:cxn ang="0">
                  <a:pos x="T2" y="T3"/>
                </a:cxn>
                <a:cxn ang="0">
                  <a:pos x="T4" y="T5"/>
                </a:cxn>
                <a:cxn ang="0">
                  <a:pos x="T6" y="T7"/>
                </a:cxn>
                <a:cxn ang="0">
                  <a:pos x="T8" y="T9"/>
                </a:cxn>
                <a:cxn ang="0">
                  <a:pos x="T10" y="T11"/>
                </a:cxn>
              </a:cxnLst>
              <a:rect l="0" t="0" r="r" b="b"/>
              <a:pathLst>
                <a:path w="20" h="72">
                  <a:moveTo>
                    <a:pt x="12" y="72"/>
                  </a:moveTo>
                  <a:cubicBezTo>
                    <a:pt x="16" y="72"/>
                    <a:pt x="20" y="68"/>
                    <a:pt x="20" y="64"/>
                  </a:cubicBezTo>
                  <a:cubicBezTo>
                    <a:pt x="20" y="48"/>
                    <a:pt x="20" y="48"/>
                    <a:pt x="20" y="48"/>
                  </a:cubicBezTo>
                  <a:cubicBezTo>
                    <a:pt x="12" y="32"/>
                    <a:pt x="12" y="32"/>
                    <a:pt x="12" y="32"/>
                  </a:cubicBezTo>
                  <a:cubicBezTo>
                    <a:pt x="0" y="16"/>
                    <a:pt x="0" y="16"/>
                    <a:pt x="0" y="16"/>
                  </a:cubicBezTo>
                  <a:cubicBezTo>
                    <a:pt x="0" y="0"/>
                    <a:pt x="0" y="0"/>
                    <a:pt x="0" y="0"/>
                  </a:cubicBezTo>
                </a:path>
              </a:pathLst>
            </a:cu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Line 855">
              <a:extLst>
                <a:ext uri="{FF2B5EF4-FFF2-40B4-BE49-F238E27FC236}">
                  <a16:creationId xmlns:a16="http://schemas.microsoft.com/office/drawing/2014/main" id="{AD262A78-190E-48D7-8556-B066483FF73A}"/>
                </a:ext>
              </a:extLst>
            </p:cNvPr>
            <p:cNvSpPr>
              <a:spLocks noChangeShapeType="1"/>
            </p:cNvSpPr>
            <p:nvPr/>
          </p:nvSpPr>
          <p:spPr bwMode="auto">
            <a:xfrm>
              <a:off x="-7810501" y="1708150"/>
              <a:ext cx="130175" cy="0"/>
            </a:xfrm>
            <a:prstGeom prst="line">
              <a:avLst/>
            </a:prstGeom>
            <a:grp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1" name="Group 300">
            <a:extLst>
              <a:ext uri="{FF2B5EF4-FFF2-40B4-BE49-F238E27FC236}">
                <a16:creationId xmlns:a16="http://schemas.microsoft.com/office/drawing/2014/main" id="{A6E454EE-781B-4E56-ACAF-B7EE7CA90502}"/>
              </a:ext>
            </a:extLst>
          </p:cNvPr>
          <p:cNvGrpSpPr/>
          <p:nvPr/>
        </p:nvGrpSpPr>
        <p:grpSpPr>
          <a:xfrm>
            <a:off x="1244374" y="4025447"/>
            <a:ext cx="317567" cy="317567"/>
            <a:chOff x="2035155" y="3723150"/>
            <a:chExt cx="562501" cy="562501"/>
          </a:xfrm>
        </p:grpSpPr>
        <p:sp>
          <p:nvSpPr>
            <p:cNvPr id="302" name="Freeform 2170">
              <a:extLst>
                <a:ext uri="{FF2B5EF4-FFF2-40B4-BE49-F238E27FC236}">
                  <a16:creationId xmlns:a16="http://schemas.microsoft.com/office/drawing/2014/main" id="{ED413332-9EA8-4CE2-9D92-0CBC41FC00BB}"/>
                </a:ext>
              </a:extLst>
            </p:cNvPr>
            <p:cNvSpPr>
              <a:spLocks/>
            </p:cNvSpPr>
            <p:nvPr/>
          </p:nvSpPr>
          <p:spPr bwMode="auto">
            <a:xfrm>
              <a:off x="2035155" y="3723150"/>
              <a:ext cx="562501" cy="536237"/>
            </a:xfrm>
            <a:custGeom>
              <a:avLst/>
              <a:gdLst>
                <a:gd name="T0" fmla="*/ 129 w 257"/>
                <a:gd name="T1" fmla="*/ 0 h 245"/>
                <a:gd name="T2" fmla="*/ 162 w 257"/>
                <a:gd name="T3" fmla="*/ 95 h 245"/>
                <a:gd name="T4" fmla="*/ 257 w 257"/>
                <a:gd name="T5" fmla="*/ 95 h 245"/>
                <a:gd name="T6" fmla="*/ 183 w 257"/>
                <a:gd name="T7" fmla="*/ 153 h 245"/>
                <a:gd name="T8" fmla="*/ 207 w 257"/>
                <a:gd name="T9" fmla="*/ 245 h 245"/>
                <a:gd name="T10" fmla="*/ 129 w 257"/>
                <a:gd name="T11" fmla="*/ 191 h 245"/>
                <a:gd name="T12" fmla="*/ 50 w 257"/>
                <a:gd name="T13" fmla="*/ 245 h 245"/>
                <a:gd name="T14" fmla="*/ 75 w 257"/>
                <a:gd name="T15" fmla="*/ 153 h 245"/>
                <a:gd name="T16" fmla="*/ 0 w 257"/>
                <a:gd name="T17" fmla="*/ 95 h 245"/>
                <a:gd name="T18" fmla="*/ 95 w 257"/>
                <a:gd name="T19" fmla="*/ 95 h 245"/>
                <a:gd name="T20" fmla="*/ 129 w 257"/>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245">
                  <a:moveTo>
                    <a:pt x="129" y="0"/>
                  </a:moveTo>
                  <a:lnTo>
                    <a:pt x="162" y="95"/>
                  </a:lnTo>
                  <a:lnTo>
                    <a:pt x="257" y="95"/>
                  </a:lnTo>
                  <a:lnTo>
                    <a:pt x="183" y="153"/>
                  </a:lnTo>
                  <a:lnTo>
                    <a:pt x="207" y="245"/>
                  </a:lnTo>
                  <a:lnTo>
                    <a:pt x="129" y="191"/>
                  </a:lnTo>
                  <a:lnTo>
                    <a:pt x="50" y="245"/>
                  </a:lnTo>
                  <a:lnTo>
                    <a:pt x="75" y="153"/>
                  </a:lnTo>
                  <a:lnTo>
                    <a:pt x="0" y="95"/>
                  </a:lnTo>
                  <a:lnTo>
                    <a:pt x="95" y="95"/>
                  </a:lnTo>
                  <a:lnTo>
                    <a:pt x="129" y="0"/>
                  </a:lnTo>
                  <a:close/>
                </a:path>
              </a:pathLst>
            </a:custGeom>
            <a:noFill/>
            <a:ln w="12700"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Freeform 2176">
              <a:extLst>
                <a:ext uri="{FF2B5EF4-FFF2-40B4-BE49-F238E27FC236}">
                  <a16:creationId xmlns:a16="http://schemas.microsoft.com/office/drawing/2014/main" id="{11E06A53-255C-4A0A-BCD2-EC6D1A593316}"/>
                </a:ext>
              </a:extLst>
            </p:cNvPr>
            <p:cNvSpPr>
              <a:spLocks/>
            </p:cNvSpPr>
            <p:nvPr/>
          </p:nvSpPr>
          <p:spPr bwMode="auto">
            <a:xfrm>
              <a:off x="2208065" y="3913569"/>
              <a:ext cx="216684" cy="207929"/>
            </a:xfrm>
            <a:custGeom>
              <a:avLst/>
              <a:gdLst>
                <a:gd name="T0" fmla="*/ 50 w 99"/>
                <a:gd name="T1" fmla="*/ 0 h 95"/>
                <a:gd name="T2" fmla="*/ 66 w 99"/>
                <a:gd name="T3" fmla="*/ 33 h 95"/>
                <a:gd name="T4" fmla="*/ 99 w 99"/>
                <a:gd name="T5" fmla="*/ 33 h 95"/>
                <a:gd name="T6" fmla="*/ 70 w 99"/>
                <a:gd name="T7" fmla="*/ 58 h 95"/>
                <a:gd name="T8" fmla="*/ 83 w 99"/>
                <a:gd name="T9" fmla="*/ 95 h 95"/>
                <a:gd name="T10" fmla="*/ 50 w 99"/>
                <a:gd name="T11" fmla="*/ 75 h 95"/>
                <a:gd name="T12" fmla="*/ 16 w 99"/>
                <a:gd name="T13" fmla="*/ 95 h 95"/>
                <a:gd name="T14" fmla="*/ 29 w 99"/>
                <a:gd name="T15" fmla="*/ 58 h 95"/>
                <a:gd name="T16" fmla="*/ 0 w 99"/>
                <a:gd name="T17" fmla="*/ 33 h 95"/>
                <a:gd name="T18" fmla="*/ 33 w 99"/>
                <a:gd name="T19" fmla="*/ 33 h 95"/>
                <a:gd name="T20" fmla="*/ 50 w 99"/>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5">
                  <a:moveTo>
                    <a:pt x="50" y="0"/>
                  </a:moveTo>
                  <a:lnTo>
                    <a:pt x="66" y="33"/>
                  </a:lnTo>
                  <a:lnTo>
                    <a:pt x="99" y="33"/>
                  </a:lnTo>
                  <a:lnTo>
                    <a:pt x="70" y="58"/>
                  </a:lnTo>
                  <a:lnTo>
                    <a:pt x="83" y="95"/>
                  </a:lnTo>
                  <a:lnTo>
                    <a:pt x="50" y="75"/>
                  </a:lnTo>
                  <a:lnTo>
                    <a:pt x="16" y="95"/>
                  </a:lnTo>
                  <a:lnTo>
                    <a:pt x="29" y="58"/>
                  </a:lnTo>
                  <a:lnTo>
                    <a:pt x="0" y="33"/>
                  </a:lnTo>
                  <a:lnTo>
                    <a:pt x="33" y="33"/>
                  </a:lnTo>
                  <a:lnTo>
                    <a:pt x="50" y="0"/>
                  </a:lnTo>
                  <a:close/>
                </a:path>
              </a:pathLst>
            </a:custGeom>
            <a:noFill/>
            <a:ln w="12700"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Oval 2178">
              <a:extLst>
                <a:ext uri="{FF2B5EF4-FFF2-40B4-BE49-F238E27FC236}">
                  <a16:creationId xmlns:a16="http://schemas.microsoft.com/office/drawing/2014/main" id="{ADDE3D1E-0658-48C9-9A72-E65B1FB487CC}"/>
                </a:ext>
              </a:extLst>
            </p:cNvPr>
            <p:cNvSpPr>
              <a:spLocks noChangeArrowheads="1"/>
            </p:cNvSpPr>
            <p:nvPr/>
          </p:nvSpPr>
          <p:spPr bwMode="auto">
            <a:xfrm>
              <a:off x="2052665" y="3758169"/>
              <a:ext cx="527482" cy="527482"/>
            </a:xfrm>
            <a:prstGeom prst="ellipse">
              <a:avLst/>
            </a:prstGeom>
            <a:noFill/>
            <a:ln w="12700"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1" name="Group 310">
            <a:extLst>
              <a:ext uri="{FF2B5EF4-FFF2-40B4-BE49-F238E27FC236}">
                <a16:creationId xmlns:a16="http://schemas.microsoft.com/office/drawing/2014/main" id="{3B78012E-219E-40A0-92C5-17ACCF0C5FB9}"/>
              </a:ext>
            </a:extLst>
          </p:cNvPr>
          <p:cNvGrpSpPr/>
          <p:nvPr/>
        </p:nvGrpSpPr>
        <p:grpSpPr>
          <a:xfrm>
            <a:off x="6485697" y="4042380"/>
            <a:ext cx="317567" cy="317567"/>
            <a:chOff x="2035155" y="3723150"/>
            <a:chExt cx="562501" cy="562501"/>
          </a:xfrm>
          <a:effectLst/>
        </p:grpSpPr>
        <p:sp>
          <p:nvSpPr>
            <p:cNvPr id="312" name="Freeform 2170">
              <a:extLst>
                <a:ext uri="{FF2B5EF4-FFF2-40B4-BE49-F238E27FC236}">
                  <a16:creationId xmlns:a16="http://schemas.microsoft.com/office/drawing/2014/main" id="{C392FF7C-85F3-4DA3-B14F-1E24D02A0524}"/>
                </a:ext>
              </a:extLst>
            </p:cNvPr>
            <p:cNvSpPr>
              <a:spLocks/>
            </p:cNvSpPr>
            <p:nvPr/>
          </p:nvSpPr>
          <p:spPr bwMode="auto">
            <a:xfrm>
              <a:off x="2035155" y="3723150"/>
              <a:ext cx="562501" cy="536237"/>
            </a:xfrm>
            <a:custGeom>
              <a:avLst/>
              <a:gdLst>
                <a:gd name="T0" fmla="*/ 129 w 257"/>
                <a:gd name="T1" fmla="*/ 0 h 245"/>
                <a:gd name="T2" fmla="*/ 162 w 257"/>
                <a:gd name="T3" fmla="*/ 95 h 245"/>
                <a:gd name="T4" fmla="*/ 257 w 257"/>
                <a:gd name="T5" fmla="*/ 95 h 245"/>
                <a:gd name="T6" fmla="*/ 183 w 257"/>
                <a:gd name="T7" fmla="*/ 153 h 245"/>
                <a:gd name="T8" fmla="*/ 207 w 257"/>
                <a:gd name="T9" fmla="*/ 245 h 245"/>
                <a:gd name="T10" fmla="*/ 129 w 257"/>
                <a:gd name="T11" fmla="*/ 191 h 245"/>
                <a:gd name="T12" fmla="*/ 50 w 257"/>
                <a:gd name="T13" fmla="*/ 245 h 245"/>
                <a:gd name="T14" fmla="*/ 75 w 257"/>
                <a:gd name="T15" fmla="*/ 153 h 245"/>
                <a:gd name="T16" fmla="*/ 0 w 257"/>
                <a:gd name="T17" fmla="*/ 95 h 245"/>
                <a:gd name="T18" fmla="*/ 95 w 257"/>
                <a:gd name="T19" fmla="*/ 95 h 245"/>
                <a:gd name="T20" fmla="*/ 129 w 257"/>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245">
                  <a:moveTo>
                    <a:pt x="129" y="0"/>
                  </a:moveTo>
                  <a:lnTo>
                    <a:pt x="162" y="95"/>
                  </a:lnTo>
                  <a:lnTo>
                    <a:pt x="257" y="95"/>
                  </a:lnTo>
                  <a:lnTo>
                    <a:pt x="183" y="153"/>
                  </a:lnTo>
                  <a:lnTo>
                    <a:pt x="207" y="245"/>
                  </a:lnTo>
                  <a:lnTo>
                    <a:pt x="129" y="191"/>
                  </a:lnTo>
                  <a:lnTo>
                    <a:pt x="50" y="245"/>
                  </a:lnTo>
                  <a:lnTo>
                    <a:pt x="75" y="153"/>
                  </a:lnTo>
                  <a:lnTo>
                    <a:pt x="0" y="95"/>
                  </a:lnTo>
                  <a:lnTo>
                    <a:pt x="95" y="95"/>
                  </a:lnTo>
                  <a:lnTo>
                    <a:pt x="129" y="0"/>
                  </a:lnTo>
                  <a:close/>
                </a:path>
              </a:pathLst>
            </a:custGeom>
            <a:noFill/>
            <a:ln w="1270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Freeform 2176">
              <a:extLst>
                <a:ext uri="{FF2B5EF4-FFF2-40B4-BE49-F238E27FC236}">
                  <a16:creationId xmlns:a16="http://schemas.microsoft.com/office/drawing/2014/main" id="{8AF71443-0963-4865-8371-86C3F0AF96FC}"/>
                </a:ext>
              </a:extLst>
            </p:cNvPr>
            <p:cNvSpPr>
              <a:spLocks/>
            </p:cNvSpPr>
            <p:nvPr/>
          </p:nvSpPr>
          <p:spPr bwMode="auto">
            <a:xfrm>
              <a:off x="2208065" y="3913569"/>
              <a:ext cx="216684" cy="207929"/>
            </a:xfrm>
            <a:custGeom>
              <a:avLst/>
              <a:gdLst>
                <a:gd name="T0" fmla="*/ 50 w 99"/>
                <a:gd name="T1" fmla="*/ 0 h 95"/>
                <a:gd name="T2" fmla="*/ 66 w 99"/>
                <a:gd name="T3" fmla="*/ 33 h 95"/>
                <a:gd name="T4" fmla="*/ 99 w 99"/>
                <a:gd name="T5" fmla="*/ 33 h 95"/>
                <a:gd name="T6" fmla="*/ 70 w 99"/>
                <a:gd name="T7" fmla="*/ 58 h 95"/>
                <a:gd name="T8" fmla="*/ 83 w 99"/>
                <a:gd name="T9" fmla="*/ 95 h 95"/>
                <a:gd name="T10" fmla="*/ 50 w 99"/>
                <a:gd name="T11" fmla="*/ 75 h 95"/>
                <a:gd name="T12" fmla="*/ 16 w 99"/>
                <a:gd name="T13" fmla="*/ 95 h 95"/>
                <a:gd name="T14" fmla="*/ 29 w 99"/>
                <a:gd name="T15" fmla="*/ 58 h 95"/>
                <a:gd name="T16" fmla="*/ 0 w 99"/>
                <a:gd name="T17" fmla="*/ 33 h 95"/>
                <a:gd name="T18" fmla="*/ 33 w 99"/>
                <a:gd name="T19" fmla="*/ 33 h 95"/>
                <a:gd name="T20" fmla="*/ 50 w 99"/>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5">
                  <a:moveTo>
                    <a:pt x="50" y="0"/>
                  </a:moveTo>
                  <a:lnTo>
                    <a:pt x="66" y="33"/>
                  </a:lnTo>
                  <a:lnTo>
                    <a:pt x="99" y="33"/>
                  </a:lnTo>
                  <a:lnTo>
                    <a:pt x="70" y="58"/>
                  </a:lnTo>
                  <a:lnTo>
                    <a:pt x="83" y="95"/>
                  </a:lnTo>
                  <a:lnTo>
                    <a:pt x="50" y="75"/>
                  </a:lnTo>
                  <a:lnTo>
                    <a:pt x="16" y="95"/>
                  </a:lnTo>
                  <a:lnTo>
                    <a:pt x="29" y="58"/>
                  </a:lnTo>
                  <a:lnTo>
                    <a:pt x="0" y="33"/>
                  </a:lnTo>
                  <a:lnTo>
                    <a:pt x="33" y="33"/>
                  </a:lnTo>
                  <a:lnTo>
                    <a:pt x="50" y="0"/>
                  </a:lnTo>
                  <a:close/>
                </a:path>
              </a:pathLst>
            </a:custGeom>
            <a:noFill/>
            <a:ln w="1270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 name="Oval 2178">
              <a:extLst>
                <a:ext uri="{FF2B5EF4-FFF2-40B4-BE49-F238E27FC236}">
                  <a16:creationId xmlns:a16="http://schemas.microsoft.com/office/drawing/2014/main" id="{F1F5CC74-4422-4FB5-B14C-B0E1070BD177}"/>
                </a:ext>
              </a:extLst>
            </p:cNvPr>
            <p:cNvSpPr>
              <a:spLocks noChangeArrowheads="1"/>
            </p:cNvSpPr>
            <p:nvPr/>
          </p:nvSpPr>
          <p:spPr bwMode="auto">
            <a:xfrm>
              <a:off x="2052665" y="3758169"/>
              <a:ext cx="527482" cy="527482"/>
            </a:xfrm>
            <a:prstGeom prst="ellipse">
              <a:avLst/>
            </a:prstGeom>
            <a:noFill/>
            <a:ln w="1270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17898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US" dirty="0"/>
              <a:t>kpmg.com/socialmedia</a:t>
            </a:r>
          </a:p>
        </p:txBody>
      </p:sp>
      <p:sp>
        <p:nvSpPr>
          <p:cNvPr id="4" name="Text Placeholder 3"/>
          <p:cNvSpPr>
            <a:spLocks noGrp="1"/>
          </p:cNvSpPr>
          <p:nvPr>
            <p:ph type="body" sz="quarter" idx="13"/>
          </p:nvPr>
        </p:nvSpPr>
        <p:spPr/>
        <p:txBody>
          <a:bodyPr/>
          <a:lstStyle/>
          <a:p>
            <a:r>
              <a:rPr lang="en-US"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a:t>
            </a:r>
          </a:p>
        </p:txBody>
      </p:sp>
      <p:sp>
        <p:nvSpPr>
          <p:cNvPr id="6" name="Text Placeholder 5"/>
          <p:cNvSpPr>
            <a:spLocks noGrp="1"/>
          </p:cNvSpPr>
          <p:nvPr>
            <p:ph type="body" sz="quarter" idx="15"/>
          </p:nvPr>
        </p:nvSpPr>
        <p:spPr>
          <a:xfrm>
            <a:off x="2424364" y="4564855"/>
            <a:ext cx="7469280" cy="480111"/>
          </a:xfrm>
        </p:spPr>
        <p:txBody>
          <a:bodyPr/>
          <a:lstStyle/>
          <a:p>
            <a:r>
              <a:rPr lang="en-US" dirty="0"/>
              <a:t>© 2022 KPMG LLP, a Delaware limited liability partnership and a member firm of the KPMG global organization of independent member firms affiliated with KPMG International Limited, a private English company limited by guarantee. All rights reserved.</a:t>
            </a:r>
          </a:p>
        </p:txBody>
      </p:sp>
      <p:sp>
        <p:nvSpPr>
          <p:cNvPr id="7" name="Text Placeholder 6"/>
          <p:cNvSpPr>
            <a:spLocks noGrp="1"/>
          </p:cNvSpPr>
          <p:nvPr>
            <p:ph type="body" sz="quarter" idx="16"/>
          </p:nvPr>
        </p:nvSpPr>
        <p:spPr/>
        <p:txBody>
          <a:bodyPr/>
          <a:lstStyle/>
          <a:p>
            <a:r>
              <a:rPr lang="en-US" dirty="0"/>
              <a:t>The KPMG name and logo are trademarks used under license by the independent member firms of the KPMG global organization.</a:t>
            </a:r>
          </a:p>
          <a:p>
            <a:r>
              <a:rPr lang="en-US" dirty="0"/>
              <a:t>Restriction on Disclosure and Use of Data – This document contains confidential or proprietary information of KPMG LLP, the disclosure of which would cause irreparable harm to KPMG LLP; therefore, the recipient shall not disclose, use, or duplicate this document, in whole or in part, for any purpose other than recipient's consideration of KPMG LLP's proposal.</a:t>
            </a:r>
          </a:p>
          <a:p>
            <a:endParaRPr lang="en-US" dirty="0"/>
          </a:p>
        </p:txBody>
      </p:sp>
      <p:sp>
        <p:nvSpPr>
          <p:cNvPr id="8" name="Text Placeholder 7">
            <a:extLst>
              <a:ext uri="{FF2B5EF4-FFF2-40B4-BE49-F238E27FC236}">
                <a16:creationId xmlns:a16="http://schemas.microsoft.com/office/drawing/2014/main" id="{B5EBBBC8-93D2-46FF-98D5-C6E7A9E60C7D}"/>
              </a:ext>
            </a:extLst>
          </p:cNvPr>
          <p:cNvSpPr txBox="1">
            <a:spLocks/>
          </p:cNvSpPr>
          <p:nvPr/>
        </p:nvSpPr>
        <p:spPr>
          <a:xfrm>
            <a:off x="2424364" y="1785704"/>
            <a:ext cx="2008300" cy="918992"/>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dirty="0"/>
              <a:t>Chetan Gavankar</a:t>
            </a:r>
            <a:br>
              <a:rPr lang="en-US" sz="1050" dirty="0"/>
            </a:br>
            <a:r>
              <a:rPr lang="en-US" sz="1050" dirty="0"/>
              <a:t>Principal, KPMG LLP</a:t>
            </a:r>
            <a:br>
              <a:rPr lang="en-US" sz="1050" dirty="0"/>
            </a:br>
            <a:r>
              <a:rPr lang="en-US" sz="1050" b="0" dirty="0">
                <a:solidFill>
                  <a:schemeClr val="tx1"/>
                </a:solidFill>
              </a:rPr>
              <a:t>Cell: 617 650 3010</a:t>
            </a:r>
            <a:br>
              <a:rPr lang="en-US" sz="1050" b="0" dirty="0">
                <a:solidFill>
                  <a:schemeClr val="tx1"/>
                </a:solidFill>
              </a:rPr>
            </a:br>
            <a:r>
              <a:rPr lang="en-US" sz="1050" b="0" dirty="0">
                <a:solidFill>
                  <a:schemeClr val="tx1"/>
                </a:solidFill>
              </a:rPr>
              <a:t>Email: cgavankar@kpmg.com</a:t>
            </a:r>
          </a:p>
        </p:txBody>
      </p:sp>
      <p:sp>
        <p:nvSpPr>
          <p:cNvPr id="9" name="Title 6">
            <a:extLst>
              <a:ext uri="{FF2B5EF4-FFF2-40B4-BE49-F238E27FC236}">
                <a16:creationId xmlns:a16="http://schemas.microsoft.com/office/drawing/2014/main" id="{BB1EC4FC-8B32-4037-86BF-9F728B82866D}"/>
              </a:ext>
            </a:extLst>
          </p:cNvPr>
          <p:cNvSpPr txBox="1">
            <a:spLocks/>
          </p:cNvSpPr>
          <p:nvPr/>
        </p:nvSpPr>
        <p:spPr>
          <a:xfrm>
            <a:off x="2424363" y="1516290"/>
            <a:ext cx="9199562" cy="533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2"/>
                </a:solidFill>
                <a:latin typeface="+mn-lt"/>
                <a:ea typeface="+mj-ea"/>
                <a:cs typeface="+mj-cs"/>
              </a:defRPr>
            </a:lvl1pPr>
          </a:lstStyle>
          <a:p>
            <a:r>
              <a:rPr lang="en-US" sz="1600" dirty="0"/>
              <a:t>Contact us</a:t>
            </a:r>
          </a:p>
        </p:txBody>
      </p:sp>
    </p:spTree>
    <p:extLst>
      <p:ext uri="{BB962C8B-B14F-4D97-AF65-F5344CB8AC3E}">
        <p14:creationId xmlns:p14="http://schemas.microsoft.com/office/powerpoint/2010/main" val="3945250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Introduction</a:t>
            </a:r>
            <a:endParaRPr lang="en-US" dirty="0"/>
          </a:p>
        </p:txBody>
      </p:sp>
    </p:spTree>
    <p:extLst>
      <p:ext uri="{BB962C8B-B14F-4D97-AF65-F5344CB8AC3E}">
        <p14:creationId xmlns:p14="http://schemas.microsoft.com/office/powerpoint/2010/main" val="2998432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998400" y="1330126"/>
            <a:ext cx="10195200" cy="4546800"/>
          </a:xfrm>
        </p:spPr>
        <p:txBody>
          <a:bodyPr/>
          <a:lstStyle/>
          <a:p>
            <a:pPr lvl="1"/>
            <a:r>
              <a:rPr lang="en-US" sz="1200" b="1" dirty="0"/>
              <a:t>Cigna is looking to engage with a strategic partner to successfully refresh the cyber security operating model and strategy.</a:t>
            </a:r>
          </a:p>
        </p:txBody>
      </p:sp>
      <p:sp>
        <p:nvSpPr>
          <p:cNvPr id="6" name="Title 5"/>
          <p:cNvSpPr>
            <a:spLocks noGrp="1"/>
          </p:cNvSpPr>
          <p:nvPr>
            <p:ph type="title"/>
          </p:nvPr>
        </p:nvSpPr>
        <p:spPr/>
        <p:txBody>
          <a:bodyPr vert="horz" lIns="0" tIns="0" rIns="0" bIns="0" rtlCol="0" anchor="t" anchorCtr="0">
            <a:noAutofit/>
          </a:bodyPr>
          <a:lstStyle/>
          <a:p>
            <a:r>
              <a:rPr lang="en-US" dirty="0"/>
              <a:t>KPMG’s understanding of Cigna’s needs</a:t>
            </a:r>
          </a:p>
        </p:txBody>
      </p:sp>
      <p:pic>
        <p:nvPicPr>
          <p:cNvPr id="90" name="Picture 2" descr="C:\Users\bastian.k\Desktop\straße.png"/>
          <p:cNvPicPr>
            <a:picLocks noChangeAspect="1" noChangeArrowheads="1"/>
          </p:cNvPicPr>
          <p:nvPr/>
        </p:nvPicPr>
        <p:blipFill rotWithShape="1">
          <a:blip r:embed="rId2" cstate="print"/>
          <a:srcRect t="888" r="23212" b="38051"/>
          <a:stretch/>
        </p:blipFill>
        <p:spPr bwMode="gray">
          <a:xfrm flipH="1">
            <a:off x="998400" y="2514795"/>
            <a:ext cx="2093953" cy="3673025"/>
          </a:xfrm>
          <a:prstGeom prst="rect">
            <a:avLst/>
          </a:prstGeom>
          <a:noFill/>
          <a:effectLst/>
        </p:spPr>
      </p:pic>
      <p:sp>
        <p:nvSpPr>
          <p:cNvPr id="91" name="Teardrop 90"/>
          <p:cNvSpPr/>
          <p:nvPr/>
        </p:nvSpPr>
        <p:spPr>
          <a:xfrm rot="8295823">
            <a:off x="2458616" y="4538779"/>
            <a:ext cx="426181" cy="426181"/>
          </a:xfrm>
          <a:prstGeom prst="teardrop">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Oval 91"/>
          <p:cNvSpPr/>
          <p:nvPr/>
        </p:nvSpPr>
        <p:spPr>
          <a:xfrm>
            <a:off x="2545870" y="4624761"/>
            <a:ext cx="251671" cy="25421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TextBox 92"/>
          <p:cNvSpPr txBox="1"/>
          <p:nvPr/>
        </p:nvSpPr>
        <p:spPr>
          <a:xfrm>
            <a:off x="2554080" y="4642478"/>
            <a:ext cx="210183" cy="224231"/>
          </a:xfrm>
          <a:prstGeom prst="rect">
            <a:avLst/>
          </a:prstGeom>
          <a:noFill/>
        </p:spPr>
        <p:txBody>
          <a:bodyPr wrap="square" rtlCol="0">
            <a:spAutoFit/>
          </a:bodyPr>
          <a:lstStyle/>
          <a:p>
            <a:r>
              <a:rPr lang="en-US" sz="1200" b="1" dirty="0">
                <a:solidFill>
                  <a:schemeClr val="accent1"/>
                </a:solidFill>
                <a:latin typeface="Arial" panose="020B0604020202020204" pitchFamily="34" charset="0"/>
                <a:cs typeface="Arial" panose="020B0604020202020204" pitchFamily="34" charset="0"/>
              </a:rPr>
              <a:t>1</a:t>
            </a:r>
          </a:p>
        </p:txBody>
      </p:sp>
      <p:sp>
        <p:nvSpPr>
          <p:cNvPr id="95" name="Teardrop 94"/>
          <p:cNvSpPr/>
          <p:nvPr/>
        </p:nvSpPr>
        <p:spPr>
          <a:xfrm rot="8295823">
            <a:off x="1953615" y="2655229"/>
            <a:ext cx="267969" cy="265658"/>
          </a:xfrm>
          <a:prstGeom prst="teardrop">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Oval 95"/>
          <p:cNvSpPr/>
          <p:nvPr/>
        </p:nvSpPr>
        <p:spPr>
          <a:xfrm>
            <a:off x="2008478" y="2709923"/>
            <a:ext cx="158243" cy="15626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TextBox 96"/>
          <p:cNvSpPr txBox="1"/>
          <p:nvPr/>
        </p:nvSpPr>
        <p:spPr>
          <a:xfrm>
            <a:off x="1990400" y="2682171"/>
            <a:ext cx="194398" cy="223543"/>
          </a:xfrm>
          <a:prstGeom prst="rect">
            <a:avLst/>
          </a:prstGeom>
          <a:noFill/>
        </p:spPr>
        <p:txBody>
          <a:bodyPr wrap="square" rtlCol="0" anchor="ctr">
            <a:spAutoFit/>
          </a:bodyPr>
          <a:lstStyle/>
          <a:p>
            <a:pPr algn="ctr"/>
            <a:r>
              <a:rPr lang="en-US" sz="1100" b="1" dirty="0">
                <a:solidFill>
                  <a:schemeClr val="accent1"/>
                </a:solidFill>
                <a:latin typeface="Arial" panose="020B0604020202020204" pitchFamily="34" charset="0"/>
                <a:cs typeface="Arial" panose="020B0604020202020204" pitchFamily="34" charset="0"/>
              </a:rPr>
              <a:t>3</a:t>
            </a:r>
          </a:p>
        </p:txBody>
      </p:sp>
      <p:grpSp>
        <p:nvGrpSpPr>
          <p:cNvPr id="11" name="Group 10"/>
          <p:cNvGrpSpPr/>
          <p:nvPr/>
        </p:nvGrpSpPr>
        <p:grpSpPr>
          <a:xfrm>
            <a:off x="1930017" y="3617532"/>
            <a:ext cx="356114" cy="357624"/>
            <a:chOff x="1814109" y="3431556"/>
            <a:chExt cx="356114" cy="357624"/>
          </a:xfrm>
        </p:grpSpPr>
        <p:sp>
          <p:nvSpPr>
            <p:cNvPr id="99" name="Teardrop 98"/>
            <p:cNvSpPr/>
            <p:nvPr/>
          </p:nvSpPr>
          <p:spPr>
            <a:xfrm rot="8295823">
              <a:off x="1814109" y="3431556"/>
              <a:ext cx="356114" cy="357624"/>
            </a:xfrm>
            <a:prstGeom prst="teardrop">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Oval 99"/>
            <p:cNvSpPr/>
            <p:nvPr/>
          </p:nvSpPr>
          <p:spPr>
            <a:xfrm>
              <a:off x="1887020" y="3503707"/>
              <a:ext cx="210294" cy="21332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TextBox 100"/>
            <p:cNvSpPr txBox="1"/>
            <p:nvPr/>
          </p:nvSpPr>
          <p:spPr>
            <a:xfrm>
              <a:off x="1886685" y="3504481"/>
              <a:ext cx="210963" cy="223543"/>
            </a:xfrm>
            <a:prstGeom prst="rect">
              <a:avLst/>
            </a:prstGeom>
            <a:noFill/>
          </p:spPr>
          <p:txBody>
            <a:bodyPr wrap="square" rtlCol="0" anchor="ctr">
              <a:spAutoFit/>
            </a:bodyPr>
            <a:lstStyle/>
            <a:p>
              <a:pPr algn="ctr"/>
              <a:r>
                <a:rPr lang="en-US" sz="1100" b="1" dirty="0">
                  <a:solidFill>
                    <a:schemeClr val="accent1"/>
                  </a:solidFill>
                  <a:latin typeface="Arial" panose="020B0604020202020204" pitchFamily="34" charset="0"/>
                  <a:cs typeface="Arial" panose="020B0604020202020204" pitchFamily="34" charset="0"/>
                </a:rPr>
                <a:t>2</a:t>
              </a:r>
            </a:p>
          </p:txBody>
        </p:sp>
      </p:grpSp>
      <p:sp>
        <p:nvSpPr>
          <p:cNvPr id="102" name="Rectangle 101"/>
          <p:cNvSpPr/>
          <p:nvPr/>
        </p:nvSpPr>
        <p:spPr>
          <a:xfrm>
            <a:off x="998401" y="1847283"/>
            <a:ext cx="4281439" cy="387798"/>
          </a:xfrm>
          <a:prstGeom prst="rect">
            <a:avLst/>
          </a:prstGeom>
          <a:solidFill>
            <a:schemeClr val="tx2"/>
          </a:solidFill>
          <a:ln>
            <a:solidFill>
              <a:srgbClr val="00338D"/>
            </a:solidFill>
          </a:ln>
        </p:spPr>
        <p:txBody>
          <a:bodyPr wrap="square" lIns="54864" tIns="54864" rIns="54864" bIns="54864">
            <a:spAutoFit/>
          </a:bodyPr>
          <a:lstStyle/>
          <a:p>
            <a:pPr algn="ctr"/>
            <a:r>
              <a:rPr lang="en-US" sz="900" b="1" dirty="0">
                <a:solidFill>
                  <a:schemeClr val="bg1"/>
                </a:solidFill>
                <a:cs typeface="Arial" panose="020B0604020202020204" pitchFamily="34" charset="0"/>
              </a:rPr>
              <a:t>Cigna continues to disrupt the market as the purpose-driven global health services company</a:t>
            </a:r>
          </a:p>
        </p:txBody>
      </p:sp>
      <p:sp>
        <p:nvSpPr>
          <p:cNvPr id="103" name="Isosceles Triangle 102"/>
          <p:cNvSpPr/>
          <p:nvPr/>
        </p:nvSpPr>
        <p:spPr>
          <a:xfrm rot="5400000">
            <a:off x="5206254" y="1952231"/>
            <a:ext cx="492651" cy="177902"/>
          </a:xfrm>
          <a:prstGeom prst="triangle">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342871" rtl="0" eaLnBrk="1" latinLnBrk="0" hangingPunct="1">
              <a:defRPr sz="1400" kern="1200">
                <a:solidFill>
                  <a:schemeClr val="lt1"/>
                </a:solidFill>
                <a:latin typeface="+mn-lt"/>
                <a:ea typeface="+mn-ea"/>
                <a:cs typeface="+mn-cs"/>
              </a:defRPr>
            </a:lvl1pPr>
            <a:lvl2pPr marL="342871" algn="l" defTabSz="342871" rtl="0" eaLnBrk="1" latinLnBrk="0" hangingPunct="1">
              <a:defRPr sz="1400" kern="1200">
                <a:solidFill>
                  <a:schemeClr val="lt1"/>
                </a:solidFill>
                <a:latin typeface="+mn-lt"/>
                <a:ea typeface="+mn-ea"/>
                <a:cs typeface="+mn-cs"/>
              </a:defRPr>
            </a:lvl2pPr>
            <a:lvl3pPr marL="685741" algn="l" defTabSz="342871" rtl="0" eaLnBrk="1" latinLnBrk="0" hangingPunct="1">
              <a:defRPr sz="1400" kern="1200">
                <a:solidFill>
                  <a:schemeClr val="lt1"/>
                </a:solidFill>
                <a:latin typeface="+mn-lt"/>
                <a:ea typeface="+mn-ea"/>
                <a:cs typeface="+mn-cs"/>
              </a:defRPr>
            </a:lvl3pPr>
            <a:lvl4pPr marL="1028611" algn="l" defTabSz="342871" rtl="0" eaLnBrk="1" latinLnBrk="0" hangingPunct="1">
              <a:defRPr sz="1400" kern="1200">
                <a:solidFill>
                  <a:schemeClr val="lt1"/>
                </a:solidFill>
                <a:latin typeface="+mn-lt"/>
                <a:ea typeface="+mn-ea"/>
                <a:cs typeface="+mn-cs"/>
              </a:defRPr>
            </a:lvl4pPr>
            <a:lvl5pPr marL="1371482" algn="l" defTabSz="342871" rtl="0" eaLnBrk="1" latinLnBrk="0" hangingPunct="1">
              <a:defRPr sz="1400" kern="1200">
                <a:solidFill>
                  <a:schemeClr val="lt1"/>
                </a:solidFill>
                <a:latin typeface="+mn-lt"/>
                <a:ea typeface="+mn-ea"/>
                <a:cs typeface="+mn-cs"/>
              </a:defRPr>
            </a:lvl5pPr>
            <a:lvl6pPr marL="1714352" algn="l" defTabSz="342871" rtl="0" eaLnBrk="1" latinLnBrk="0" hangingPunct="1">
              <a:defRPr sz="1400" kern="1200">
                <a:solidFill>
                  <a:schemeClr val="lt1"/>
                </a:solidFill>
                <a:latin typeface="+mn-lt"/>
                <a:ea typeface="+mn-ea"/>
                <a:cs typeface="+mn-cs"/>
              </a:defRPr>
            </a:lvl6pPr>
            <a:lvl7pPr marL="2057223" algn="l" defTabSz="342871" rtl="0" eaLnBrk="1" latinLnBrk="0" hangingPunct="1">
              <a:defRPr sz="1400" kern="1200">
                <a:solidFill>
                  <a:schemeClr val="lt1"/>
                </a:solidFill>
                <a:latin typeface="+mn-lt"/>
                <a:ea typeface="+mn-ea"/>
                <a:cs typeface="+mn-cs"/>
              </a:defRPr>
            </a:lvl7pPr>
            <a:lvl8pPr marL="2400094" algn="l" defTabSz="342871" rtl="0" eaLnBrk="1" latinLnBrk="0" hangingPunct="1">
              <a:defRPr sz="1400" kern="1200">
                <a:solidFill>
                  <a:schemeClr val="lt1"/>
                </a:solidFill>
                <a:latin typeface="+mn-lt"/>
                <a:ea typeface="+mn-ea"/>
                <a:cs typeface="+mn-cs"/>
              </a:defRPr>
            </a:lvl8pPr>
            <a:lvl9pPr marL="2742963" algn="l" defTabSz="342871" rtl="0" eaLnBrk="1" latinLnBrk="0" hangingPunct="1">
              <a:defRPr sz="1400" kern="1200">
                <a:solidFill>
                  <a:schemeClr val="lt1"/>
                </a:solidFill>
                <a:latin typeface="+mn-lt"/>
                <a:ea typeface="+mn-ea"/>
                <a:cs typeface="+mn-cs"/>
              </a:defRPr>
            </a:lvl9pPr>
          </a:lstStyle>
          <a:p>
            <a:pPr algn="ctr"/>
            <a:endParaRPr lang="en-US" sz="900" dirty="0"/>
          </a:p>
        </p:txBody>
      </p:sp>
      <p:sp>
        <p:nvSpPr>
          <p:cNvPr id="104" name="Pentagon 103"/>
          <p:cNvSpPr/>
          <p:nvPr/>
        </p:nvSpPr>
        <p:spPr>
          <a:xfrm>
            <a:off x="5625320" y="1847283"/>
            <a:ext cx="5568281" cy="393172"/>
          </a:xfrm>
          <a:prstGeom prst="homePlate">
            <a:avLst>
              <a:gd name="adj" fmla="val 0"/>
            </a:avLst>
          </a:prstGeom>
          <a:solidFill>
            <a:schemeClr val="tx2"/>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lIns="54864" tIns="54864" rIns="54864" bIns="54864" rtlCol="0" anchor="ctr"/>
          <a:lstStyle>
            <a:defPPr>
              <a:defRPr lang="en-US"/>
            </a:defPPr>
            <a:lvl1pPr marL="0" algn="l" defTabSz="342871" rtl="0" eaLnBrk="1" latinLnBrk="0" hangingPunct="1">
              <a:defRPr sz="1400" kern="1200">
                <a:solidFill>
                  <a:schemeClr val="lt1"/>
                </a:solidFill>
                <a:latin typeface="+mn-lt"/>
                <a:ea typeface="+mn-ea"/>
                <a:cs typeface="+mn-cs"/>
              </a:defRPr>
            </a:lvl1pPr>
            <a:lvl2pPr marL="342871" algn="l" defTabSz="342871" rtl="0" eaLnBrk="1" latinLnBrk="0" hangingPunct="1">
              <a:defRPr sz="1400" kern="1200">
                <a:solidFill>
                  <a:schemeClr val="lt1"/>
                </a:solidFill>
                <a:latin typeface="+mn-lt"/>
                <a:ea typeface="+mn-ea"/>
                <a:cs typeface="+mn-cs"/>
              </a:defRPr>
            </a:lvl2pPr>
            <a:lvl3pPr marL="685741" algn="l" defTabSz="342871" rtl="0" eaLnBrk="1" latinLnBrk="0" hangingPunct="1">
              <a:defRPr sz="1400" kern="1200">
                <a:solidFill>
                  <a:schemeClr val="lt1"/>
                </a:solidFill>
                <a:latin typeface="+mn-lt"/>
                <a:ea typeface="+mn-ea"/>
                <a:cs typeface="+mn-cs"/>
              </a:defRPr>
            </a:lvl3pPr>
            <a:lvl4pPr marL="1028611" algn="l" defTabSz="342871" rtl="0" eaLnBrk="1" latinLnBrk="0" hangingPunct="1">
              <a:defRPr sz="1400" kern="1200">
                <a:solidFill>
                  <a:schemeClr val="lt1"/>
                </a:solidFill>
                <a:latin typeface="+mn-lt"/>
                <a:ea typeface="+mn-ea"/>
                <a:cs typeface="+mn-cs"/>
              </a:defRPr>
            </a:lvl4pPr>
            <a:lvl5pPr marL="1371482" algn="l" defTabSz="342871" rtl="0" eaLnBrk="1" latinLnBrk="0" hangingPunct="1">
              <a:defRPr sz="1400" kern="1200">
                <a:solidFill>
                  <a:schemeClr val="lt1"/>
                </a:solidFill>
                <a:latin typeface="+mn-lt"/>
                <a:ea typeface="+mn-ea"/>
                <a:cs typeface="+mn-cs"/>
              </a:defRPr>
            </a:lvl5pPr>
            <a:lvl6pPr marL="1714352" algn="l" defTabSz="342871" rtl="0" eaLnBrk="1" latinLnBrk="0" hangingPunct="1">
              <a:defRPr sz="1400" kern="1200">
                <a:solidFill>
                  <a:schemeClr val="lt1"/>
                </a:solidFill>
                <a:latin typeface="+mn-lt"/>
                <a:ea typeface="+mn-ea"/>
                <a:cs typeface="+mn-cs"/>
              </a:defRPr>
            </a:lvl6pPr>
            <a:lvl7pPr marL="2057223" algn="l" defTabSz="342871" rtl="0" eaLnBrk="1" latinLnBrk="0" hangingPunct="1">
              <a:defRPr sz="1400" kern="1200">
                <a:solidFill>
                  <a:schemeClr val="lt1"/>
                </a:solidFill>
                <a:latin typeface="+mn-lt"/>
                <a:ea typeface="+mn-ea"/>
                <a:cs typeface="+mn-cs"/>
              </a:defRPr>
            </a:lvl7pPr>
            <a:lvl8pPr marL="2400094" algn="l" defTabSz="342871" rtl="0" eaLnBrk="1" latinLnBrk="0" hangingPunct="1">
              <a:defRPr sz="1400" kern="1200">
                <a:solidFill>
                  <a:schemeClr val="lt1"/>
                </a:solidFill>
                <a:latin typeface="+mn-lt"/>
                <a:ea typeface="+mn-ea"/>
                <a:cs typeface="+mn-cs"/>
              </a:defRPr>
            </a:lvl8pPr>
            <a:lvl9pPr marL="2742963" algn="l" defTabSz="342871" rtl="0" eaLnBrk="1" latinLnBrk="0" hangingPunct="1">
              <a:defRPr sz="1400" kern="1200">
                <a:solidFill>
                  <a:schemeClr val="lt1"/>
                </a:solidFill>
                <a:latin typeface="+mn-lt"/>
                <a:ea typeface="+mn-ea"/>
                <a:cs typeface="+mn-cs"/>
              </a:defRPr>
            </a:lvl9pPr>
          </a:lstStyle>
          <a:p>
            <a:pPr algn="ctr"/>
            <a:r>
              <a:rPr lang="en-US" sz="900" b="1" dirty="0">
                <a:solidFill>
                  <a:schemeClr val="bg1"/>
                </a:solidFill>
                <a:ea typeface="Arial" charset="0"/>
                <a:cs typeface="Arial" panose="020B0604020202020204" pitchFamily="34" charset="0"/>
              </a:rPr>
              <a:t>Key strategic questions KPMG will address with Cigna as we design your Security Target Operating Model</a:t>
            </a:r>
          </a:p>
        </p:txBody>
      </p:sp>
      <p:sp>
        <p:nvSpPr>
          <p:cNvPr id="105" name="Rectangle 104"/>
          <p:cNvSpPr/>
          <p:nvPr/>
        </p:nvSpPr>
        <p:spPr>
          <a:xfrm>
            <a:off x="2289490" y="2454154"/>
            <a:ext cx="2985756" cy="1061829"/>
          </a:xfrm>
          <a:prstGeom prst="rect">
            <a:avLst/>
          </a:prstGeom>
        </p:spPr>
        <p:txBody>
          <a:bodyPr wrap="square" lIns="91440" tIns="45720" rIns="91440" bIns="45720" anchor="t">
            <a:spAutoFit/>
          </a:bodyPr>
          <a:lstStyle/>
          <a:p>
            <a:r>
              <a:rPr lang="en-US" sz="900" dirty="0"/>
              <a:t>The transformation needs to equip Cigna to effectively defend against advanced threat vectors and secure an attack surface area that is expanding with the extreme velocity of digital transformation. This is even more significant as part of the organization level transformation that Cigna is undergoing since the launch of Evernorth.</a:t>
            </a:r>
            <a:endParaRPr lang="en-US" dirty="0"/>
          </a:p>
        </p:txBody>
      </p:sp>
      <p:sp>
        <p:nvSpPr>
          <p:cNvPr id="106" name="Rectangle 105"/>
          <p:cNvSpPr/>
          <p:nvPr/>
        </p:nvSpPr>
        <p:spPr>
          <a:xfrm>
            <a:off x="2980784" y="4294994"/>
            <a:ext cx="2545428" cy="1615827"/>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Cigna has identified the need to strategically mature and transform its cyber security program to best-in-class to:</a:t>
            </a:r>
          </a:p>
          <a:p>
            <a:pPr marL="219456" indent="-219456">
              <a:buClr>
                <a:schemeClr val="tx2"/>
              </a:buClr>
              <a:buFont typeface="+mj-lt"/>
              <a:buAutoNum type="arabicPeriod"/>
            </a:pPr>
            <a:r>
              <a:rPr lang="en-US" sz="900" dirty="0">
                <a:latin typeface="Arial" panose="020B0604020202020204" pitchFamily="34" charset="0"/>
                <a:cs typeface="Arial" panose="020B0604020202020204" pitchFamily="34" charset="0"/>
              </a:rPr>
              <a:t>Stay ahead of the ever changing and advancing cyber threat landscape like ransomware and supply chain attacks</a:t>
            </a:r>
          </a:p>
          <a:p>
            <a:pPr marL="219456" indent="-219456">
              <a:buClr>
                <a:schemeClr val="tx2"/>
              </a:buClr>
              <a:buFont typeface="+mj-lt"/>
              <a:buAutoNum type="arabicPeriod"/>
            </a:pPr>
            <a:r>
              <a:rPr lang="en-US" sz="900" dirty="0">
                <a:latin typeface="Arial" panose="020B0604020202020204" pitchFamily="34" charset="0"/>
                <a:cs typeface="Arial" panose="020B0604020202020204" pitchFamily="34" charset="0"/>
              </a:rPr>
              <a:t>Look ahead and connect the healthcare and Digital Trust needs of your clients</a:t>
            </a:r>
          </a:p>
          <a:p>
            <a:pPr marL="219456" indent="-219456">
              <a:buClr>
                <a:schemeClr val="tx2"/>
              </a:buClr>
              <a:buFont typeface="+mj-lt"/>
              <a:buAutoNum type="arabicPeriod"/>
            </a:pPr>
            <a:r>
              <a:rPr lang="en-US" sz="900" dirty="0">
                <a:latin typeface="Arial" panose="020B0604020202020204" pitchFamily="34" charset="0"/>
                <a:cs typeface="Arial" panose="020B0604020202020204" pitchFamily="34" charset="0"/>
              </a:rPr>
              <a:t>Achieve proactive, transparent, strategic, and properly staffed and structured cyber organization</a:t>
            </a:r>
          </a:p>
        </p:txBody>
      </p:sp>
      <p:sp>
        <p:nvSpPr>
          <p:cNvPr id="107" name="Rectangle 106"/>
          <p:cNvSpPr/>
          <p:nvPr/>
        </p:nvSpPr>
        <p:spPr>
          <a:xfrm>
            <a:off x="2508243" y="3588706"/>
            <a:ext cx="2635088" cy="507831"/>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KPMG is the strategic partner of choice for this journey. We have extensive cybersecurity transformation implementation experience.</a:t>
            </a:r>
          </a:p>
        </p:txBody>
      </p:sp>
      <p:sp>
        <p:nvSpPr>
          <p:cNvPr id="109" name="Rectangle 108"/>
          <p:cNvSpPr/>
          <p:nvPr/>
        </p:nvSpPr>
        <p:spPr>
          <a:xfrm>
            <a:off x="5625320" y="2551349"/>
            <a:ext cx="2106595" cy="323165"/>
          </a:xfrm>
          <a:prstGeom prst="rect">
            <a:avLst/>
          </a:prstGeom>
        </p:spPr>
        <p:txBody>
          <a:bodyPr wrap="square" lIns="0" tIns="0" rIns="0" bIns="0">
            <a:spAutoFit/>
          </a:bodyPr>
          <a:lstStyle/>
          <a:p>
            <a:pPr defTabSz="343394">
              <a:buClr>
                <a:srgbClr val="E20074"/>
              </a:buClr>
            </a:pPr>
            <a:r>
              <a:rPr lang="en-US" sz="700" dirty="0">
                <a:cs typeface="Arial" panose="020B0604020202020204" pitchFamily="34" charset="0"/>
              </a:rPr>
              <a:t>How do we bring our broader stakeholders (technology, business, regulators, etc.) along with us on the journey?</a:t>
            </a:r>
          </a:p>
        </p:txBody>
      </p:sp>
      <p:sp>
        <p:nvSpPr>
          <p:cNvPr id="110" name="Rectangle 109"/>
          <p:cNvSpPr/>
          <p:nvPr/>
        </p:nvSpPr>
        <p:spPr>
          <a:xfrm>
            <a:off x="5625320" y="2961279"/>
            <a:ext cx="1804146" cy="215444"/>
          </a:xfrm>
          <a:prstGeom prst="rect">
            <a:avLst/>
          </a:prstGeom>
        </p:spPr>
        <p:txBody>
          <a:bodyPr wrap="square" lIns="0" tIns="0" rIns="0" bIns="0">
            <a:spAutoFit/>
          </a:bodyPr>
          <a:lstStyle/>
          <a:p>
            <a:pPr defTabSz="343394">
              <a:buClr>
                <a:srgbClr val="E20074"/>
              </a:buClr>
            </a:pPr>
            <a:r>
              <a:rPr lang="en-US" sz="700" dirty="0">
                <a:cs typeface="Arial" panose="020B0604020202020204" pitchFamily="34" charset="0"/>
              </a:rPr>
              <a:t>Which cybersecurity in-flight initiatives require recalibration or possibly redirection?</a:t>
            </a:r>
          </a:p>
        </p:txBody>
      </p:sp>
      <p:sp>
        <p:nvSpPr>
          <p:cNvPr id="122" name="Rectangle 121"/>
          <p:cNvSpPr/>
          <p:nvPr/>
        </p:nvSpPr>
        <p:spPr>
          <a:xfrm>
            <a:off x="9037092" y="2571721"/>
            <a:ext cx="2009701" cy="215444"/>
          </a:xfrm>
          <a:prstGeom prst="rect">
            <a:avLst/>
          </a:prstGeom>
        </p:spPr>
        <p:txBody>
          <a:bodyPr wrap="square" lIns="0" tIns="0" rIns="0" bIns="0">
            <a:spAutoFit/>
          </a:bodyPr>
          <a:lstStyle/>
          <a:p>
            <a:pPr lvl="0" defTabSz="343394">
              <a:buClr>
                <a:srgbClr val="E20074"/>
              </a:buClr>
            </a:pPr>
            <a:r>
              <a:rPr lang="en-US" sz="700" dirty="0">
                <a:cs typeface="Arial" panose="020B0604020202020204" pitchFamily="34" charset="0"/>
              </a:rPr>
              <a:t>What does the future-state look like across the layers of: organization, process and technology?</a:t>
            </a:r>
          </a:p>
        </p:txBody>
      </p:sp>
      <p:sp>
        <p:nvSpPr>
          <p:cNvPr id="151" name="Rectangle 150"/>
          <p:cNvSpPr/>
          <p:nvPr/>
        </p:nvSpPr>
        <p:spPr>
          <a:xfrm>
            <a:off x="9235225" y="2968071"/>
            <a:ext cx="1747529" cy="215444"/>
          </a:xfrm>
          <a:prstGeom prst="rect">
            <a:avLst/>
          </a:prstGeom>
        </p:spPr>
        <p:txBody>
          <a:bodyPr wrap="square" lIns="0" tIns="0" rIns="0" bIns="0">
            <a:spAutoFit/>
          </a:bodyPr>
          <a:lstStyle/>
          <a:p>
            <a:pPr defTabSz="343394">
              <a:buClr>
                <a:srgbClr val="E20074"/>
              </a:buClr>
            </a:pPr>
            <a:r>
              <a:rPr lang="en-US" sz="700" dirty="0">
                <a:cs typeface="Arial" panose="020B0604020202020204" pitchFamily="34" charset="0"/>
              </a:rPr>
              <a:t>How do we keep security and enterprise transformations in-sync?</a:t>
            </a:r>
          </a:p>
        </p:txBody>
      </p:sp>
      <p:sp>
        <p:nvSpPr>
          <p:cNvPr id="152" name="Rectangle 151"/>
          <p:cNvSpPr/>
          <p:nvPr/>
        </p:nvSpPr>
        <p:spPr>
          <a:xfrm>
            <a:off x="9229708" y="3421437"/>
            <a:ext cx="1819701" cy="323165"/>
          </a:xfrm>
          <a:prstGeom prst="rect">
            <a:avLst/>
          </a:prstGeom>
        </p:spPr>
        <p:txBody>
          <a:bodyPr wrap="square" lIns="0" tIns="0" rIns="0" bIns="0">
            <a:spAutoFit/>
          </a:bodyPr>
          <a:lstStyle/>
          <a:p>
            <a:pPr lvl="0" defTabSz="343394">
              <a:buClr>
                <a:srgbClr val="E20074"/>
              </a:buClr>
            </a:pPr>
            <a:r>
              <a:rPr lang="en-US" sz="700" dirty="0">
                <a:cs typeface="Arial" panose="020B0604020202020204" pitchFamily="34" charset="0"/>
              </a:rPr>
              <a:t>How do we continue to protect Cigna against external threats and risks throughout the transformation?</a:t>
            </a:r>
          </a:p>
        </p:txBody>
      </p:sp>
      <p:sp>
        <p:nvSpPr>
          <p:cNvPr id="153" name="Rectangle 152"/>
          <p:cNvSpPr/>
          <p:nvPr/>
        </p:nvSpPr>
        <p:spPr>
          <a:xfrm>
            <a:off x="5625320" y="3760083"/>
            <a:ext cx="2077539" cy="215444"/>
          </a:xfrm>
          <a:prstGeom prst="rect">
            <a:avLst/>
          </a:prstGeom>
        </p:spPr>
        <p:txBody>
          <a:bodyPr wrap="square" lIns="0" tIns="0" rIns="0" bIns="0">
            <a:spAutoFit/>
          </a:bodyPr>
          <a:lstStyle/>
          <a:p>
            <a:pPr lvl="0" defTabSz="343394">
              <a:buClr>
                <a:srgbClr val="E20074"/>
              </a:buClr>
            </a:pPr>
            <a:r>
              <a:rPr lang="en-US" sz="700" dirty="0">
                <a:cs typeface="Arial" panose="020B0604020202020204" pitchFamily="34" charset="0"/>
              </a:rPr>
              <a:t>What services need to be revised, established, or expanded in the near, mid and long term?</a:t>
            </a:r>
          </a:p>
        </p:txBody>
      </p:sp>
      <p:sp>
        <p:nvSpPr>
          <p:cNvPr id="154" name="Rectangle 153"/>
          <p:cNvSpPr/>
          <p:nvPr/>
        </p:nvSpPr>
        <p:spPr>
          <a:xfrm>
            <a:off x="9035807" y="3836839"/>
            <a:ext cx="1827101" cy="215444"/>
          </a:xfrm>
          <a:prstGeom prst="rect">
            <a:avLst/>
          </a:prstGeom>
        </p:spPr>
        <p:txBody>
          <a:bodyPr wrap="square" lIns="0" tIns="0" rIns="0" bIns="0">
            <a:spAutoFit/>
          </a:bodyPr>
          <a:lstStyle/>
          <a:p>
            <a:pPr defTabSz="343394">
              <a:buClr>
                <a:srgbClr val="E20074"/>
              </a:buClr>
            </a:pPr>
            <a:r>
              <a:rPr lang="en-US" sz="700" dirty="0">
                <a:cs typeface="Arial" panose="020B0604020202020204" pitchFamily="34" charset="0"/>
              </a:rPr>
              <a:t>What will our detailed day-to-day transformation look like?</a:t>
            </a:r>
          </a:p>
        </p:txBody>
      </p:sp>
      <p:sp>
        <p:nvSpPr>
          <p:cNvPr id="155" name="Rectangle 154"/>
          <p:cNvSpPr/>
          <p:nvPr/>
        </p:nvSpPr>
        <p:spPr>
          <a:xfrm>
            <a:off x="5625320" y="3376804"/>
            <a:ext cx="1763290" cy="107722"/>
          </a:xfrm>
          <a:prstGeom prst="rect">
            <a:avLst/>
          </a:prstGeom>
        </p:spPr>
        <p:txBody>
          <a:bodyPr wrap="square" lIns="0" tIns="0" rIns="0" bIns="0">
            <a:spAutoFit/>
          </a:bodyPr>
          <a:lstStyle/>
          <a:p>
            <a:pPr defTabSz="343394">
              <a:buClr>
                <a:srgbClr val="E20074"/>
              </a:buClr>
            </a:pPr>
            <a:r>
              <a:rPr lang="en-US" sz="700" dirty="0">
                <a:cs typeface="Arial" panose="020B0604020202020204" pitchFamily="34" charset="0"/>
              </a:rPr>
              <a:t>How do we reconcile change and culture?</a:t>
            </a:r>
          </a:p>
        </p:txBody>
      </p:sp>
      <p:grpSp>
        <p:nvGrpSpPr>
          <p:cNvPr id="22" name="Group 21"/>
          <p:cNvGrpSpPr/>
          <p:nvPr/>
        </p:nvGrpSpPr>
        <p:grpSpPr>
          <a:xfrm>
            <a:off x="7582701" y="2634996"/>
            <a:ext cx="1547832" cy="1340160"/>
            <a:chOff x="7299034" y="2314711"/>
            <a:chExt cx="2115165" cy="1831377"/>
          </a:xfrm>
        </p:grpSpPr>
        <p:sp>
          <p:nvSpPr>
            <p:cNvPr id="108" name="Oval 107"/>
            <p:cNvSpPr/>
            <p:nvPr/>
          </p:nvSpPr>
          <p:spPr>
            <a:xfrm>
              <a:off x="7366096" y="2314711"/>
              <a:ext cx="1979921" cy="1831377"/>
            </a:xfrm>
            <a:prstGeom prst="ellipse">
              <a:avLst/>
            </a:prstGeom>
            <a:solidFill>
              <a:schemeClr val="bg1"/>
            </a:solidFill>
            <a:ln w="76200">
              <a:solidFill>
                <a:srgbClr val="BFCCE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156" name="Oval 155"/>
            <p:cNvSpPr/>
            <p:nvPr/>
          </p:nvSpPr>
          <p:spPr>
            <a:xfrm>
              <a:off x="7299034" y="3379003"/>
              <a:ext cx="196556" cy="196556"/>
            </a:xfrm>
            <a:prstGeom prst="ellipse">
              <a:avLst/>
            </a:prstGeom>
            <a:solidFill>
              <a:srgbClr val="0091DA"/>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157" name="Oval 156"/>
            <p:cNvSpPr/>
            <p:nvPr/>
          </p:nvSpPr>
          <p:spPr>
            <a:xfrm>
              <a:off x="7304061" y="2875855"/>
              <a:ext cx="196556" cy="196556"/>
            </a:xfrm>
            <a:prstGeom prst="ellipse">
              <a:avLst/>
            </a:prstGeom>
            <a:solidFill>
              <a:srgbClr val="005EB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158" name="Oval 157"/>
            <p:cNvSpPr/>
            <p:nvPr/>
          </p:nvSpPr>
          <p:spPr>
            <a:xfrm>
              <a:off x="7650301" y="2432397"/>
              <a:ext cx="196556" cy="196556"/>
            </a:xfrm>
            <a:prstGeom prst="ellipse">
              <a:avLst/>
            </a:prstGeom>
            <a:solidFill>
              <a:schemeClr val="tx2"/>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159" name="Oval 158"/>
            <p:cNvSpPr/>
            <p:nvPr/>
          </p:nvSpPr>
          <p:spPr>
            <a:xfrm>
              <a:off x="8846122" y="2387423"/>
              <a:ext cx="196556" cy="196556"/>
            </a:xfrm>
            <a:prstGeom prst="ellipse">
              <a:avLst/>
            </a:prstGeom>
            <a:solidFill>
              <a:schemeClr val="tx2"/>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160" name="Oval 159"/>
            <p:cNvSpPr/>
            <p:nvPr/>
          </p:nvSpPr>
          <p:spPr>
            <a:xfrm>
              <a:off x="9217643" y="2872046"/>
              <a:ext cx="196556" cy="196556"/>
            </a:xfrm>
            <a:prstGeom prst="ellipse">
              <a:avLst/>
            </a:prstGeom>
            <a:solidFill>
              <a:srgbClr val="005EB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161" name="Oval 160"/>
            <p:cNvSpPr/>
            <p:nvPr/>
          </p:nvSpPr>
          <p:spPr>
            <a:xfrm>
              <a:off x="9204316" y="3379003"/>
              <a:ext cx="196556" cy="196556"/>
            </a:xfrm>
            <a:prstGeom prst="ellipse">
              <a:avLst/>
            </a:prstGeom>
            <a:solidFill>
              <a:srgbClr val="0091DA"/>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162" name="Oval 161"/>
            <p:cNvSpPr/>
            <p:nvPr/>
          </p:nvSpPr>
          <p:spPr>
            <a:xfrm>
              <a:off x="8812837" y="3877847"/>
              <a:ext cx="196556" cy="196556"/>
            </a:xfrm>
            <a:prstGeom prst="ellipse">
              <a:avLst/>
            </a:prstGeom>
            <a:solidFill>
              <a:srgbClr val="48369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163" name="Oval 162"/>
            <p:cNvSpPr/>
            <p:nvPr/>
          </p:nvSpPr>
          <p:spPr>
            <a:xfrm>
              <a:off x="7650301" y="3877847"/>
              <a:ext cx="196556" cy="196556"/>
            </a:xfrm>
            <a:prstGeom prst="ellipse">
              <a:avLst/>
            </a:prstGeom>
            <a:solidFill>
              <a:srgbClr val="48369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0759" y="2678066"/>
              <a:ext cx="1289849" cy="1112217"/>
            </a:xfrm>
            <a:prstGeom prst="rect">
              <a:avLst/>
            </a:prstGeom>
          </p:spPr>
        </p:pic>
      </p:grpSp>
      <p:sp>
        <p:nvSpPr>
          <p:cNvPr id="165" name="Pentagon 164"/>
          <p:cNvSpPr/>
          <p:nvPr/>
        </p:nvSpPr>
        <p:spPr>
          <a:xfrm>
            <a:off x="5625320" y="4128427"/>
            <a:ext cx="5568281" cy="322575"/>
          </a:xfrm>
          <a:prstGeom prst="homePlate">
            <a:avLst>
              <a:gd name="adj" fmla="val 0"/>
            </a:avLst>
          </a:prstGeom>
          <a:solidFill>
            <a:schemeClr val="tx2"/>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lIns="54864" tIns="54864" rIns="54864" bIns="54864" rtlCol="0" anchor="ctr"/>
          <a:lstStyle>
            <a:defPPr>
              <a:defRPr lang="en-US"/>
            </a:defPPr>
            <a:lvl1pPr marL="0" algn="l" defTabSz="342871" rtl="0" eaLnBrk="1" latinLnBrk="0" hangingPunct="1">
              <a:defRPr sz="1400" kern="1200">
                <a:solidFill>
                  <a:schemeClr val="lt1"/>
                </a:solidFill>
                <a:latin typeface="+mn-lt"/>
                <a:ea typeface="+mn-ea"/>
                <a:cs typeface="+mn-cs"/>
              </a:defRPr>
            </a:lvl1pPr>
            <a:lvl2pPr marL="342871" algn="l" defTabSz="342871" rtl="0" eaLnBrk="1" latinLnBrk="0" hangingPunct="1">
              <a:defRPr sz="1400" kern="1200">
                <a:solidFill>
                  <a:schemeClr val="lt1"/>
                </a:solidFill>
                <a:latin typeface="+mn-lt"/>
                <a:ea typeface="+mn-ea"/>
                <a:cs typeface="+mn-cs"/>
              </a:defRPr>
            </a:lvl2pPr>
            <a:lvl3pPr marL="685741" algn="l" defTabSz="342871" rtl="0" eaLnBrk="1" latinLnBrk="0" hangingPunct="1">
              <a:defRPr sz="1400" kern="1200">
                <a:solidFill>
                  <a:schemeClr val="lt1"/>
                </a:solidFill>
                <a:latin typeface="+mn-lt"/>
                <a:ea typeface="+mn-ea"/>
                <a:cs typeface="+mn-cs"/>
              </a:defRPr>
            </a:lvl3pPr>
            <a:lvl4pPr marL="1028611" algn="l" defTabSz="342871" rtl="0" eaLnBrk="1" latinLnBrk="0" hangingPunct="1">
              <a:defRPr sz="1400" kern="1200">
                <a:solidFill>
                  <a:schemeClr val="lt1"/>
                </a:solidFill>
                <a:latin typeface="+mn-lt"/>
                <a:ea typeface="+mn-ea"/>
                <a:cs typeface="+mn-cs"/>
              </a:defRPr>
            </a:lvl4pPr>
            <a:lvl5pPr marL="1371482" algn="l" defTabSz="342871" rtl="0" eaLnBrk="1" latinLnBrk="0" hangingPunct="1">
              <a:defRPr sz="1400" kern="1200">
                <a:solidFill>
                  <a:schemeClr val="lt1"/>
                </a:solidFill>
                <a:latin typeface="+mn-lt"/>
                <a:ea typeface="+mn-ea"/>
                <a:cs typeface="+mn-cs"/>
              </a:defRPr>
            </a:lvl5pPr>
            <a:lvl6pPr marL="1714352" algn="l" defTabSz="342871" rtl="0" eaLnBrk="1" latinLnBrk="0" hangingPunct="1">
              <a:defRPr sz="1400" kern="1200">
                <a:solidFill>
                  <a:schemeClr val="lt1"/>
                </a:solidFill>
                <a:latin typeface="+mn-lt"/>
                <a:ea typeface="+mn-ea"/>
                <a:cs typeface="+mn-cs"/>
              </a:defRPr>
            </a:lvl6pPr>
            <a:lvl7pPr marL="2057223" algn="l" defTabSz="342871" rtl="0" eaLnBrk="1" latinLnBrk="0" hangingPunct="1">
              <a:defRPr sz="1400" kern="1200">
                <a:solidFill>
                  <a:schemeClr val="lt1"/>
                </a:solidFill>
                <a:latin typeface="+mn-lt"/>
                <a:ea typeface="+mn-ea"/>
                <a:cs typeface="+mn-cs"/>
              </a:defRPr>
            </a:lvl7pPr>
            <a:lvl8pPr marL="2400094" algn="l" defTabSz="342871" rtl="0" eaLnBrk="1" latinLnBrk="0" hangingPunct="1">
              <a:defRPr sz="1400" kern="1200">
                <a:solidFill>
                  <a:schemeClr val="lt1"/>
                </a:solidFill>
                <a:latin typeface="+mn-lt"/>
                <a:ea typeface="+mn-ea"/>
                <a:cs typeface="+mn-cs"/>
              </a:defRPr>
            </a:lvl8pPr>
            <a:lvl9pPr marL="2742963" algn="l" defTabSz="342871" rtl="0" eaLnBrk="1" latinLnBrk="0" hangingPunct="1">
              <a:defRPr sz="1400" kern="1200">
                <a:solidFill>
                  <a:schemeClr val="lt1"/>
                </a:solidFill>
                <a:latin typeface="+mn-lt"/>
                <a:ea typeface="+mn-ea"/>
                <a:cs typeface="+mn-cs"/>
              </a:defRPr>
            </a:lvl9pPr>
          </a:lstStyle>
          <a:p>
            <a:pPr algn="ctr"/>
            <a:r>
              <a:rPr lang="en-US" sz="900" b="1" dirty="0">
                <a:solidFill>
                  <a:schemeClr val="bg1"/>
                </a:solidFill>
                <a:ea typeface="Arial" charset="0"/>
                <a:cs typeface="Arial" panose="020B0604020202020204" pitchFamily="34" charset="0"/>
              </a:rPr>
              <a:t>KPMG’s delivered Security Operating Model will address these primary domains and provide strategic direction to your Security Program.</a:t>
            </a:r>
          </a:p>
        </p:txBody>
      </p:sp>
      <p:sp>
        <p:nvSpPr>
          <p:cNvPr id="166" name="TextBox 165"/>
          <p:cNvSpPr txBox="1"/>
          <p:nvPr/>
        </p:nvSpPr>
        <p:spPr>
          <a:xfrm>
            <a:off x="5625320" y="4736958"/>
            <a:ext cx="876779" cy="286232"/>
          </a:xfrm>
          <a:prstGeom prst="rect">
            <a:avLst/>
          </a:prstGeom>
          <a:noFill/>
        </p:spPr>
        <p:txBody>
          <a:bodyPr wrap="square" lIns="27432" tIns="27432" rIns="27432" bIns="27432" rtlCol="0">
            <a:spAutoFit/>
          </a:bodyPr>
          <a:lstStyle/>
          <a:p>
            <a:pPr algn="ctr">
              <a:lnSpc>
                <a:spcPts val="900"/>
              </a:lnSpc>
            </a:pPr>
            <a:r>
              <a:rPr lang="en-US" sz="700" dirty="0">
                <a:cs typeface="Calibri" panose="020F0502020204030204" pitchFamily="34" charset="0"/>
              </a:rPr>
              <a:t>Identity &amp; Access Management</a:t>
            </a:r>
          </a:p>
        </p:txBody>
      </p:sp>
      <p:sp>
        <p:nvSpPr>
          <p:cNvPr id="167" name="TextBox 166"/>
          <p:cNvSpPr txBox="1"/>
          <p:nvPr/>
        </p:nvSpPr>
        <p:spPr>
          <a:xfrm>
            <a:off x="6565261" y="4736958"/>
            <a:ext cx="876779" cy="170816"/>
          </a:xfrm>
          <a:prstGeom prst="rect">
            <a:avLst/>
          </a:prstGeom>
          <a:noFill/>
        </p:spPr>
        <p:txBody>
          <a:bodyPr wrap="square" lIns="27432" tIns="27432" rIns="27432" bIns="27432" rtlCol="0">
            <a:spAutoFit/>
          </a:bodyPr>
          <a:lstStyle/>
          <a:p>
            <a:pPr algn="ctr">
              <a:lnSpc>
                <a:spcPts val="900"/>
              </a:lnSpc>
            </a:pPr>
            <a:r>
              <a:rPr lang="en-US" sz="700" dirty="0">
                <a:cs typeface="Calibri" panose="020F0502020204030204" pitchFamily="34" charset="0"/>
              </a:rPr>
              <a:t>Privacy</a:t>
            </a:r>
          </a:p>
        </p:txBody>
      </p:sp>
      <p:sp>
        <p:nvSpPr>
          <p:cNvPr id="171" name="TextBox 170"/>
          <p:cNvSpPr txBox="1"/>
          <p:nvPr/>
        </p:nvSpPr>
        <p:spPr>
          <a:xfrm>
            <a:off x="9385086" y="4736958"/>
            <a:ext cx="876779" cy="170816"/>
          </a:xfrm>
          <a:prstGeom prst="rect">
            <a:avLst/>
          </a:prstGeom>
          <a:noFill/>
        </p:spPr>
        <p:txBody>
          <a:bodyPr wrap="square" lIns="27432" tIns="27432" rIns="27432" bIns="27432" rtlCol="0">
            <a:spAutoFit/>
          </a:bodyPr>
          <a:lstStyle/>
          <a:p>
            <a:pPr algn="ctr">
              <a:lnSpc>
                <a:spcPts val="900"/>
              </a:lnSpc>
            </a:pPr>
            <a:r>
              <a:rPr lang="en-US" sz="700" dirty="0">
                <a:cs typeface="Calibri" panose="020F0502020204030204" pitchFamily="34" charset="0"/>
              </a:rPr>
              <a:t>Software Security</a:t>
            </a:r>
          </a:p>
        </p:txBody>
      </p:sp>
      <p:sp>
        <p:nvSpPr>
          <p:cNvPr id="173" name="TextBox 172"/>
          <p:cNvSpPr txBox="1"/>
          <p:nvPr/>
        </p:nvSpPr>
        <p:spPr>
          <a:xfrm>
            <a:off x="8445144" y="4736958"/>
            <a:ext cx="876779" cy="170816"/>
          </a:xfrm>
          <a:prstGeom prst="rect">
            <a:avLst/>
          </a:prstGeom>
          <a:noFill/>
        </p:spPr>
        <p:txBody>
          <a:bodyPr wrap="square" lIns="27432" tIns="27432" rIns="27432" bIns="27432" rtlCol="0">
            <a:spAutoFit/>
          </a:bodyPr>
          <a:lstStyle/>
          <a:p>
            <a:pPr algn="ctr">
              <a:lnSpc>
                <a:spcPts val="900"/>
              </a:lnSpc>
            </a:pPr>
            <a:r>
              <a:rPr lang="en-US" sz="700" dirty="0">
                <a:cs typeface="Calibri" panose="020F0502020204030204" pitchFamily="34" charset="0"/>
              </a:rPr>
              <a:t>Data Protection</a:t>
            </a:r>
          </a:p>
        </p:txBody>
      </p:sp>
      <p:sp>
        <p:nvSpPr>
          <p:cNvPr id="174" name="TextBox 173"/>
          <p:cNvSpPr txBox="1"/>
          <p:nvPr/>
        </p:nvSpPr>
        <p:spPr>
          <a:xfrm>
            <a:off x="7505203" y="4736958"/>
            <a:ext cx="876779" cy="286232"/>
          </a:xfrm>
          <a:prstGeom prst="rect">
            <a:avLst/>
          </a:prstGeom>
          <a:noFill/>
        </p:spPr>
        <p:txBody>
          <a:bodyPr wrap="square" lIns="27432" tIns="27432" rIns="27432" bIns="27432" rtlCol="0">
            <a:spAutoFit/>
          </a:bodyPr>
          <a:lstStyle/>
          <a:p>
            <a:pPr algn="ctr">
              <a:lnSpc>
                <a:spcPts val="900"/>
              </a:lnSpc>
            </a:pPr>
            <a:r>
              <a:rPr lang="en-US" sz="700" dirty="0">
                <a:cs typeface="Calibri" panose="020F0502020204030204" pitchFamily="34" charset="0"/>
              </a:rPr>
              <a:t>Governance and Organization</a:t>
            </a:r>
          </a:p>
        </p:txBody>
      </p:sp>
      <p:sp>
        <p:nvSpPr>
          <p:cNvPr id="176" name="key" title="Icon of a key">
            <a:extLst>
              <a:ext uri="{FF2B5EF4-FFF2-40B4-BE49-F238E27FC236}">
                <a16:creationId xmlns:a16="http://schemas.microsoft.com/office/drawing/2014/main" id="{949ECCC1-53FE-4643-9737-7511E362D2D4}"/>
              </a:ext>
            </a:extLst>
          </p:cNvPr>
          <p:cNvSpPr>
            <a:spLocks noChangeAspect="1" noEditPoints="1"/>
          </p:cNvSpPr>
          <p:nvPr/>
        </p:nvSpPr>
        <p:spPr bwMode="auto">
          <a:xfrm>
            <a:off x="6913257" y="4556735"/>
            <a:ext cx="180789" cy="17986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p>
        </p:txBody>
      </p:sp>
      <p:sp>
        <p:nvSpPr>
          <p:cNvPr id="177" name="Lock" title="Icon of a padlock">
            <a:extLst>
              <a:ext uri="{FF2B5EF4-FFF2-40B4-BE49-F238E27FC236}">
                <a16:creationId xmlns:a16="http://schemas.microsoft.com/office/drawing/2014/main" id="{C3301FFF-DA65-4AF3-8652-28DB627BE4A8}"/>
              </a:ext>
            </a:extLst>
          </p:cNvPr>
          <p:cNvSpPr>
            <a:spLocks noChangeAspect="1" noEditPoints="1"/>
          </p:cNvSpPr>
          <p:nvPr/>
        </p:nvSpPr>
        <p:spPr bwMode="auto">
          <a:xfrm>
            <a:off x="8822075" y="4560767"/>
            <a:ext cx="122919" cy="17179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p>
        </p:txBody>
      </p:sp>
      <p:sp>
        <p:nvSpPr>
          <p:cNvPr id="172" name="TextBox 171"/>
          <p:cNvSpPr txBox="1"/>
          <p:nvPr/>
        </p:nvSpPr>
        <p:spPr>
          <a:xfrm>
            <a:off x="8445144" y="5264391"/>
            <a:ext cx="876779" cy="170816"/>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Threat Intelligence</a:t>
            </a:r>
          </a:p>
        </p:txBody>
      </p:sp>
      <p:sp>
        <p:nvSpPr>
          <p:cNvPr id="178"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8811267" y="5078601"/>
            <a:ext cx="144534" cy="1538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p>
        </p:txBody>
      </p:sp>
      <p:sp>
        <p:nvSpPr>
          <p:cNvPr id="179" name="building_9" title="Icon of a building with columns in a row and a triangular top and a flag atop it">
            <a:extLst>
              <a:ext uri="{FF2B5EF4-FFF2-40B4-BE49-F238E27FC236}">
                <a16:creationId xmlns:a16="http://schemas.microsoft.com/office/drawing/2014/main" id="{65CC13BD-551D-43CC-BD7D-25F99C22795D}"/>
              </a:ext>
            </a:extLst>
          </p:cNvPr>
          <p:cNvSpPr>
            <a:spLocks noChangeAspect="1" noEditPoints="1"/>
          </p:cNvSpPr>
          <p:nvPr/>
        </p:nvSpPr>
        <p:spPr bwMode="auto">
          <a:xfrm>
            <a:off x="7849814" y="4551060"/>
            <a:ext cx="187557" cy="19121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p>
        </p:txBody>
      </p:sp>
      <p:sp>
        <p:nvSpPr>
          <p:cNvPr id="170" name="TextBox 169"/>
          <p:cNvSpPr txBox="1"/>
          <p:nvPr/>
        </p:nvSpPr>
        <p:spPr>
          <a:xfrm>
            <a:off x="9385086" y="5264391"/>
            <a:ext cx="876779" cy="170816"/>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BCP/DR</a:t>
            </a:r>
          </a:p>
        </p:txBody>
      </p:sp>
      <p:sp>
        <p:nvSpPr>
          <p:cNvPr id="180" name="Freeform 179" title="Icon of a heart with a heartbeat monitor line through the middle">
            <a:extLst>
              <a:ext uri="{FF2B5EF4-FFF2-40B4-BE49-F238E27FC236}">
                <a16:creationId xmlns:a16="http://schemas.microsoft.com/office/drawing/2014/main" id="{9C224447-D775-4C9B-BEF4-043856CD9C39}"/>
              </a:ext>
            </a:extLst>
          </p:cNvPr>
          <p:cNvSpPr>
            <a:spLocks noChangeAspect="1"/>
          </p:cNvSpPr>
          <p:nvPr/>
        </p:nvSpPr>
        <p:spPr bwMode="auto">
          <a:xfrm>
            <a:off x="9729347" y="5087788"/>
            <a:ext cx="188258" cy="159423"/>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p>
        </p:txBody>
      </p:sp>
      <p:sp>
        <p:nvSpPr>
          <p:cNvPr id="175" name="TextBox 174"/>
          <p:cNvSpPr txBox="1"/>
          <p:nvPr/>
        </p:nvSpPr>
        <p:spPr>
          <a:xfrm>
            <a:off x="5625320" y="5264391"/>
            <a:ext cx="876779" cy="170816"/>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Architecture</a:t>
            </a:r>
          </a:p>
        </p:txBody>
      </p:sp>
      <p:sp>
        <p:nvSpPr>
          <p:cNvPr id="181"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5962974" y="5073424"/>
            <a:ext cx="201470" cy="17546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91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p>
        </p:txBody>
      </p:sp>
      <p:sp>
        <p:nvSpPr>
          <p:cNvPr id="169" name="TextBox 168"/>
          <p:cNvSpPr txBox="1"/>
          <p:nvPr/>
        </p:nvSpPr>
        <p:spPr>
          <a:xfrm>
            <a:off x="7505203" y="5264391"/>
            <a:ext cx="876779" cy="286232"/>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Third Party Management </a:t>
            </a:r>
          </a:p>
        </p:txBody>
      </p:sp>
      <p:sp>
        <p:nvSpPr>
          <p:cNvPr id="182" name="circle" title="Icon of a circle with three smaller circles on it">
            <a:extLst>
              <a:ext uri="{FF2B5EF4-FFF2-40B4-BE49-F238E27FC236}">
                <a16:creationId xmlns:a16="http://schemas.microsoft.com/office/drawing/2014/main" id="{788FC7D4-221B-418B-81CA-F6A18CE45CC5}"/>
              </a:ext>
            </a:extLst>
          </p:cNvPr>
          <p:cNvSpPr>
            <a:spLocks noChangeAspect="1" noEditPoints="1"/>
          </p:cNvSpPr>
          <p:nvPr/>
        </p:nvSpPr>
        <p:spPr bwMode="auto">
          <a:xfrm>
            <a:off x="7855196" y="5072414"/>
            <a:ext cx="176792" cy="179728"/>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p>
        </p:txBody>
      </p:sp>
      <p:sp>
        <p:nvSpPr>
          <p:cNvPr id="183" name="Mobile-first" title="Icon of two devices with an arrow connecting them"/>
          <p:cNvSpPr>
            <a:spLocks noChangeAspect="1" noEditPoints="1"/>
          </p:cNvSpPr>
          <p:nvPr/>
        </p:nvSpPr>
        <p:spPr bwMode="auto">
          <a:xfrm>
            <a:off x="10600343" y="4581366"/>
            <a:ext cx="326155" cy="130598"/>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700" dirty="0"/>
          </a:p>
        </p:txBody>
      </p:sp>
      <p:sp>
        <p:nvSpPr>
          <p:cNvPr id="184" name="FingerInking_ED5F" title="Icon of a closed hand with one finger pointed and a curved line below the finger">
            <a:extLst>
              <a:ext uri="{FF2B5EF4-FFF2-40B4-BE49-F238E27FC236}">
                <a16:creationId xmlns:a16="http://schemas.microsoft.com/office/drawing/2014/main" id="{E9ED7B91-3540-401A-A2CF-0091CAEBB5D1}"/>
              </a:ext>
            </a:extLst>
          </p:cNvPr>
          <p:cNvSpPr>
            <a:spLocks noChangeAspect="1" noEditPoints="1"/>
          </p:cNvSpPr>
          <p:nvPr/>
        </p:nvSpPr>
        <p:spPr bwMode="auto">
          <a:xfrm>
            <a:off x="9740328" y="4563498"/>
            <a:ext cx="166295" cy="166335"/>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p>
        </p:txBody>
      </p:sp>
      <p:sp>
        <p:nvSpPr>
          <p:cNvPr id="168" name="TextBox 167"/>
          <p:cNvSpPr txBox="1"/>
          <p:nvPr/>
        </p:nvSpPr>
        <p:spPr>
          <a:xfrm>
            <a:off x="6565261" y="5264391"/>
            <a:ext cx="876779" cy="286232"/>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Policy and Standards</a:t>
            </a:r>
          </a:p>
        </p:txBody>
      </p:sp>
      <p:sp>
        <p:nvSpPr>
          <p:cNvPr id="185" name="Script_F03A" title="Icon of an unrolled document with writing on it">
            <a:extLst>
              <a:ext uri="{FF2B5EF4-FFF2-40B4-BE49-F238E27FC236}">
                <a16:creationId xmlns:a16="http://schemas.microsoft.com/office/drawing/2014/main" id="{34B63617-CF4F-4BA3-A7A9-5A0F32D36DFB}"/>
              </a:ext>
            </a:extLst>
          </p:cNvPr>
          <p:cNvSpPr>
            <a:spLocks noChangeAspect="1" noEditPoints="1"/>
          </p:cNvSpPr>
          <p:nvPr/>
        </p:nvSpPr>
        <p:spPr bwMode="auto">
          <a:xfrm>
            <a:off x="6912795" y="5057116"/>
            <a:ext cx="181713" cy="18180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p>
        </p:txBody>
      </p:sp>
      <p:sp>
        <p:nvSpPr>
          <p:cNvPr id="186" name="Fingerprint_E928" title="Icon of a fingerprint">
            <a:extLst>
              <a:ext uri="{FF2B5EF4-FFF2-40B4-BE49-F238E27FC236}">
                <a16:creationId xmlns:a16="http://schemas.microsoft.com/office/drawing/2014/main" id="{E06295FE-0E7F-488F-9CC6-89769078B1E0}"/>
              </a:ext>
            </a:extLst>
          </p:cNvPr>
          <p:cNvSpPr>
            <a:spLocks noChangeAspect="1" noEditPoints="1"/>
          </p:cNvSpPr>
          <p:nvPr/>
        </p:nvSpPr>
        <p:spPr bwMode="auto">
          <a:xfrm>
            <a:off x="5985601" y="4558668"/>
            <a:ext cx="130869" cy="175995"/>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p>
        </p:txBody>
      </p:sp>
      <p:sp>
        <p:nvSpPr>
          <p:cNvPr id="187" name="TextBox 186"/>
          <p:cNvSpPr txBox="1"/>
          <p:nvPr/>
        </p:nvSpPr>
        <p:spPr>
          <a:xfrm>
            <a:off x="10325031" y="4736958"/>
            <a:ext cx="876779" cy="170816"/>
          </a:xfrm>
          <a:prstGeom prst="rect">
            <a:avLst/>
          </a:prstGeom>
          <a:noFill/>
        </p:spPr>
        <p:txBody>
          <a:bodyPr wrap="square" lIns="27432" tIns="27432" rIns="27432" bIns="27432" rtlCol="0">
            <a:spAutoFit/>
          </a:bodyPr>
          <a:lstStyle/>
          <a:p>
            <a:pPr algn="ctr">
              <a:lnSpc>
                <a:spcPts val="900"/>
              </a:lnSpc>
            </a:pPr>
            <a:r>
              <a:rPr lang="en-US" sz="700" dirty="0">
                <a:cs typeface="Calibri" panose="020F0502020204030204" pitchFamily="34" charset="0"/>
              </a:rPr>
              <a:t>Network Security</a:t>
            </a:r>
          </a:p>
        </p:txBody>
      </p:sp>
      <p:sp>
        <p:nvSpPr>
          <p:cNvPr id="192" name="TextBox 191"/>
          <p:cNvSpPr txBox="1"/>
          <p:nvPr/>
        </p:nvSpPr>
        <p:spPr>
          <a:xfrm>
            <a:off x="8445144" y="5714209"/>
            <a:ext cx="876779" cy="162417"/>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Asset Management</a:t>
            </a:r>
          </a:p>
        </p:txBody>
      </p:sp>
      <p:sp>
        <p:nvSpPr>
          <p:cNvPr id="193" name="TextBox 192"/>
          <p:cNvSpPr txBox="1"/>
          <p:nvPr/>
        </p:nvSpPr>
        <p:spPr>
          <a:xfrm>
            <a:off x="9385086" y="5714209"/>
            <a:ext cx="876779" cy="162417"/>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Security Monitoring</a:t>
            </a:r>
          </a:p>
        </p:txBody>
      </p:sp>
      <p:sp>
        <p:nvSpPr>
          <p:cNvPr id="194" name="TextBox 193"/>
          <p:cNvSpPr txBox="1"/>
          <p:nvPr/>
        </p:nvSpPr>
        <p:spPr>
          <a:xfrm>
            <a:off x="7505203" y="5714209"/>
            <a:ext cx="876779" cy="286232"/>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Change Management</a:t>
            </a:r>
          </a:p>
        </p:txBody>
      </p:sp>
      <p:sp>
        <p:nvSpPr>
          <p:cNvPr id="195" name="TextBox 194"/>
          <p:cNvSpPr txBox="1"/>
          <p:nvPr/>
        </p:nvSpPr>
        <p:spPr>
          <a:xfrm>
            <a:off x="6565261" y="5714209"/>
            <a:ext cx="876779" cy="286232"/>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Patch</a:t>
            </a:r>
            <a:br>
              <a:rPr lang="en-US" sz="700" dirty="0">
                <a:cs typeface="Calibri" panose="020F0502020204030204" pitchFamily="34" charset="0"/>
              </a:rPr>
            </a:br>
            <a:r>
              <a:rPr lang="en-US" sz="700" dirty="0">
                <a:cs typeface="Calibri" panose="020F0502020204030204" pitchFamily="34" charset="0"/>
              </a:rPr>
              <a:t>Management</a:t>
            </a:r>
          </a:p>
        </p:txBody>
      </p:sp>
      <p:sp>
        <p:nvSpPr>
          <p:cNvPr id="196" name="TextBox 195"/>
          <p:cNvSpPr txBox="1"/>
          <p:nvPr/>
        </p:nvSpPr>
        <p:spPr>
          <a:xfrm>
            <a:off x="10325031" y="5714209"/>
            <a:ext cx="876779" cy="162417"/>
          </a:xfrm>
          <a:prstGeom prst="rect">
            <a:avLst/>
          </a:prstGeom>
          <a:noFill/>
        </p:spPr>
        <p:txBody>
          <a:bodyPr wrap="square" lIns="27432" tIns="27432" rIns="27432" bIns="27432" rtlCol="0">
            <a:spAutoFit/>
          </a:bodyPr>
          <a:lstStyle/>
          <a:p>
            <a:pPr algn="ctr">
              <a:lnSpc>
                <a:spcPts val="900"/>
              </a:lnSpc>
            </a:pPr>
            <a:r>
              <a:rPr lang="en-US" sz="700" dirty="0">
                <a:cs typeface="Calibri" panose="020F0502020204030204" pitchFamily="34" charset="0"/>
              </a:rPr>
              <a:t>Incident Response</a:t>
            </a:r>
          </a:p>
        </p:txBody>
      </p:sp>
      <p:sp>
        <p:nvSpPr>
          <p:cNvPr id="198" name="TextBox 197"/>
          <p:cNvSpPr txBox="1"/>
          <p:nvPr/>
        </p:nvSpPr>
        <p:spPr>
          <a:xfrm>
            <a:off x="5625320" y="5690951"/>
            <a:ext cx="876779" cy="393249"/>
          </a:xfrm>
          <a:prstGeom prst="rect">
            <a:avLst/>
          </a:prstGeom>
          <a:noFill/>
        </p:spPr>
        <p:txBody>
          <a:bodyPr wrap="square" lIns="27432" tIns="27432" rIns="27432" bIns="27432" rtlCol="0">
            <a:spAutoFit/>
          </a:bodyPr>
          <a:lstStyle/>
          <a:p>
            <a:pPr algn="ctr">
              <a:lnSpc>
                <a:spcPts val="900"/>
              </a:lnSpc>
            </a:pPr>
            <a:r>
              <a:rPr lang="en-US" sz="700" dirty="0">
                <a:cs typeface="Calibri" panose="020F0502020204030204" pitchFamily="34" charset="0"/>
              </a:rPr>
              <a:t>Vulnerability Identification and Remediation</a:t>
            </a:r>
          </a:p>
        </p:txBody>
      </p:sp>
      <p:sp>
        <p:nvSpPr>
          <p:cNvPr id="199" name="TextBox 198"/>
          <p:cNvSpPr txBox="1"/>
          <p:nvPr/>
        </p:nvSpPr>
        <p:spPr>
          <a:xfrm>
            <a:off x="8445144" y="6201889"/>
            <a:ext cx="876779" cy="277833"/>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Metrics and Reporting</a:t>
            </a:r>
          </a:p>
        </p:txBody>
      </p:sp>
      <p:sp>
        <p:nvSpPr>
          <p:cNvPr id="200" name="TextBox 199"/>
          <p:cNvSpPr txBox="1"/>
          <p:nvPr/>
        </p:nvSpPr>
        <p:spPr>
          <a:xfrm>
            <a:off x="9385086" y="6201889"/>
            <a:ext cx="876779" cy="162417"/>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Strategy</a:t>
            </a:r>
          </a:p>
        </p:txBody>
      </p:sp>
      <p:sp>
        <p:nvSpPr>
          <p:cNvPr id="201" name="TextBox 200"/>
          <p:cNvSpPr txBox="1"/>
          <p:nvPr/>
        </p:nvSpPr>
        <p:spPr>
          <a:xfrm>
            <a:off x="7505203" y="6201889"/>
            <a:ext cx="876779" cy="162417"/>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Awareness</a:t>
            </a:r>
          </a:p>
        </p:txBody>
      </p:sp>
      <p:sp>
        <p:nvSpPr>
          <p:cNvPr id="202" name="TextBox 201"/>
          <p:cNvSpPr txBox="1"/>
          <p:nvPr/>
        </p:nvSpPr>
        <p:spPr>
          <a:xfrm>
            <a:off x="6565261" y="6201889"/>
            <a:ext cx="876779" cy="277833"/>
          </a:xfrm>
          <a:prstGeom prst="rect">
            <a:avLst/>
          </a:prstGeom>
        </p:spPr>
        <p:txBody>
          <a:bodyPr wrap="square" lIns="27432" tIns="27432" rIns="27432" bIns="27432" rtlCol="0">
            <a:spAutoFit/>
          </a:bodyPr>
          <a:lstStyle/>
          <a:p>
            <a:pPr algn="ctr">
              <a:lnSpc>
                <a:spcPts val="900"/>
              </a:lnSpc>
            </a:pPr>
            <a:r>
              <a:rPr lang="en-US" sz="700" dirty="0">
                <a:cs typeface="Calibri" panose="020F0502020204030204" pitchFamily="34" charset="0"/>
              </a:rPr>
              <a:t>Configuration Management</a:t>
            </a:r>
          </a:p>
        </p:txBody>
      </p:sp>
      <p:sp>
        <p:nvSpPr>
          <p:cNvPr id="203" name="TextBox 202"/>
          <p:cNvSpPr txBox="1"/>
          <p:nvPr/>
        </p:nvSpPr>
        <p:spPr>
          <a:xfrm>
            <a:off x="10344113" y="5323606"/>
            <a:ext cx="876779" cy="162417"/>
          </a:xfrm>
          <a:prstGeom prst="rect">
            <a:avLst/>
          </a:prstGeom>
          <a:noFill/>
        </p:spPr>
        <p:txBody>
          <a:bodyPr wrap="square" lIns="27432" tIns="27432" rIns="27432" bIns="27432" rtlCol="0">
            <a:spAutoFit/>
          </a:bodyPr>
          <a:lstStyle/>
          <a:p>
            <a:pPr algn="ctr">
              <a:lnSpc>
                <a:spcPts val="900"/>
              </a:lnSpc>
            </a:pPr>
            <a:r>
              <a:rPr lang="en-US" sz="700" dirty="0">
                <a:cs typeface="Calibri" panose="020F0502020204030204" pitchFamily="34" charset="0"/>
              </a:rPr>
              <a:t>Physical Security</a:t>
            </a:r>
          </a:p>
        </p:txBody>
      </p:sp>
      <p:grpSp>
        <p:nvGrpSpPr>
          <p:cNvPr id="204" name="Group 203"/>
          <p:cNvGrpSpPr>
            <a:grpSpLocks noChangeAspect="1"/>
          </p:cNvGrpSpPr>
          <p:nvPr/>
        </p:nvGrpSpPr>
        <p:grpSpPr bwMode="auto">
          <a:xfrm>
            <a:off x="6912350" y="5540843"/>
            <a:ext cx="182600" cy="183147"/>
            <a:chOff x="2520" y="2227"/>
            <a:chExt cx="668" cy="670"/>
          </a:xfrm>
          <a:solidFill>
            <a:srgbClr val="0091DA"/>
          </a:solidFill>
        </p:grpSpPr>
        <p:sp>
          <p:nvSpPr>
            <p:cNvPr id="205" name="Freeform 204"/>
            <p:cNvSpPr>
              <a:spLocks noEditPoints="1"/>
            </p:cNvSpPr>
            <p:nvPr/>
          </p:nvSpPr>
          <p:spPr bwMode="auto">
            <a:xfrm>
              <a:off x="2999" y="2283"/>
              <a:ext cx="142" cy="260"/>
            </a:xfrm>
            <a:custGeom>
              <a:avLst/>
              <a:gdLst/>
              <a:ahLst/>
              <a:cxnLst>
                <a:cxn ang="0">
                  <a:pos x="52" y="43"/>
                </a:cxn>
                <a:cxn ang="0">
                  <a:pos x="48" y="55"/>
                </a:cxn>
                <a:cxn ang="0">
                  <a:pos x="36" y="54"/>
                </a:cxn>
                <a:cxn ang="0">
                  <a:pos x="25" y="60"/>
                </a:cxn>
                <a:cxn ang="0">
                  <a:pos x="17" y="52"/>
                </a:cxn>
                <a:cxn ang="0">
                  <a:pos x="5" y="48"/>
                </a:cxn>
                <a:cxn ang="0">
                  <a:pos x="6" y="36"/>
                </a:cxn>
                <a:cxn ang="0">
                  <a:pos x="0" y="25"/>
                </a:cxn>
                <a:cxn ang="0">
                  <a:pos x="8" y="17"/>
                </a:cxn>
                <a:cxn ang="0">
                  <a:pos x="12" y="5"/>
                </a:cxn>
                <a:cxn ang="0">
                  <a:pos x="24" y="6"/>
                </a:cxn>
                <a:cxn ang="0">
                  <a:pos x="35" y="0"/>
                </a:cxn>
                <a:cxn ang="0">
                  <a:pos x="43" y="8"/>
                </a:cxn>
                <a:cxn ang="0">
                  <a:pos x="55" y="12"/>
                </a:cxn>
                <a:cxn ang="0">
                  <a:pos x="54" y="24"/>
                </a:cxn>
                <a:cxn ang="0">
                  <a:pos x="60" y="35"/>
                </a:cxn>
                <a:cxn ang="0">
                  <a:pos x="46" y="30"/>
                </a:cxn>
                <a:cxn ang="0">
                  <a:pos x="46" y="30"/>
                </a:cxn>
                <a:cxn ang="0">
                  <a:pos x="21" y="30"/>
                </a:cxn>
                <a:cxn ang="0">
                  <a:pos x="48" y="92"/>
                </a:cxn>
                <a:cxn ang="0">
                  <a:pos x="47" y="105"/>
                </a:cxn>
                <a:cxn ang="0">
                  <a:pos x="33" y="104"/>
                </a:cxn>
                <a:cxn ang="0">
                  <a:pos x="21" y="110"/>
                </a:cxn>
                <a:cxn ang="0">
                  <a:pos x="15" y="97"/>
                </a:cxn>
                <a:cxn ang="0">
                  <a:pos x="4" y="90"/>
                </a:cxn>
                <a:cxn ang="0">
                  <a:pos x="12" y="78"/>
                </a:cxn>
                <a:cxn ang="0">
                  <a:pos x="13" y="65"/>
                </a:cxn>
                <a:cxn ang="0">
                  <a:pos x="27" y="66"/>
                </a:cxn>
                <a:cxn ang="0">
                  <a:pos x="39" y="60"/>
                </a:cxn>
                <a:cxn ang="0">
                  <a:pos x="45" y="73"/>
                </a:cxn>
                <a:cxn ang="0">
                  <a:pos x="56" y="80"/>
                </a:cxn>
                <a:cxn ang="0">
                  <a:pos x="48" y="92"/>
                </a:cxn>
                <a:cxn ang="0">
                  <a:pos x="20" y="85"/>
                </a:cxn>
              </a:cxnLst>
              <a:rect l="0" t="0" r="r" b="b"/>
              <a:pathLst>
                <a:path w="60" h="110">
                  <a:moveTo>
                    <a:pt x="54" y="36"/>
                  </a:moveTo>
                  <a:cubicBezTo>
                    <a:pt x="54" y="39"/>
                    <a:pt x="53" y="41"/>
                    <a:pt x="52" y="43"/>
                  </a:cubicBezTo>
                  <a:cubicBezTo>
                    <a:pt x="55" y="48"/>
                    <a:pt x="55" y="48"/>
                    <a:pt x="55" y="48"/>
                  </a:cubicBezTo>
                  <a:cubicBezTo>
                    <a:pt x="48" y="55"/>
                    <a:pt x="48" y="55"/>
                    <a:pt x="48" y="55"/>
                  </a:cubicBezTo>
                  <a:cubicBezTo>
                    <a:pt x="43" y="52"/>
                    <a:pt x="43" y="52"/>
                    <a:pt x="43" y="52"/>
                  </a:cubicBezTo>
                  <a:cubicBezTo>
                    <a:pt x="41" y="53"/>
                    <a:pt x="39" y="54"/>
                    <a:pt x="36" y="54"/>
                  </a:cubicBezTo>
                  <a:cubicBezTo>
                    <a:pt x="35" y="60"/>
                    <a:pt x="35" y="60"/>
                    <a:pt x="35" y="60"/>
                  </a:cubicBezTo>
                  <a:cubicBezTo>
                    <a:pt x="25" y="60"/>
                    <a:pt x="25" y="60"/>
                    <a:pt x="25" y="60"/>
                  </a:cubicBezTo>
                  <a:cubicBezTo>
                    <a:pt x="24" y="54"/>
                    <a:pt x="24" y="54"/>
                    <a:pt x="24" y="54"/>
                  </a:cubicBezTo>
                  <a:cubicBezTo>
                    <a:pt x="21" y="54"/>
                    <a:pt x="19" y="53"/>
                    <a:pt x="17" y="52"/>
                  </a:cubicBezTo>
                  <a:cubicBezTo>
                    <a:pt x="12" y="55"/>
                    <a:pt x="12" y="55"/>
                    <a:pt x="12" y="55"/>
                  </a:cubicBezTo>
                  <a:cubicBezTo>
                    <a:pt x="5" y="48"/>
                    <a:pt x="5" y="48"/>
                    <a:pt x="5" y="48"/>
                  </a:cubicBezTo>
                  <a:cubicBezTo>
                    <a:pt x="8" y="43"/>
                    <a:pt x="8" y="43"/>
                    <a:pt x="8" y="43"/>
                  </a:cubicBezTo>
                  <a:cubicBezTo>
                    <a:pt x="7" y="41"/>
                    <a:pt x="6" y="39"/>
                    <a:pt x="6" y="36"/>
                  </a:cubicBezTo>
                  <a:cubicBezTo>
                    <a:pt x="0" y="35"/>
                    <a:pt x="0" y="35"/>
                    <a:pt x="0" y="35"/>
                  </a:cubicBezTo>
                  <a:cubicBezTo>
                    <a:pt x="0" y="25"/>
                    <a:pt x="0" y="25"/>
                    <a:pt x="0" y="25"/>
                  </a:cubicBezTo>
                  <a:cubicBezTo>
                    <a:pt x="6" y="24"/>
                    <a:pt x="6" y="24"/>
                    <a:pt x="6" y="24"/>
                  </a:cubicBezTo>
                  <a:cubicBezTo>
                    <a:pt x="6" y="21"/>
                    <a:pt x="7" y="19"/>
                    <a:pt x="8" y="17"/>
                  </a:cubicBezTo>
                  <a:cubicBezTo>
                    <a:pt x="5" y="12"/>
                    <a:pt x="5" y="12"/>
                    <a:pt x="5" y="12"/>
                  </a:cubicBezTo>
                  <a:cubicBezTo>
                    <a:pt x="12" y="5"/>
                    <a:pt x="12" y="5"/>
                    <a:pt x="12" y="5"/>
                  </a:cubicBezTo>
                  <a:cubicBezTo>
                    <a:pt x="17" y="8"/>
                    <a:pt x="17" y="8"/>
                    <a:pt x="17" y="8"/>
                  </a:cubicBezTo>
                  <a:cubicBezTo>
                    <a:pt x="19" y="7"/>
                    <a:pt x="21" y="6"/>
                    <a:pt x="24" y="6"/>
                  </a:cubicBezTo>
                  <a:cubicBezTo>
                    <a:pt x="25" y="0"/>
                    <a:pt x="25" y="0"/>
                    <a:pt x="25" y="0"/>
                  </a:cubicBezTo>
                  <a:cubicBezTo>
                    <a:pt x="35" y="0"/>
                    <a:pt x="35" y="0"/>
                    <a:pt x="35" y="0"/>
                  </a:cubicBezTo>
                  <a:cubicBezTo>
                    <a:pt x="36" y="6"/>
                    <a:pt x="36" y="6"/>
                    <a:pt x="36" y="6"/>
                  </a:cubicBezTo>
                  <a:cubicBezTo>
                    <a:pt x="39" y="6"/>
                    <a:pt x="41" y="7"/>
                    <a:pt x="43" y="8"/>
                  </a:cubicBezTo>
                  <a:cubicBezTo>
                    <a:pt x="48" y="5"/>
                    <a:pt x="48" y="5"/>
                    <a:pt x="48" y="5"/>
                  </a:cubicBezTo>
                  <a:cubicBezTo>
                    <a:pt x="55" y="12"/>
                    <a:pt x="55" y="12"/>
                    <a:pt x="55" y="12"/>
                  </a:cubicBezTo>
                  <a:cubicBezTo>
                    <a:pt x="52" y="17"/>
                    <a:pt x="52" y="17"/>
                    <a:pt x="52" y="17"/>
                  </a:cubicBezTo>
                  <a:cubicBezTo>
                    <a:pt x="53" y="19"/>
                    <a:pt x="54" y="21"/>
                    <a:pt x="54" y="24"/>
                  </a:cubicBezTo>
                  <a:cubicBezTo>
                    <a:pt x="60" y="25"/>
                    <a:pt x="60" y="25"/>
                    <a:pt x="60" y="25"/>
                  </a:cubicBezTo>
                  <a:cubicBezTo>
                    <a:pt x="60" y="35"/>
                    <a:pt x="60" y="35"/>
                    <a:pt x="60" y="35"/>
                  </a:cubicBezTo>
                  <a:cubicBezTo>
                    <a:pt x="54" y="36"/>
                    <a:pt x="54" y="36"/>
                    <a:pt x="54" y="36"/>
                  </a:cubicBezTo>
                  <a:close/>
                  <a:moveTo>
                    <a:pt x="46" y="30"/>
                  </a:moveTo>
                  <a:cubicBezTo>
                    <a:pt x="46" y="51"/>
                    <a:pt x="14" y="51"/>
                    <a:pt x="14" y="30"/>
                  </a:cubicBezTo>
                  <a:cubicBezTo>
                    <a:pt x="14" y="9"/>
                    <a:pt x="46" y="9"/>
                    <a:pt x="46" y="30"/>
                  </a:cubicBezTo>
                  <a:close/>
                  <a:moveTo>
                    <a:pt x="38" y="30"/>
                  </a:moveTo>
                  <a:cubicBezTo>
                    <a:pt x="38" y="41"/>
                    <a:pt x="21" y="41"/>
                    <a:pt x="21" y="30"/>
                  </a:cubicBezTo>
                  <a:cubicBezTo>
                    <a:pt x="21" y="19"/>
                    <a:pt x="38" y="19"/>
                    <a:pt x="38" y="30"/>
                  </a:cubicBezTo>
                  <a:close/>
                  <a:moveTo>
                    <a:pt x="48" y="92"/>
                  </a:moveTo>
                  <a:cubicBezTo>
                    <a:pt x="47" y="94"/>
                    <a:pt x="46" y="96"/>
                    <a:pt x="45" y="97"/>
                  </a:cubicBezTo>
                  <a:cubicBezTo>
                    <a:pt x="47" y="105"/>
                    <a:pt x="47" y="105"/>
                    <a:pt x="47" y="105"/>
                  </a:cubicBezTo>
                  <a:cubicBezTo>
                    <a:pt x="39" y="110"/>
                    <a:pt x="39" y="110"/>
                    <a:pt x="39" y="110"/>
                  </a:cubicBezTo>
                  <a:cubicBezTo>
                    <a:pt x="33" y="104"/>
                    <a:pt x="33" y="104"/>
                    <a:pt x="33" y="104"/>
                  </a:cubicBezTo>
                  <a:cubicBezTo>
                    <a:pt x="27" y="104"/>
                    <a:pt x="27" y="104"/>
                    <a:pt x="27" y="104"/>
                  </a:cubicBezTo>
                  <a:cubicBezTo>
                    <a:pt x="21" y="110"/>
                    <a:pt x="21" y="110"/>
                    <a:pt x="21" y="110"/>
                  </a:cubicBezTo>
                  <a:cubicBezTo>
                    <a:pt x="13" y="105"/>
                    <a:pt x="13" y="105"/>
                    <a:pt x="13" y="105"/>
                  </a:cubicBezTo>
                  <a:cubicBezTo>
                    <a:pt x="15" y="97"/>
                    <a:pt x="15" y="97"/>
                    <a:pt x="15" y="97"/>
                  </a:cubicBezTo>
                  <a:cubicBezTo>
                    <a:pt x="14" y="96"/>
                    <a:pt x="13" y="94"/>
                    <a:pt x="12" y="92"/>
                  </a:cubicBezTo>
                  <a:cubicBezTo>
                    <a:pt x="4" y="90"/>
                    <a:pt x="4" y="90"/>
                    <a:pt x="4" y="90"/>
                  </a:cubicBezTo>
                  <a:cubicBezTo>
                    <a:pt x="4" y="80"/>
                    <a:pt x="4" y="80"/>
                    <a:pt x="4" y="80"/>
                  </a:cubicBezTo>
                  <a:cubicBezTo>
                    <a:pt x="12" y="78"/>
                    <a:pt x="12" y="78"/>
                    <a:pt x="12" y="78"/>
                  </a:cubicBezTo>
                  <a:cubicBezTo>
                    <a:pt x="13" y="77"/>
                    <a:pt x="14" y="75"/>
                    <a:pt x="15" y="73"/>
                  </a:cubicBezTo>
                  <a:cubicBezTo>
                    <a:pt x="13" y="65"/>
                    <a:pt x="13" y="65"/>
                    <a:pt x="13" y="65"/>
                  </a:cubicBezTo>
                  <a:cubicBezTo>
                    <a:pt x="21" y="60"/>
                    <a:pt x="21" y="60"/>
                    <a:pt x="21" y="60"/>
                  </a:cubicBezTo>
                  <a:cubicBezTo>
                    <a:pt x="27" y="66"/>
                    <a:pt x="27" y="66"/>
                    <a:pt x="27" y="66"/>
                  </a:cubicBezTo>
                  <a:cubicBezTo>
                    <a:pt x="33" y="66"/>
                    <a:pt x="33" y="66"/>
                    <a:pt x="33" y="66"/>
                  </a:cubicBezTo>
                  <a:cubicBezTo>
                    <a:pt x="39" y="60"/>
                    <a:pt x="39" y="60"/>
                    <a:pt x="39" y="60"/>
                  </a:cubicBezTo>
                  <a:cubicBezTo>
                    <a:pt x="47" y="65"/>
                    <a:pt x="47" y="65"/>
                    <a:pt x="47" y="65"/>
                  </a:cubicBezTo>
                  <a:cubicBezTo>
                    <a:pt x="45" y="73"/>
                    <a:pt x="45" y="73"/>
                    <a:pt x="45" y="73"/>
                  </a:cubicBezTo>
                  <a:cubicBezTo>
                    <a:pt x="46" y="75"/>
                    <a:pt x="47" y="77"/>
                    <a:pt x="48" y="78"/>
                  </a:cubicBezTo>
                  <a:cubicBezTo>
                    <a:pt x="56" y="80"/>
                    <a:pt x="56" y="80"/>
                    <a:pt x="56" y="80"/>
                  </a:cubicBezTo>
                  <a:cubicBezTo>
                    <a:pt x="56" y="90"/>
                    <a:pt x="56" y="90"/>
                    <a:pt x="56" y="90"/>
                  </a:cubicBezTo>
                  <a:cubicBezTo>
                    <a:pt x="48" y="92"/>
                    <a:pt x="48" y="92"/>
                    <a:pt x="48" y="92"/>
                  </a:cubicBezTo>
                  <a:close/>
                  <a:moveTo>
                    <a:pt x="40" y="85"/>
                  </a:moveTo>
                  <a:cubicBezTo>
                    <a:pt x="40" y="99"/>
                    <a:pt x="20" y="99"/>
                    <a:pt x="20" y="85"/>
                  </a:cubicBezTo>
                  <a:cubicBezTo>
                    <a:pt x="20" y="72"/>
                    <a:pt x="40" y="72"/>
                    <a:pt x="40" y="8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6" name="Freeform 205"/>
            <p:cNvSpPr>
              <a:spLocks noEditPoints="1"/>
            </p:cNvSpPr>
            <p:nvPr/>
          </p:nvSpPr>
          <p:spPr bwMode="auto">
            <a:xfrm>
              <a:off x="2874" y="2227"/>
              <a:ext cx="314" cy="368"/>
            </a:xfrm>
            <a:custGeom>
              <a:avLst/>
              <a:gdLst/>
              <a:ahLst/>
              <a:cxnLst>
                <a:cxn ang="0">
                  <a:pos x="6" y="123"/>
                </a:cxn>
                <a:cxn ang="0">
                  <a:pos x="33" y="122"/>
                </a:cxn>
                <a:cxn ang="0">
                  <a:pos x="33" y="140"/>
                </a:cxn>
                <a:cxn ang="0">
                  <a:pos x="49" y="156"/>
                </a:cxn>
                <a:cxn ang="0">
                  <a:pos x="117" y="156"/>
                </a:cxn>
                <a:cxn ang="0">
                  <a:pos x="133" y="140"/>
                </a:cxn>
                <a:cxn ang="0">
                  <a:pos x="133" y="16"/>
                </a:cxn>
                <a:cxn ang="0">
                  <a:pos x="117" y="0"/>
                </a:cxn>
                <a:cxn ang="0">
                  <a:pos x="49" y="0"/>
                </a:cxn>
                <a:cxn ang="0">
                  <a:pos x="38" y="4"/>
                </a:cxn>
                <a:cxn ang="0">
                  <a:pos x="38" y="4"/>
                </a:cxn>
                <a:cxn ang="0">
                  <a:pos x="33" y="20"/>
                </a:cxn>
                <a:cxn ang="0">
                  <a:pos x="33" y="91"/>
                </a:cxn>
                <a:cxn ang="0">
                  <a:pos x="4" y="115"/>
                </a:cxn>
                <a:cxn ang="0">
                  <a:pos x="4" y="115"/>
                </a:cxn>
                <a:cxn ang="0">
                  <a:pos x="6" y="123"/>
                </a:cxn>
                <a:cxn ang="0">
                  <a:pos x="37" y="114"/>
                </a:cxn>
                <a:cxn ang="0">
                  <a:pos x="19" y="114"/>
                </a:cxn>
                <a:cxn ang="0">
                  <a:pos x="40" y="96"/>
                </a:cxn>
                <a:cxn ang="0">
                  <a:pos x="42" y="93"/>
                </a:cxn>
                <a:cxn ang="0">
                  <a:pos x="42" y="93"/>
                </a:cxn>
                <a:cxn ang="0">
                  <a:pos x="42" y="20"/>
                </a:cxn>
                <a:cxn ang="0">
                  <a:pos x="44" y="11"/>
                </a:cxn>
                <a:cxn ang="0">
                  <a:pos x="44" y="11"/>
                </a:cxn>
                <a:cxn ang="0">
                  <a:pos x="49" y="8"/>
                </a:cxn>
                <a:cxn ang="0">
                  <a:pos x="117" y="8"/>
                </a:cxn>
                <a:cxn ang="0">
                  <a:pos x="124" y="16"/>
                </a:cxn>
                <a:cxn ang="0">
                  <a:pos x="124" y="140"/>
                </a:cxn>
                <a:cxn ang="0">
                  <a:pos x="117" y="148"/>
                </a:cxn>
                <a:cxn ang="0">
                  <a:pos x="49" y="148"/>
                </a:cxn>
                <a:cxn ang="0">
                  <a:pos x="42" y="140"/>
                </a:cxn>
                <a:cxn ang="0">
                  <a:pos x="42" y="118"/>
                </a:cxn>
                <a:cxn ang="0">
                  <a:pos x="37" y="114"/>
                </a:cxn>
              </a:cxnLst>
              <a:rect l="0" t="0" r="r" b="b"/>
              <a:pathLst>
                <a:path w="133" h="156">
                  <a:moveTo>
                    <a:pt x="6" y="123"/>
                  </a:moveTo>
                  <a:cubicBezTo>
                    <a:pt x="33" y="122"/>
                    <a:pt x="33" y="122"/>
                    <a:pt x="33" y="122"/>
                  </a:cubicBezTo>
                  <a:cubicBezTo>
                    <a:pt x="33" y="140"/>
                    <a:pt x="33" y="140"/>
                    <a:pt x="33" y="140"/>
                  </a:cubicBezTo>
                  <a:cubicBezTo>
                    <a:pt x="33" y="149"/>
                    <a:pt x="40" y="156"/>
                    <a:pt x="49" y="156"/>
                  </a:cubicBezTo>
                  <a:cubicBezTo>
                    <a:pt x="117" y="156"/>
                    <a:pt x="117" y="156"/>
                    <a:pt x="117" y="156"/>
                  </a:cubicBezTo>
                  <a:cubicBezTo>
                    <a:pt x="125" y="156"/>
                    <a:pt x="133" y="149"/>
                    <a:pt x="133" y="140"/>
                  </a:cubicBezTo>
                  <a:cubicBezTo>
                    <a:pt x="133" y="16"/>
                    <a:pt x="133" y="16"/>
                    <a:pt x="133" y="16"/>
                  </a:cubicBezTo>
                  <a:cubicBezTo>
                    <a:pt x="133" y="7"/>
                    <a:pt x="125" y="0"/>
                    <a:pt x="117" y="0"/>
                  </a:cubicBezTo>
                  <a:cubicBezTo>
                    <a:pt x="49" y="0"/>
                    <a:pt x="49" y="0"/>
                    <a:pt x="49" y="0"/>
                  </a:cubicBezTo>
                  <a:cubicBezTo>
                    <a:pt x="45" y="0"/>
                    <a:pt x="41" y="2"/>
                    <a:pt x="38" y="4"/>
                  </a:cubicBezTo>
                  <a:cubicBezTo>
                    <a:pt x="38" y="4"/>
                    <a:pt x="38" y="4"/>
                    <a:pt x="38" y="4"/>
                  </a:cubicBezTo>
                  <a:cubicBezTo>
                    <a:pt x="33" y="9"/>
                    <a:pt x="33" y="14"/>
                    <a:pt x="33" y="20"/>
                  </a:cubicBezTo>
                  <a:cubicBezTo>
                    <a:pt x="33" y="21"/>
                    <a:pt x="33" y="90"/>
                    <a:pt x="33" y="91"/>
                  </a:cubicBezTo>
                  <a:cubicBezTo>
                    <a:pt x="4" y="115"/>
                    <a:pt x="4" y="115"/>
                    <a:pt x="4" y="115"/>
                  </a:cubicBezTo>
                  <a:cubicBezTo>
                    <a:pt x="4" y="115"/>
                    <a:pt x="4" y="115"/>
                    <a:pt x="4" y="115"/>
                  </a:cubicBezTo>
                  <a:cubicBezTo>
                    <a:pt x="0" y="118"/>
                    <a:pt x="2" y="123"/>
                    <a:pt x="6" y="123"/>
                  </a:cubicBezTo>
                  <a:close/>
                  <a:moveTo>
                    <a:pt x="37" y="114"/>
                  </a:moveTo>
                  <a:cubicBezTo>
                    <a:pt x="19" y="114"/>
                    <a:pt x="19" y="114"/>
                    <a:pt x="19" y="114"/>
                  </a:cubicBezTo>
                  <a:cubicBezTo>
                    <a:pt x="40" y="96"/>
                    <a:pt x="40" y="96"/>
                    <a:pt x="40" y="96"/>
                  </a:cubicBezTo>
                  <a:cubicBezTo>
                    <a:pt x="41" y="96"/>
                    <a:pt x="42" y="94"/>
                    <a:pt x="42" y="93"/>
                  </a:cubicBezTo>
                  <a:cubicBezTo>
                    <a:pt x="42" y="93"/>
                    <a:pt x="42" y="93"/>
                    <a:pt x="42" y="93"/>
                  </a:cubicBezTo>
                  <a:cubicBezTo>
                    <a:pt x="42" y="91"/>
                    <a:pt x="42" y="21"/>
                    <a:pt x="42" y="20"/>
                  </a:cubicBezTo>
                  <a:cubicBezTo>
                    <a:pt x="42" y="16"/>
                    <a:pt x="42" y="13"/>
                    <a:pt x="44" y="11"/>
                  </a:cubicBezTo>
                  <a:cubicBezTo>
                    <a:pt x="44" y="11"/>
                    <a:pt x="44" y="11"/>
                    <a:pt x="44" y="11"/>
                  </a:cubicBezTo>
                  <a:cubicBezTo>
                    <a:pt x="45" y="9"/>
                    <a:pt x="47" y="8"/>
                    <a:pt x="49" y="8"/>
                  </a:cubicBezTo>
                  <a:cubicBezTo>
                    <a:pt x="117" y="8"/>
                    <a:pt x="117" y="8"/>
                    <a:pt x="117" y="8"/>
                  </a:cubicBezTo>
                  <a:cubicBezTo>
                    <a:pt x="121" y="8"/>
                    <a:pt x="124" y="12"/>
                    <a:pt x="124" y="16"/>
                  </a:cubicBezTo>
                  <a:cubicBezTo>
                    <a:pt x="124" y="140"/>
                    <a:pt x="124" y="140"/>
                    <a:pt x="124" y="140"/>
                  </a:cubicBezTo>
                  <a:cubicBezTo>
                    <a:pt x="124" y="144"/>
                    <a:pt x="121" y="148"/>
                    <a:pt x="117" y="148"/>
                  </a:cubicBezTo>
                  <a:cubicBezTo>
                    <a:pt x="49" y="148"/>
                    <a:pt x="49" y="148"/>
                    <a:pt x="49" y="148"/>
                  </a:cubicBezTo>
                  <a:cubicBezTo>
                    <a:pt x="45" y="148"/>
                    <a:pt x="42" y="144"/>
                    <a:pt x="42" y="140"/>
                  </a:cubicBezTo>
                  <a:cubicBezTo>
                    <a:pt x="42" y="118"/>
                    <a:pt x="42" y="118"/>
                    <a:pt x="42" y="118"/>
                  </a:cubicBezTo>
                  <a:cubicBezTo>
                    <a:pt x="42" y="116"/>
                    <a:pt x="40" y="113"/>
                    <a:pt x="37" y="1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7" name="Freeform 206"/>
            <p:cNvSpPr>
              <a:spLocks noEditPoints="1"/>
            </p:cNvSpPr>
            <p:nvPr/>
          </p:nvSpPr>
          <p:spPr bwMode="auto">
            <a:xfrm>
              <a:off x="2520" y="2347"/>
              <a:ext cx="437" cy="550"/>
            </a:xfrm>
            <a:custGeom>
              <a:avLst/>
              <a:gdLst/>
              <a:ahLst/>
              <a:cxnLst>
                <a:cxn ang="0">
                  <a:pos x="99" y="1"/>
                </a:cxn>
                <a:cxn ang="0">
                  <a:pos x="122" y="12"/>
                </a:cxn>
                <a:cxn ang="0">
                  <a:pos x="138" y="32"/>
                </a:cxn>
                <a:cxn ang="0">
                  <a:pos x="136" y="60"/>
                </a:cxn>
                <a:cxn ang="0">
                  <a:pos x="136" y="60"/>
                </a:cxn>
                <a:cxn ang="0">
                  <a:pos x="141" y="62"/>
                </a:cxn>
                <a:cxn ang="0">
                  <a:pos x="141" y="72"/>
                </a:cxn>
                <a:cxn ang="0">
                  <a:pos x="134" y="79"/>
                </a:cxn>
                <a:cxn ang="0">
                  <a:pos x="130" y="80"/>
                </a:cxn>
                <a:cxn ang="0">
                  <a:pos x="92" y="117"/>
                </a:cxn>
                <a:cxn ang="0">
                  <a:pos x="55" y="80"/>
                </a:cxn>
                <a:cxn ang="0">
                  <a:pos x="51" y="79"/>
                </a:cxn>
                <a:cxn ang="0">
                  <a:pos x="44" y="72"/>
                </a:cxn>
                <a:cxn ang="0">
                  <a:pos x="44" y="62"/>
                </a:cxn>
                <a:cxn ang="0">
                  <a:pos x="49" y="60"/>
                </a:cxn>
                <a:cxn ang="0">
                  <a:pos x="47" y="32"/>
                </a:cxn>
                <a:cxn ang="0">
                  <a:pos x="64" y="11"/>
                </a:cxn>
                <a:cxn ang="0">
                  <a:pos x="64" y="11"/>
                </a:cxn>
                <a:cxn ang="0">
                  <a:pos x="64" y="11"/>
                </a:cxn>
                <a:cxn ang="0">
                  <a:pos x="64" y="11"/>
                </a:cxn>
                <a:cxn ang="0">
                  <a:pos x="64" y="11"/>
                </a:cxn>
                <a:cxn ang="0">
                  <a:pos x="86" y="1"/>
                </a:cxn>
                <a:cxn ang="0">
                  <a:pos x="92" y="0"/>
                </a:cxn>
                <a:cxn ang="0">
                  <a:pos x="99" y="1"/>
                </a:cxn>
                <a:cxn ang="0">
                  <a:pos x="92" y="133"/>
                </a:cxn>
                <a:cxn ang="0">
                  <a:pos x="83" y="139"/>
                </a:cxn>
                <a:cxn ang="0">
                  <a:pos x="86" y="150"/>
                </a:cxn>
                <a:cxn ang="0">
                  <a:pos x="79" y="195"/>
                </a:cxn>
                <a:cxn ang="0">
                  <a:pos x="56" y="125"/>
                </a:cxn>
                <a:cxn ang="0">
                  <a:pos x="12" y="147"/>
                </a:cxn>
                <a:cxn ang="0">
                  <a:pos x="0" y="225"/>
                </a:cxn>
                <a:cxn ang="0">
                  <a:pos x="2" y="230"/>
                </a:cxn>
                <a:cxn ang="0">
                  <a:pos x="8" y="233"/>
                </a:cxn>
                <a:cxn ang="0">
                  <a:pos x="177" y="233"/>
                </a:cxn>
                <a:cxn ang="0">
                  <a:pos x="183" y="230"/>
                </a:cxn>
                <a:cxn ang="0">
                  <a:pos x="185" y="225"/>
                </a:cxn>
                <a:cxn ang="0">
                  <a:pos x="172" y="147"/>
                </a:cxn>
                <a:cxn ang="0">
                  <a:pos x="129" y="125"/>
                </a:cxn>
                <a:cxn ang="0">
                  <a:pos x="106" y="195"/>
                </a:cxn>
                <a:cxn ang="0">
                  <a:pos x="99" y="150"/>
                </a:cxn>
                <a:cxn ang="0">
                  <a:pos x="102" y="139"/>
                </a:cxn>
                <a:cxn ang="0">
                  <a:pos x="92" y="133"/>
                </a:cxn>
              </a:cxnLst>
              <a:rect l="0" t="0" r="r" b="b"/>
              <a:pathLst>
                <a:path w="185" h="233">
                  <a:moveTo>
                    <a:pt x="99" y="1"/>
                  </a:moveTo>
                  <a:cubicBezTo>
                    <a:pt x="108" y="2"/>
                    <a:pt x="115" y="6"/>
                    <a:pt x="122" y="12"/>
                  </a:cubicBezTo>
                  <a:cubicBezTo>
                    <a:pt x="128" y="18"/>
                    <a:pt x="135" y="21"/>
                    <a:pt x="138" y="32"/>
                  </a:cubicBezTo>
                  <a:cubicBezTo>
                    <a:pt x="139" y="41"/>
                    <a:pt x="138" y="51"/>
                    <a:pt x="136" y="60"/>
                  </a:cubicBezTo>
                  <a:cubicBezTo>
                    <a:pt x="136" y="60"/>
                    <a:pt x="136" y="60"/>
                    <a:pt x="136" y="60"/>
                  </a:cubicBezTo>
                  <a:cubicBezTo>
                    <a:pt x="138" y="59"/>
                    <a:pt x="141" y="59"/>
                    <a:pt x="141" y="62"/>
                  </a:cubicBezTo>
                  <a:cubicBezTo>
                    <a:pt x="142" y="65"/>
                    <a:pt x="142" y="69"/>
                    <a:pt x="141" y="72"/>
                  </a:cubicBezTo>
                  <a:cubicBezTo>
                    <a:pt x="140" y="74"/>
                    <a:pt x="136" y="77"/>
                    <a:pt x="134" y="79"/>
                  </a:cubicBezTo>
                  <a:cubicBezTo>
                    <a:pt x="133" y="80"/>
                    <a:pt x="131" y="81"/>
                    <a:pt x="130" y="80"/>
                  </a:cubicBezTo>
                  <a:cubicBezTo>
                    <a:pt x="122" y="100"/>
                    <a:pt x="109" y="117"/>
                    <a:pt x="92" y="117"/>
                  </a:cubicBezTo>
                  <a:cubicBezTo>
                    <a:pt x="76" y="117"/>
                    <a:pt x="63" y="100"/>
                    <a:pt x="55" y="80"/>
                  </a:cubicBezTo>
                  <a:cubicBezTo>
                    <a:pt x="54" y="81"/>
                    <a:pt x="52" y="80"/>
                    <a:pt x="51" y="79"/>
                  </a:cubicBezTo>
                  <a:cubicBezTo>
                    <a:pt x="49" y="77"/>
                    <a:pt x="45" y="74"/>
                    <a:pt x="44" y="72"/>
                  </a:cubicBezTo>
                  <a:cubicBezTo>
                    <a:pt x="43" y="69"/>
                    <a:pt x="43" y="65"/>
                    <a:pt x="44" y="62"/>
                  </a:cubicBezTo>
                  <a:cubicBezTo>
                    <a:pt x="44" y="59"/>
                    <a:pt x="47" y="59"/>
                    <a:pt x="49" y="60"/>
                  </a:cubicBezTo>
                  <a:cubicBezTo>
                    <a:pt x="47" y="51"/>
                    <a:pt x="46" y="41"/>
                    <a:pt x="47" y="32"/>
                  </a:cubicBezTo>
                  <a:cubicBezTo>
                    <a:pt x="50" y="20"/>
                    <a:pt x="57" y="18"/>
                    <a:pt x="64" y="11"/>
                  </a:cubicBezTo>
                  <a:cubicBezTo>
                    <a:pt x="64" y="11"/>
                    <a:pt x="64" y="11"/>
                    <a:pt x="64" y="11"/>
                  </a:cubicBezTo>
                  <a:cubicBezTo>
                    <a:pt x="64" y="11"/>
                    <a:pt x="64" y="11"/>
                    <a:pt x="64" y="11"/>
                  </a:cubicBezTo>
                  <a:cubicBezTo>
                    <a:pt x="64" y="11"/>
                    <a:pt x="64" y="11"/>
                    <a:pt x="64" y="11"/>
                  </a:cubicBezTo>
                  <a:cubicBezTo>
                    <a:pt x="64" y="11"/>
                    <a:pt x="64" y="11"/>
                    <a:pt x="64" y="11"/>
                  </a:cubicBezTo>
                  <a:cubicBezTo>
                    <a:pt x="70" y="6"/>
                    <a:pt x="78" y="2"/>
                    <a:pt x="86" y="1"/>
                  </a:cubicBezTo>
                  <a:cubicBezTo>
                    <a:pt x="88" y="1"/>
                    <a:pt x="90" y="0"/>
                    <a:pt x="92" y="0"/>
                  </a:cubicBezTo>
                  <a:cubicBezTo>
                    <a:pt x="95" y="0"/>
                    <a:pt x="97" y="1"/>
                    <a:pt x="99" y="1"/>
                  </a:cubicBezTo>
                  <a:close/>
                  <a:moveTo>
                    <a:pt x="92" y="133"/>
                  </a:moveTo>
                  <a:cubicBezTo>
                    <a:pt x="83" y="139"/>
                    <a:pt x="83" y="139"/>
                    <a:pt x="83" y="139"/>
                  </a:cubicBezTo>
                  <a:cubicBezTo>
                    <a:pt x="86" y="150"/>
                    <a:pt x="86" y="150"/>
                    <a:pt x="86" y="150"/>
                  </a:cubicBezTo>
                  <a:cubicBezTo>
                    <a:pt x="79" y="195"/>
                    <a:pt x="79" y="195"/>
                    <a:pt x="79" y="195"/>
                  </a:cubicBezTo>
                  <a:cubicBezTo>
                    <a:pt x="70" y="176"/>
                    <a:pt x="61" y="145"/>
                    <a:pt x="56" y="125"/>
                  </a:cubicBezTo>
                  <a:cubicBezTo>
                    <a:pt x="41" y="130"/>
                    <a:pt x="20" y="132"/>
                    <a:pt x="12" y="147"/>
                  </a:cubicBezTo>
                  <a:cubicBezTo>
                    <a:pt x="5" y="163"/>
                    <a:pt x="1" y="197"/>
                    <a:pt x="0" y="225"/>
                  </a:cubicBezTo>
                  <a:cubicBezTo>
                    <a:pt x="0" y="227"/>
                    <a:pt x="1" y="229"/>
                    <a:pt x="2" y="230"/>
                  </a:cubicBezTo>
                  <a:cubicBezTo>
                    <a:pt x="4" y="232"/>
                    <a:pt x="5" y="233"/>
                    <a:pt x="8" y="233"/>
                  </a:cubicBezTo>
                  <a:cubicBezTo>
                    <a:pt x="177" y="233"/>
                    <a:pt x="177" y="233"/>
                    <a:pt x="177" y="233"/>
                  </a:cubicBezTo>
                  <a:cubicBezTo>
                    <a:pt x="179" y="233"/>
                    <a:pt x="181" y="232"/>
                    <a:pt x="183" y="230"/>
                  </a:cubicBezTo>
                  <a:cubicBezTo>
                    <a:pt x="184" y="229"/>
                    <a:pt x="185" y="227"/>
                    <a:pt x="185" y="225"/>
                  </a:cubicBezTo>
                  <a:cubicBezTo>
                    <a:pt x="184" y="197"/>
                    <a:pt x="180" y="163"/>
                    <a:pt x="172" y="147"/>
                  </a:cubicBezTo>
                  <a:cubicBezTo>
                    <a:pt x="165" y="132"/>
                    <a:pt x="144" y="130"/>
                    <a:pt x="129" y="125"/>
                  </a:cubicBezTo>
                  <a:cubicBezTo>
                    <a:pt x="124" y="145"/>
                    <a:pt x="115" y="176"/>
                    <a:pt x="106" y="195"/>
                  </a:cubicBezTo>
                  <a:cubicBezTo>
                    <a:pt x="99" y="150"/>
                    <a:pt x="99" y="150"/>
                    <a:pt x="99" y="150"/>
                  </a:cubicBezTo>
                  <a:cubicBezTo>
                    <a:pt x="102" y="139"/>
                    <a:pt x="102" y="139"/>
                    <a:pt x="102" y="139"/>
                  </a:cubicBezTo>
                  <a:cubicBezTo>
                    <a:pt x="92" y="133"/>
                    <a:pt x="92" y="133"/>
                    <a:pt x="92" y="1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08" name="Group 207"/>
          <p:cNvGrpSpPr>
            <a:grpSpLocks noChangeAspect="1"/>
          </p:cNvGrpSpPr>
          <p:nvPr/>
        </p:nvGrpSpPr>
        <p:grpSpPr bwMode="auto">
          <a:xfrm>
            <a:off x="7858769" y="5532100"/>
            <a:ext cx="169646" cy="195313"/>
            <a:chOff x="4804" y="3162"/>
            <a:chExt cx="423" cy="487"/>
          </a:xfrm>
          <a:solidFill>
            <a:srgbClr val="0091DA"/>
          </a:solidFill>
        </p:grpSpPr>
        <p:sp>
          <p:nvSpPr>
            <p:cNvPr id="210" name="Freeform 209"/>
            <p:cNvSpPr>
              <a:spLocks/>
            </p:cNvSpPr>
            <p:nvPr/>
          </p:nvSpPr>
          <p:spPr bwMode="auto">
            <a:xfrm>
              <a:off x="4951" y="3162"/>
              <a:ext cx="276" cy="241"/>
            </a:xfrm>
            <a:custGeom>
              <a:avLst/>
              <a:gdLst/>
              <a:ahLst/>
              <a:cxnLst>
                <a:cxn ang="0">
                  <a:pos x="76" y="9"/>
                </a:cxn>
                <a:cxn ang="0">
                  <a:pos x="27" y="23"/>
                </a:cxn>
                <a:cxn ang="0">
                  <a:pos x="2" y="55"/>
                </a:cxn>
                <a:cxn ang="0">
                  <a:pos x="1" y="81"/>
                </a:cxn>
                <a:cxn ang="0">
                  <a:pos x="21" y="74"/>
                </a:cxn>
                <a:cxn ang="0">
                  <a:pos x="22" y="63"/>
                </a:cxn>
                <a:cxn ang="0">
                  <a:pos x="36" y="47"/>
                </a:cxn>
                <a:cxn ang="0">
                  <a:pos x="50" y="48"/>
                </a:cxn>
                <a:cxn ang="0">
                  <a:pos x="53" y="61"/>
                </a:cxn>
                <a:cxn ang="0">
                  <a:pos x="36" y="77"/>
                </a:cxn>
                <a:cxn ang="0">
                  <a:pos x="43" y="100"/>
                </a:cxn>
                <a:cxn ang="0">
                  <a:pos x="79" y="70"/>
                </a:cxn>
                <a:cxn ang="0">
                  <a:pos x="107" y="40"/>
                </a:cxn>
                <a:cxn ang="0">
                  <a:pos x="117" y="27"/>
                </a:cxn>
                <a:cxn ang="0">
                  <a:pos x="87" y="0"/>
                </a:cxn>
                <a:cxn ang="0">
                  <a:pos x="76" y="9"/>
                </a:cxn>
              </a:cxnLst>
              <a:rect l="0" t="0" r="r" b="b"/>
              <a:pathLst>
                <a:path w="117" h="102">
                  <a:moveTo>
                    <a:pt x="76" y="9"/>
                  </a:moveTo>
                  <a:cubicBezTo>
                    <a:pt x="56" y="15"/>
                    <a:pt x="45" y="17"/>
                    <a:pt x="27" y="23"/>
                  </a:cubicBezTo>
                  <a:cubicBezTo>
                    <a:pt x="24" y="23"/>
                    <a:pt x="2" y="55"/>
                    <a:pt x="2" y="55"/>
                  </a:cubicBezTo>
                  <a:cubicBezTo>
                    <a:pt x="2" y="55"/>
                    <a:pt x="0" y="63"/>
                    <a:pt x="1" y="81"/>
                  </a:cubicBezTo>
                  <a:cubicBezTo>
                    <a:pt x="1" y="82"/>
                    <a:pt x="21" y="74"/>
                    <a:pt x="21" y="74"/>
                  </a:cubicBezTo>
                  <a:cubicBezTo>
                    <a:pt x="22" y="65"/>
                    <a:pt x="22" y="63"/>
                    <a:pt x="22" y="63"/>
                  </a:cubicBezTo>
                  <a:cubicBezTo>
                    <a:pt x="36" y="47"/>
                    <a:pt x="36" y="47"/>
                    <a:pt x="36" y="47"/>
                  </a:cubicBezTo>
                  <a:cubicBezTo>
                    <a:pt x="42" y="49"/>
                    <a:pt x="53" y="51"/>
                    <a:pt x="50" y="48"/>
                  </a:cubicBezTo>
                  <a:cubicBezTo>
                    <a:pt x="54" y="52"/>
                    <a:pt x="54" y="57"/>
                    <a:pt x="53" y="61"/>
                  </a:cubicBezTo>
                  <a:cubicBezTo>
                    <a:pt x="49" y="65"/>
                    <a:pt x="42" y="72"/>
                    <a:pt x="36" y="77"/>
                  </a:cubicBezTo>
                  <a:cubicBezTo>
                    <a:pt x="29" y="83"/>
                    <a:pt x="29" y="102"/>
                    <a:pt x="43" y="100"/>
                  </a:cubicBezTo>
                  <a:cubicBezTo>
                    <a:pt x="49" y="93"/>
                    <a:pt x="62" y="79"/>
                    <a:pt x="79" y="70"/>
                  </a:cubicBezTo>
                  <a:cubicBezTo>
                    <a:pt x="90" y="64"/>
                    <a:pt x="98" y="56"/>
                    <a:pt x="107" y="40"/>
                  </a:cubicBezTo>
                  <a:cubicBezTo>
                    <a:pt x="108" y="38"/>
                    <a:pt x="115" y="30"/>
                    <a:pt x="117" y="27"/>
                  </a:cubicBezTo>
                  <a:cubicBezTo>
                    <a:pt x="87" y="0"/>
                    <a:pt x="87" y="0"/>
                    <a:pt x="87" y="0"/>
                  </a:cubicBezTo>
                  <a:cubicBezTo>
                    <a:pt x="81" y="5"/>
                    <a:pt x="77" y="8"/>
                    <a:pt x="76"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1" name="Freeform 210"/>
            <p:cNvSpPr>
              <a:spLocks/>
            </p:cNvSpPr>
            <p:nvPr/>
          </p:nvSpPr>
          <p:spPr bwMode="auto">
            <a:xfrm>
              <a:off x="4901" y="3519"/>
              <a:ext cx="163" cy="130"/>
            </a:xfrm>
            <a:custGeom>
              <a:avLst/>
              <a:gdLst/>
              <a:ahLst/>
              <a:cxnLst>
                <a:cxn ang="0">
                  <a:pos x="64" y="2"/>
                </a:cxn>
                <a:cxn ang="0">
                  <a:pos x="53" y="0"/>
                </a:cxn>
                <a:cxn ang="0">
                  <a:pos x="50" y="1"/>
                </a:cxn>
                <a:cxn ang="0">
                  <a:pos x="50" y="1"/>
                </a:cxn>
                <a:cxn ang="0">
                  <a:pos x="50" y="1"/>
                </a:cxn>
                <a:cxn ang="0">
                  <a:pos x="50" y="2"/>
                </a:cxn>
                <a:cxn ang="0">
                  <a:pos x="52" y="5"/>
                </a:cxn>
                <a:cxn ang="0">
                  <a:pos x="52" y="7"/>
                </a:cxn>
                <a:cxn ang="0">
                  <a:pos x="52" y="7"/>
                </a:cxn>
                <a:cxn ang="0">
                  <a:pos x="52" y="7"/>
                </a:cxn>
                <a:cxn ang="0">
                  <a:pos x="49" y="14"/>
                </a:cxn>
                <a:cxn ang="0">
                  <a:pos x="42" y="17"/>
                </a:cxn>
                <a:cxn ang="0">
                  <a:pos x="36" y="16"/>
                </a:cxn>
                <a:cxn ang="0">
                  <a:pos x="32" y="12"/>
                </a:cxn>
                <a:cxn ang="0">
                  <a:pos x="31" y="9"/>
                </a:cxn>
                <a:cxn ang="0">
                  <a:pos x="31" y="8"/>
                </a:cxn>
                <a:cxn ang="0">
                  <a:pos x="31" y="6"/>
                </a:cxn>
                <a:cxn ang="0">
                  <a:pos x="32" y="2"/>
                </a:cxn>
                <a:cxn ang="0">
                  <a:pos x="33" y="1"/>
                </a:cxn>
                <a:cxn ang="0">
                  <a:pos x="33" y="1"/>
                </a:cxn>
                <a:cxn ang="0">
                  <a:pos x="30" y="1"/>
                </a:cxn>
                <a:cxn ang="0">
                  <a:pos x="29" y="1"/>
                </a:cxn>
                <a:cxn ang="0">
                  <a:pos x="20" y="1"/>
                </a:cxn>
                <a:cxn ang="0">
                  <a:pos x="16" y="1"/>
                </a:cxn>
                <a:cxn ang="0">
                  <a:pos x="16" y="8"/>
                </a:cxn>
                <a:cxn ang="0">
                  <a:pos x="17" y="15"/>
                </a:cxn>
                <a:cxn ang="0">
                  <a:pos x="16" y="18"/>
                </a:cxn>
                <a:cxn ang="0">
                  <a:pos x="16" y="20"/>
                </a:cxn>
                <a:cxn ang="0">
                  <a:pos x="16" y="22"/>
                </a:cxn>
                <a:cxn ang="0">
                  <a:pos x="15" y="22"/>
                </a:cxn>
                <a:cxn ang="0">
                  <a:pos x="13" y="23"/>
                </a:cxn>
                <a:cxn ang="0">
                  <a:pos x="13" y="23"/>
                </a:cxn>
                <a:cxn ang="0">
                  <a:pos x="13" y="23"/>
                </a:cxn>
                <a:cxn ang="0">
                  <a:pos x="11" y="22"/>
                </a:cxn>
                <a:cxn ang="0">
                  <a:pos x="10" y="21"/>
                </a:cxn>
                <a:cxn ang="0">
                  <a:pos x="7" y="20"/>
                </a:cxn>
                <a:cxn ang="0">
                  <a:pos x="5" y="20"/>
                </a:cxn>
                <a:cxn ang="0">
                  <a:pos x="3" y="20"/>
                </a:cxn>
                <a:cxn ang="0">
                  <a:pos x="2" y="22"/>
                </a:cxn>
                <a:cxn ang="0">
                  <a:pos x="0" y="28"/>
                </a:cxn>
                <a:cxn ang="0">
                  <a:pos x="2" y="33"/>
                </a:cxn>
                <a:cxn ang="0">
                  <a:pos x="6" y="34"/>
                </a:cxn>
                <a:cxn ang="0">
                  <a:pos x="8" y="34"/>
                </a:cxn>
                <a:cxn ang="0">
                  <a:pos x="10" y="34"/>
                </a:cxn>
                <a:cxn ang="0">
                  <a:pos x="11" y="33"/>
                </a:cxn>
                <a:cxn ang="0">
                  <a:pos x="13" y="32"/>
                </a:cxn>
                <a:cxn ang="0">
                  <a:pos x="13" y="32"/>
                </a:cxn>
                <a:cxn ang="0">
                  <a:pos x="13" y="32"/>
                </a:cxn>
                <a:cxn ang="0">
                  <a:pos x="14" y="32"/>
                </a:cxn>
                <a:cxn ang="0">
                  <a:pos x="16" y="34"/>
                </a:cxn>
                <a:cxn ang="0">
                  <a:pos x="16" y="35"/>
                </a:cxn>
                <a:cxn ang="0">
                  <a:pos x="17" y="38"/>
                </a:cxn>
                <a:cxn ang="0">
                  <a:pos x="15" y="50"/>
                </a:cxn>
                <a:cxn ang="0">
                  <a:pos x="15" y="55"/>
                </a:cxn>
                <a:cxn ang="0">
                  <a:pos x="64" y="55"/>
                </a:cxn>
                <a:cxn ang="0">
                  <a:pos x="69" y="50"/>
                </a:cxn>
                <a:cxn ang="0">
                  <a:pos x="69" y="2"/>
                </a:cxn>
                <a:cxn ang="0">
                  <a:pos x="69" y="2"/>
                </a:cxn>
                <a:cxn ang="0">
                  <a:pos x="64" y="2"/>
                </a:cxn>
              </a:cxnLst>
              <a:rect l="0" t="0" r="r" b="b"/>
              <a:pathLst>
                <a:path w="69" h="55">
                  <a:moveTo>
                    <a:pt x="64" y="2"/>
                  </a:moveTo>
                  <a:cubicBezTo>
                    <a:pt x="60" y="1"/>
                    <a:pt x="56" y="0"/>
                    <a:pt x="53" y="0"/>
                  </a:cubicBezTo>
                  <a:cubicBezTo>
                    <a:pt x="52" y="0"/>
                    <a:pt x="51" y="0"/>
                    <a:pt x="50" y="1"/>
                  </a:cubicBezTo>
                  <a:cubicBezTo>
                    <a:pt x="50" y="1"/>
                    <a:pt x="50" y="1"/>
                    <a:pt x="50" y="1"/>
                  </a:cubicBezTo>
                  <a:cubicBezTo>
                    <a:pt x="50" y="1"/>
                    <a:pt x="50" y="1"/>
                    <a:pt x="50" y="1"/>
                  </a:cubicBezTo>
                  <a:cubicBezTo>
                    <a:pt x="50" y="1"/>
                    <a:pt x="50" y="1"/>
                    <a:pt x="50" y="2"/>
                  </a:cubicBezTo>
                  <a:cubicBezTo>
                    <a:pt x="51" y="2"/>
                    <a:pt x="51" y="4"/>
                    <a:pt x="52" y="5"/>
                  </a:cubicBezTo>
                  <a:cubicBezTo>
                    <a:pt x="52" y="6"/>
                    <a:pt x="52" y="7"/>
                    <a:pt x="52" y="7"/>
                  </a:cubicBezTo>
                  <a:cubicBezTo>
                    <a:pt x="52" y="7"/>
                    <a:pt x="52" y="7"/>
                    <a:pt x="52" y="7"/>
                  </a:cubicBezTo>
                  <a:cubicBezTo>
                    <a:pt x="52" y="7"/>
                    <a:pt x="52" y="7"/>
                    <a:pt x="52" y="7"/>
                  </a:cubicBezTo>
                  <a:cubicBezTo>
                    <a:pt x="52" y="10"/>
                    <a:pt x="51" y="12"/>
                    <a:pt x="49" y="14"/>
                  </a:cubicBezTo>
                  <a:cubicBezTo>
                    <a:pt x="47" y="16"/>
                    <a:pt x="45" y="17"/>
                    <a:pt x="42" y="17"/>
                  </a:cubicBezTo>
                  <a:cubicBezTo>
                    <a:pt x="40" y="17"/>
                    <a:pt x="38" y="17"/>
                    <a:pt x="36" y="16"/>
                  </a:cubicBezTo>
                  <a:cubicBezTo>
                    <a:pt x="34" y="15"/>
                    <a:pt x="33" y="14"/>
                    <a:pt x="32" y="12"/>
                  </a:cubicBezTo>
                  <a:cubicBezTo>
                    <a:pt x="31" y="11"/>
                    <a:pt x="31" y="10"/>
                    <a:pt x="31" y="9"/>
                  </a:cubicBezTo>
                  <a:cubicBezTo>
                    <a:pt x="31" y="9"/>
                    <a:pt x="31" y="8"/>
                    <a:pt x="31" y="8"/>
                  </a:cubicBezTo>
                  <a:cubicBezTo>
                    <a:pt x="31" y="7"/>
                    <a:pt x="31" y="7"/>
                    <a:pt x="31" y="6"/>
                  </a:cubicBezTo>
                  <a:cubicBezTo>
                    <a:pt x="31" y="4"/>
                    <a:pt x="32" y="3"/>
                    <a:pt x="32" y="2"/>
                  </a:cubicBezTo>
                  <a:cubicBezTo>
                    <a:pt x="33" y="2"/>
                    <a:pt x="33" y="1"/>
                    <a:pt x="33" y="1"/>
                  </a:cubicBezTo>
                  <a:cubicBezTo>
                    <a:pt x="33" y="1"/>
                    <a:pt x="33" y="1"/>
                    <a:pt x="33" y="1"/>
                  </a:cubicBezTo>
                  <a:cubicBezTo>
                    <a:pt x="32" y="1"/>
                    <a:pt x="31" y="1"/>
                    <a:pt x="30" y="1"/>
                  </a:cubicBezTo>
                  <a:cubicBezTo>
                    <a:pt x="30" y="1"/>
                    <a:pt x="29" y="1"/>
                    <a:pt x="29" y="1"/>
                  </a:cubicBezTo>
                  <a:cubicBezTo>
                    <a:pt x="26" y="1"/>
                    <a:pt x="23" y="1"/>
                    <a:pt x="20" y="1"/>
                  </a:cubicBezTo>
                  <a:cubicBezTo>
                    <a:pt x="18" y="1"/>
                    <a:pt x="17" y="1"/>
                    <a:pt x="16" y="1"/>
                  </a:cubicBezTo>
                  <a:cubicBezTo>
                    <a:pt x="16" y="3"/>
                    <a:pt x="16" y="6"/>
                    <a:pt x="16" y="8"/>
                  </a:cubicBezTo>
                  <a:cubicBezTo>
                    <a:pt x="16" y="11"/>
                    <a:pt x="17" y="13"/>
                    <a:pt x="17" y="15"/>
                  </a:cubicBezTo>
                  <a:cubicBezTo>
                    <a:pt x="17" y="16"/>
                    <a:pt x="16" y="17"/>
                    <a:pt x="16" y="18"/>
                  </a:cubicBezTo>
                  <a:cubicBezTo>
                    <a:pt x="16" y="19"/>
                    <a:pt x="16" y="20"/>
                    <a:pt x="16" y="20"/>
                  </a:cubicBezTo>
                  <a:cubicBezTo>
                    <a:pt x="16" y="21"/>
                    <a:pt x="16" y="21"/>
                    <a:pt x="16" y="22"/>
                  </a:cubicBezTo>
                  <a:cubicBezTo>
                    <a:pt x="15" y="22"/>
                    <a:pt x="15" y="22"/>
                    <a:pt x="15" y="22"/>
                  </a:cubicBezTo>
                  <a:cubicBezTo>
                    <a:pt x="14" y="23"/>
                    <a:pt x="14" y="23"/>
                    <a:pt x="13" y="23"/>
                  </a:cubicBezTo>
                  <a:cubicBezTo>
                    <a:pt x="13" y="23"/>
                    <a:pt x="13" y="23"/>
                    <a:pt x="13" y="23"/>
                  </a:cubicBezTo>
                  <a:cubicBezTo>
                    <a:pt x="13" y="23"/>
                    <a:pt x="13" y="23"/>
                    <a:pt x="13" y="23"/>
                  </a:cubicBezTo>
                  <a:cubicBezTo>
                    <a:pt x="13" y="23"/>
                    <a:pt x="12" y="22"/>
                    <a:pt x="11" y="22"/>
                  </a:cubicBezTo>
                  <a:cubicBezTo>
                    <a:pt x="11" y="22"/>
                    <a:pt x="11" y="22"/>
                    <a:pt x="10" y="21"/>
                  </a:cubicBezTo>
                  <a:cubicBezTo>
                    <a:pt x="9" y="21"/>
                    <a:pt x="8" y="20"/>
                    <a:pt x="7" y="20"/>
                  </a:cubicBezTo>
                  <a:cubicBezTo>
                    <a:pt x="6" y="20"/>
                    <a:pt x="6" y="20"/>
                    <a:pt x="5" y="20"/>
                  </a:cubicBezTo>
                  <a:cubicBezTo>
                    <a:pt x="4" y="20"/>
                    <a:pt x="4" y="20"/>
                    <a:pt x="3" y="20"/>
                  </a:cubicBezTo>
                  <a:cubicBezTo>
                    <a:pt x="2" y="21"/>
                    <a:pt x="2" y="21"/>
                    <a:pt x="2" y="22"/>
                  </a:cubicBezTo>
                  <a:cubicBezTo>
                    <a:pt x="1" y="23"/>
                    <a:pt x="0" y="25"/>
                    <a:pt x="0" y="28"/>
                  </a:cubicBezTo>
                  <a:cubicBezTo>
                    <a:pt x="0" y="30"/>
                    <a:pt x="1" y="31"/>
                    <a:pt x="2" y="33"/>
                  </a:cubicBezTo>
                  <a:cubicBezTo>
                    <a:pt x="3" y="34"/>
                    <a:pt x="5" y="34"/>
                    <a:pt x="6" y="34"/>
                  </a:cubicBezTo>
                  <a:cubicBezTo>
                    <a:pt x="7" y="34"/>
                    <a:pt x="7" y="34"/>
                    <a:pt x="8" y="34"/>
                  </a:cubicBezTo>
                  <a:cubicBezTo>
                    <a:pt x="9" y="34"/>
                    <a:pt x="9" y="34"/>
                    <a:pt x="10" y="34"/>
                  </a:cubicBezTo>
                  <a:cubicBezTo>
                    <a:pt x="10" y="33"/>
                    <a:pt x="11" y="33"/>
                    <a:pt x="11" y="33"/>
                  </a:cubicBezTo>
                  <a:cubicBezTo>
                    <a:pt x="12" y="32"/>
                    <a:pt x="12" y="32"/>
                    <a:pt x="13" y="32"/>
                  </a:cubicBezTo>
                  <a:cubicBezTo>
                    <a:pt x="13" y="32"/>
                    <a:pt x="13" y="32"/>
                    <a:pt x="13" y="32"/>
                  </a:cubicBezTo>
                  <a:cubicBezTo>
                    <a:pt x="13" y="32"/>
                    <a:pt x="13" y="32"/>
                    <a:pt x="13" y="32"/>
                  </a:cubicBezTo>
                  <a:cubicBezTo>
                    <a:pt x="13" y="32"/>
                    <a:pt x="14" y="32"/>
                    <a:pt x="14" y="32"/>
                  </a:cubicBezTo>
                  <a:cubicBezTo>
                    <a:pt x="15" y="33"/>
                    <a:pt x="16" y="33"/>
                    <a:pt x="16" y="34"/>
                  </a:cubicBezTo>
                  <a:cubicBezTo>
                    <a:pt x="16" y="34"/>
                    <a:pt x="16" y="35"/>
                    <a:pt x="16" y="35"/>
                  </a:cubicBezTo>
                  <a:cubicBezTo>
                    <a:pt x="17" y="36"/>
                    <a:pt x="17" y="37"/>
                    <a:pt x="17" y="38"/>
                  </a:cubicBezTo>
                  <a:cubicBezTo>
                    <a:pt x="17" y="42"/>
                    <a:pt x="16" y="47"/>
                    <a:pt x="15" y="50"/>
                  </a:cubicBezTo>
                  <a:cubicBezTo>
                    <a:pt x="15" y="52"/>
                    <a:pt x="15" y="54"/>
                    <a:pt x="15" y="55"/>
                  </a:cubicBezTo>
                  <a:cubicBezTo>
                    <a:pt x="64" y="55"/>
                    <a:pt x="64" y="55"/>
                    <a:pt x="64" y="55"/>
                  </a:cubicBezTo>
                  <a:cubicBezTo>
                    <a:pt x="67" y="55"/>
                    <a:pt x="69" y="53"/>
                    <a:pt x="69" y="50"/>
                  </a:cubicBezTo>
                  <a:cubicBezTo>
                    <a:pt x="69" y="2"/>
                    <a:pt x="69" y="2"/>
                    <a:pt x="69" y="2"/>
                  </a:cubicBezTo>
                  <a:cubicBezTo>
                    <a:pt x="69" y="2"/>
                    <a:pt x="69" y="2"/>
                    <a:pt x="69" y="2"/>
                  </a:cubicBezTo>
                  <a:cubicBezTo>
                    <a:pt x="68" y="2"/>
                    <a:pt x="66" y="2"/>
                    <a:pt x="64"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2" name="Freeform 211"/>
            <p:cNvSpPr>
              <a:spLocks/>
            </p:cNvSpPr>
            <p:nvPr/>
          </p:nvSpPr>
          <p:spPr bwMode="auto">
            <a:xfrm>
              <a:off x="4804" y="3387"/>
              <a:ext cx="163" cy="130"/>
            </a:xfrm>
            <a:custGeom>
              <a:avLst/>
              <a:gdLst/>
              <a:ahLst/>
              <a:cxnLst>
                <a:cxn ang="0">
                  <a:pos x="5" y="54"/>
                </a:cxn>
                <a:cxn ang="0">
                  <a:pos x="16" y="55"/>
                </a:cxn>
                <a:cxn ang="0">
                  <a:pos x="18" y="55"/>
                </a:cxn>
                <a:cxn ang="0">
                  <a:pos x="19" y="55"/>
                </a:cxn>
                <a:cxn ang="0">
                  <a:pos x="19" y="55"/>
                </a:cxn>
                <a:cxn ang="0">
                  <a:pos x="19" y="54"/>
                </a:cxn>
                <a:cxn ang="0">
                  <a:pos x="17" y="50"/>
                </a:cxn>
                <a:cxn ang="0">
                  <a:pos x="17" y="48"/>
                </a:cxn>
                <a:cxn ang="0">
                  <a:pos x="17" y="48"/>
                </a:cxn>
                <a:cxn ang="0">
                  <a:pos x="17" y="48"/>
                </a:cxn>
                <a:cxn ang="0">
                  <a:pos x="20" y="41"/>
                </a:cxn>
                <a:cxn ang="0">
                  <a:pos x="27" y="39"/>
                </a:cxn>
                <a:cxn ang="0">
                  <a:pos x="33" y="40"/>
                </a:cxn>
                <a:cxn ang="0">
                  <a:pos x="37" y="43"/>
                </a:cxn>
                <a:cxn ang="0">
                  <a:pos x="38" y="47"/>
                </a:cxn>
                <a:cxn ang="0">
                  <a:pos x="38" y="47"/>
                </a:cxn>
                <a:cxn ang="0">
                  <a:pos x="38" y="47"/>
                </a:cxn>
                <a:cxn ang="0">
                  <a:pos x="38" y="49"/>
                </a:cxn>
                <a:cxn ang="0">
                  <a:pos x="37" y="53"/>
                </a:cxn>
                <a:cxn ang="0">
                  <a:pos x="36" y="55"/>
                </a:cxn>
                <a:cxn ang="0">
                  <a:pos x="36" y="55"/>
                </a:cxn>
                <a:cxn ang="0">
                  <a:pos x="39" y="55"/>
                </a:cxn>
                <a:cxn ang="0">
                  <a:pos x="40" y="55"/>
                </a:cxn>
                <a:cxn ang="0">
                  <a:pos x="49" y="55"/>
                </a:cxn>
                <a:cxn ang="0">
                  <a:pos x="53" y="54"/>
                </a:cxn>
                <a:cxn ang="0">
                  <a:pos x="53" y="47"/>
                </a:cxn>
                <a:cxn ang="0">
                  <a:pos x="52" y="40"/>
                </a:cxn>
                <a:cxn ang="0">
                  <a:pos x="52" y="37"/>
                </a:cxn>
                <a:cxn ang="0">
                  <a:pos x="53" y="35"/>
                </a:cxn>
                <a:cxn ang="0">
                  <a:pos x="53" y="34"/>
                </a:cxn>
                <a:cxn ang="0">
                  <a:pos x="54" y="33"/>
                </a:cxn>
                <a:cxn ang="0">
                  <a:pos x="55" y="33"/>
                </a:cxn>
                <a:cxn ang="0">
                  <a:pos x="55" y="33"/>
                </a:cxn>
                <a:cxn ang="0">
                  <a:pos x="56" y="33"/>
                </a:cxn>
                <a:cxn ang="0">
                  <a:pos x="57" y="33"/>
                </a:cxn>
                <a:cxn ang="0">
                  <a:pos x="59" y="34"/>
                </a:cxn>
                <a:cxn ang="0">
                  <a:pos x="62" y="35"/>
                </a:cxn>
                <a:cxn ang="0">
                  <a:pos x="63" y="36"/>
                </a:cxn>
                <a:cxn ang="0">
                  <a:pos x="66" y="35"/>
                </a:cxn>
                <a:cxn ang="0">
                  <a:pos x="67" y="33"/>
                </a:cxn>
                <a:cxn ang="0">
                  <a:pos x="69" y="28"/>
                </a:cxn>
                <a:cxn ang="0">
                  <a:pos x="67" y="23"/>
                </a:cxn>
                <a:cxn ang="0">
                  <a:pos x="63" y="21"/>
                </a:cxn>
                <a:cxn ang="0">
                  <a:pos x="62" y="21"/>
                </a:cxn>
                <a:cxn ang="0">
                  <a:pos x="61" y="21"/>
                </a:cxn>
                <a:cxn ang="0">
                  <a:pos x="61" y="21"/>
                </a:cxn>
                <a:cxn ang="0">
                  <a:pos x="59" y="22"/>
                </a:cxn>
                <a:cxn ang="0">
                  <a:pos x="58" y="23"/>
                </a:cxn>
                <a:cxn ang="0">
                  <a:pos x="56" y="23"/>
                </a:cxn>
                <a:cxn ang="0">
                  <a:pos x="56" y="23"/>
                </a:cxn>
                <a:cxn ang="0">
                  <a:pos x="56" y="23"/>
                </a:cxn>
                <a:cxn ang="0">
                  <a:pos x="54" y="23"/>
                </a:cxn>
                <a:cxn ang="0">
                  <a:pos x="53" y="22"/>
                </a:cxn>
                <a:cxn ang="0">
                  <a:pos x="53" y="20"/>
                </a:cxn>
                <a:cxn ang="0">
                  <a:pos x="52" y="17"/>
                </a:cxn>
                <a:cxn ang="0">
                  <a:pos x="53" y="5"/>
                </a:cxn>
                <a:cxn ang="0">
                  <a:pos x="54" y="0"/>
                </a:cxn>
                <a:cxn ang="0">
                  <a:pos x="4" y="0"/>
                </a:cxn>
                <a:cxn ang="0">
                  <a:pos x="0" y="5"/>
                </a:cxn>
                <a:cxn ang="0">
                  <a:pos x="0" y="53"/>
                </a:cxn>
                <a:cxn ang="0">
                  <a:pos x="0" y="53"/>
                </a:cxn>
                <a:cxn ang="0">
                  <a:pos x="5" y="54"/>
                </a:cxn>
              </a:cxnLst>
              <a:rect l="0" t="0" r="r" b="b"/>
              <a:pathLst>
                <a:path w="69" h="55">
                  <a:moveTo>
                    <a:pt x="5" y="54"/>
                  </a:moveTo>
                  <a:cubicBezTo>
                    <a:pt x="8" y="54"/>
                    <a:pt x="13" y="55"/>
                    <a:pt x="16" y="55"/>
                  </a:cubicBezTo>
                  <a:cubicBezTo>
                    <a:pt x="17" y="55"/>
                    <a:pt x="18" y="55"/>
                    <a:pt x="18" y="55"/>
                  </a:cubicBezTo>
                  <a:cubicBezTo>
                    <a:pt x="19" y="55"/>
                    <a:pt x="19" y="55"/>
                    <a:pt x="19" y="55"/>
                  </a:cubicBezTo>
                  <a:cubicBezTo>
                    <a:pt x="19" y="55"/>
                    <a:pt x="19" y="55"/>
                    <a:pt x="19" y="55"/>
                  </a:cubicBezTo>
                  <a:cubicBezTo>
                    <a:pt x="19" y="54"/>
                    <a:pt x="19" y="54"/>
                    <a:pt x="19" y="54"/>
                  </a:cubicBezTo>
                  <a:cubicBezTo>
                    <a:pt x="18" y="53"/>
                    <a:pt x="17" y="52"/>
                    <a:pt x="17" y="50"/>
                  </a:cubicBezTo>
                  <a:cubicBezTo>
                    <a:pt x="17" y="49"/>
                    <a:pt x="17" y="49"/>
                    <a:pt x="17" y="48"/>
                  </a:cubicBezTo>
                  <a:cubicBezTo>
                    <a:pt x="17" y="48"/>
                    <a:pt x="17" y="48"/>
                    <a:pt x="17" y="48"/>
                  </a:cubicBezTo>
                  <a:cubicBezTo>
                    <a:pt x="17" y="48"/>
                    <a:pt x="17" y="48"/>
                    <a:pt x="17" y="48"/>
                  </a:cubicBezTo>
                  <a:cubicBezTo>
                    <a:pt x="17" y="45"/>
                    <a:pt x="18" y="43"/>
                    <a:pt x="20" y="41"/>
                  </a:cubicBezTo>
                  <a:cubicBezTo>
                    <a:pt x="22" y="40"/>
                    <a:pt x="24" y="39"/>
                    <a:pt x="27" y="39"/>
                  </a:cubicBezTo>
                  <a:cubicBezTo>
                    <a:pt x="29" y="39"/>
                    <a:pt x="31" y="39"/>
                    <a:pt x="33" y="40"/>
                  </a:cubicBezTo>
                  <a:cubicBezTo>
                    <a:pt x="35" y="40"/>
                    <a:pt x="36" y="41"/>
                    <a:pt x="37" y="43"/>
                  </a:cubicBezTo>
                  <a:cubicBezTo>
                    <a:pt x="38" y="44"/>
                    <a:pt x="38" y="46"/>
                    <a:pt x="38" y="47"/>
                  </a:cubicBezTo>
                  <a:cubicBezTo>
                    <a:pt x="38" y="47"/>
                    <a:pt x="38" y="47"/>
                    <a:pt x="38" y="47"/>
                  </a:cubicBezTo>
                  <a:cubicBezTo>
                    <a:pt x="38" y="47"/>
                    <a:pt x="38" y="47"/>
                    <a:pt x="38" y="47"/>
                  </a:cubicBezTo>
                  <a:cubicBezTo>
                    <a:pt x="38" y="48"/>
                    <a:pt x="38" y="49"/>
                    <a:pt x="38" y="49"/>
                  </a:cubicBezTo>
                  <a:cubicBezTo>
                    <a:pt x="38" y="51"/>
                    <a:pt x="37" y="52"/>
                    <a:pt x="37" y="53"/>
                  </a:cubicBezTo>
                  <a:cubicBezTo>
                    <a:pt x="36" y="54"/>
                    <a:pt x="36" y="54"/>
                    <a:pt x="36" y="55"/>
                  </a:cubicBezTo>
                  <a:cubicBezTo>
                    <a:pt x="36" y="55"/>
                    <a:pt x="36" y="55"/>
                    <a:pt x="36" y="55"/>
                  </a:cubicBezTo>
                  <a:cubicBezTo>
                    <a:pt x="37" y="55"/>
                    <a:pt x="38" y="55"/>
                    <a:pt x="39" y="55"/>
                  </a:cubicBezTo>
                  <a:cubicBezTo>
                    <a:pt x="39" y="55"/>
                    <a:pt x="40" y="55"/>
                    <a:pt x="40" y="55"/>
                  </a:cubicBezTo>
                  <a:cubicBezTo>
                    <a:pt x="43" y="55"/>
                    <a:pt x="46" y="55"/>
                    <a:pt x="49" y="55"/>
                  </a:cubicBezTo>
                  <a:cubicBezTo>
                    <a:pt x="50" y="54"/>
                    <a:pt x="52" y="54"/>
                    <a:pt x="53" y="54"/>
                  </a:cubicBezTo>
                  <a:cubicBezTo>
                    <a:pt x="53" y="52"/>
                    <a:pt x="53" y="50"/>
                    <a:pt x="53" y="47"/>
                  </a:cubicBezTo>
                  <a:cubicBezTo>
                    <a:pt x="52" y="45"/>
                    <a:pt x="52" y="43"/>
                    <a:pt x="52" y="40"/>
                  </a:cubicBezTo>
                  <a:cubicBezTo>
                    <a:pt x="52" y="39"/>
                    <a:pt x="52" y="38"/>
                    <a:pt x="52" y="37"/>
                  </a:cubicBezTo>
                  <a:cubicBezTo>
                    <a:pt x="52" y="37"/>
                    <a:pt x="53" y="36"/>
                    <a:pt x="53" y="35"/>
                  </a:cubicBezTo>
                  <a:cubicBezTo>
                    <a:pt x="53" y="35"/>
                    <a:pt x="53" y="34"/>
                    <a:pt x="53" y="34"/>
                  </a:cubicBezTo>
                  <a:cubicBezTo>
                    <a:pt x="53" y="33"/>
                    <a:pt x="54" y="33"/>
                    <a:pt x="54" y="33"/>
                  </a:cubicBezTo>
                  <a:cubicBezTo>
                    <a:pt x="55" y="33"/>
                    <a:pt x="55" y="33"/>
                    <a:pt x="55" y="33"/>
                  </a:cubicBezTo>
                  <a:cubicBezTo>
                    <a:pt x="55" y="33"/>
                    <a:pt x="55" y="33"/>
                    <a:pt x="55" y="33"/>
                  </a:cubicBezTo>
                  <a:cubicBezTo>
                    <a:pt x="55" y="33"/>
                    <a:pt x="55" y="33"/>
                    <a:pt x="56" y="33"/>
                  </a:cubicBezTo>
                  <a:cubicBezTo>
                    <a:pt x="56" y="33"/>
                    <a:pt x="57" y="33"/>
                    <a:pt x="57" y="33"/>
                  </a:cubicBezTo>
                  <a:cubicBezTo>
                    <a:pt x="58" y="34"/>
                    <a:pt x="58" y="34"/>
                    <a:pt x="59" y="34"/>
                  </a:cubicBezTo>
                  <a:cubicBezTo>
                    <a:pt x="59" y="35"/>
                    <a:pt x="60" y="35"/>
                    <a:pt x="62" y="35"/>
                  </a:cubicBezTo>
                  <a:cubicBezTo>
                    <a:pt x="62" y="36"/>
                    <a:pt x="63" y="36"/>
                    <a:pt x="63" y="36"/>
                  </a:cubicBezTo>
                  <a:cubicBezTo>
                    <a:pt x="64" y="36"/>
                    <a:pt x="65" y="35"/>
                    <a:pt x="66" y="35"/>
                  </a:cubicBezTo>
                  <a:cubicBezTo>
                    <a:pt x="66" y="35"/>
                    <a:pt x="67" y="34"/>
                    <a:pt x="67" y="33"/>
                  </a:cubicBezTo>
                  <a:cubicBezTo>
                    <a:pt x="68" y="32"/>
                    <a:pt x="69" y="30"/>
                    <a:pt x="69" y="28"/>
                  </a:cubicBezTo>
                  <a:cubicBezTo>
                    <a:pt x="69" y="26"/>
                    <a:pt x="68" y="24"/>
                    <a:pt x="67" y="23"/>
                  </a:cubicBezTo>
                  <a:cubicBezTo>
                    <a:pt x="66" y="22"/>
                    <a:pt x="64" y="21"/>
                    <a:pt x="63" y="21"/>
                  </a:cubicBezTo>
                  <a:cubicBezTo>
                    <a:pt x="63" y="21"/>
                    <a:pt x="63" y="21"/>
                    <a:pt x="62" y="21"/>
                  </a:cubicBezTo>
                  <a:cubicBezTo>
                    <a:pt x="62" y="21"/>
                    <a:pt x="62" y="21"/>
                    <a:pt x="61" y="21"/>
                  </a:cubicBezTo>
                  <a:cubicBezTo>
                    <a:pt x="61" y="21"/>
                    <a:pt x="61" y="21"/>
                    <a:pt x="61" y="21"/>
                  </a:cubicBezTo>
                  <a:cubicBezTo>
                    <a:pt x="60" y="21"/>
                    <a:pt x="60" y="22"/>
                    <a:pt x="59" y="22"/>
                  </a:cubicBezTo>
                  <a:cubicBezTo>
                    <a:pt x="59" y="22"/>
                    <a:pt x="58" y="22"/>
                    <a:pt x="58" y="23"/>
                  </a:cubicBezTo>
                  <a:cubicBezTo>
                    <a:pt x="57" y="23"/>
                    <a:pt x="57" y="23"/>
                    <a:pt x="56" y="23"/>
                  </a:cubicBezTo>
                  <a:cubicBezTo>
                    <a:pt x="56" y="23"/>
                    <a:pt x="56" y="23"/>
                    <a:pt x="56" y="23"/>
                  </a:cubicBezTo>
                  <a:cubicBezTo>
                    <a:pt x="56" y="23"/>
                    <a:pt x="56" y="23"/>
                    <a:pt x="56" y="23"/>
                  </a:cubicBezTo>
                  <a:cubicBezTo>
                    <a:pt x="55" y="23"/>
                    <a:pt x="55" y="23"/>
                    <a:pt x="54" y="23"/>
                  </a:cubicBezTo>
                  <a:cubicBezTo>
                    <a:pt x="54" y="23"/>
                    <a:pt x="53" y="22"/>
                    <a:pt x="53" y="22"/>
                  </a:cubicBezTo>
                  <a:cubicBezTo>
                    <a:pt x="53" y="21"/>
                    <a:pt x="53" y="21"/>
                    <a:pt x="53" y="20"/>
                  </a:cubicBezTo>
                  <a:cubicBezTo>
                    <a:pt x="52" y="19"/>
                    <a:pt x="52" y="18"/>
                    <a:pt x="52" y="17"/>
                  </a:cubicBezTo>
                  <a:cubicBezTo>
                    <a:pt x="52" y="13"/>
                    <a:pt x="53" y="9"/>
                    <a:pt x="53" y="5"/>
                  </a:cubicBezTo>
                  <a:cubicBezTo>
                    <a:pt x="54" y="3"/>
                    <a:pt x="54" y="1"/>
                    <a:pt x="54" y="0"/>
                  </a:cubicBezTo>
                  <a:cubicBezTo>
                    <a:pt x="4" y="0"/>
                    <a:pt x="4" y="0"/>
                    <a:pt x="4" y="0"/>
                  </a:cubicBezTo>
                  <a:cubicBezTo>
                    <a:pt x="2" y="0"/>
                    <a:pt x="0" y="2"/>
                    <a:pt x="0" y="5"/>
                  </a:cubicBezTo>
                  <a:cubicBezTo>
                    <a:pt x="0" y="53"/>
                    <a:pt x="0" y="53"/>
                    <a:pt x="0" y="53"/>
                  </a:cubicBezTo>
                  <a:cubicBezTo>
                    <a:pt x="0" y="53"/>
                    <a:pt x="0" y="53"/>
                    <a:pt x="0" y="53"/>
                  </a:cubicBezTo>
                  <a:cubicBezTo>
                    <a:pt x="1" y="53"/>
                    <a:pt x="3" y="54"/>
                    <a:pt x="5"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3" name="Freeform 212"/>
            <p:cNvSpPr>
              <a:spLocks/>
            </p:cNvSpPr>
            <p:nvPr/>
          </p:nvSpPr>
          <p:spPr bwMode="auto">
            <a:xfrm>
              <a:off x="4804" y="3486"/>
              <a:ext cx="128" cy="163"/>
            </a:xfrm>
            <a:custGeom>
              <a:avLst/>
              <a:gdLst/>
              <a:ahLst/>
              <a:cxnLst>
                <a:cxn ang="0">
                  <a:pos x="54" y="50"/>
                </a:cxn>
                <a:cxn ang="0">
                  <a:pos x="49" y="52"/>
                </a:cxn>
                <a:cxn ang="0">
                  <a:pos x="47" y="52"/>
                </a:cxn>
                <a:cxn ang="0">
                  <a:pos x="40" y="49"/>
                </a:cxn>
                <a:cxn ang="0">
                  <a:pos x="39" y="36"/>
                </a:cxn>
                <a:cxn ang="0">
                  <a:pos x="46" y="30"/>
                </a:cxn>
                <a:cxn ang="0">
                  <a:pos x="46" y="30"/>
                </a:cxn>
                <a:cxn ang="0">
                  <a:pos x="53" y="32"/>
                </a:cxn>
                <a:cxn ang="0">
                  <a:pos x="54" y="33"/>
                </a:cxn>
                <a:cxn ang="0">
                  <a:pos x="54" y="22"/>
                </a:cxn>
                <a:cxn ang="0">
                  <a:pos x="54" y="22"/>
                </a:cxn>
                <a:cxn ang="0">
                  <a:pos x="53" y="16"/>
                </a:cxn>
                <a:cxn ang="0">
                  <a:pos x="38" y="16"/>
                </a:cxn>
                <a:cxn ang="0">
                  <a:pos x="34" y="16"/>
                </a:cxn>
                <a:cxn ang="0">
                  <a:pos x="34" y="16"/>
                </a:cxn>
                <a:cxn ang="0">
                  <a:pos x="33" y="15"/>
                </a:cxn>
                <a:cxn ang="0">
                  <a:pos x="32" y="13"/>
                </a:cxn>
                <a:cxn ang="0">
                  <a:pos x="32" y="13"/>
                </a:cxn>
                <a:cxn ang="0">
                  <a:pos x="33" y="10"/>
                </a:cxn>
                <a:cxn ang="0">
                  <a:pos x="35" y="5"/>
                </a:cxn>
                <a:cxn ang="0">
                  <a:pos x="33" y="1"/>
                </a:cxn>
                <a:cxn ang="0">
                  <a:pos x="22" y="2"/>
                </a:cxn>
                <a:cxn ang="0">
                  <a:pos x="20" y="7"/>
                </a:cxn>
                <a:cxn ang="0">
                  <a:pos x="22" y="11"/>
                </a:cxn>
                <a:cxn ang="0">
                  <a:pos x="23" y="13"/>
                </a:cxn>
                <a:cxn ang="0">
                  <a:pos x="22" y="14"/>
                </a:cxn>
                <a:cxn ang="0">
                  <a:pos x="20" y="16"/>
                </a:cxn>
                <a:cxn ang="0">
                  <a:pos x="4" y="15"/>
                </a:cxn>
                <a:cxn ang="0">
                  <a:pos x="0" y="64"/>
                </a:cxn>
                <a:cxn ang="0">
                  <a:pos x="52" y="69"/>
                </a:cxn>
                <a:cxn ang="0">
                  <a:pos x="53" y="64"/>
                </a:cxn>
                <a:cxn ang="0">
                  <a:pos x="54" y="50"/>
                </a:cxn>
              </a:cxnLst>
              <a:rect l="0" t="0" r="r" b="b"/>
              <a:pathLst>
                <a:path w="54" h="69">
                  <a:moveTo>
                    <a:pt x="54" y="50"/>
                  </a:moveTo>
                  <a:cubicBezTo>
                    <a:pt x="54" y="50"/>
                    <a:pt x="54" y="50"/>
                    <a:pt x="54" y="50"/>
                  </a:cubicBezTo>
                  <a:cubicBezTo>
                    <a:pt x="54" y="50"/>
                    <a:pt x="53" y="50"/>
                    <a:pt x="53" y="50"/>
                  </a:cubicBezTo>
                  <a:cubicBezTo>
                    <a:pt x="52" y="51"/>
                    <a:pt x="51" y="51"/>
                    <a:pt x="49" y="52"/>
                  </a:cubicBezTo>
                  <a:cubicBezTo>
                    <a:pt x="49" y="52"/>
                    <a:pt x="48" y="52"/>
                    <a:pt x="47" y="52"/>
                  </a:cubicBezTo>
                  <a:cubicBezTo>
                    <a:pt x="47" y="52"/>
                    <a:pt x="47" y="52"/>
                    <a:pt x="47" y="52"/>
                  </a:cubicBezTo>
                  <a:cubicBezTo>
                    <a:pt x="47" y="52"/>
                    <a:pt x="47" y="52"/>
                    <a:pt x="47" y="52"/>
                  </a:cubicBezTo>
                  <a:cubicBezTo>
                    <a:pt x="44" y="52"/>
                    <a:pt x="42" y="51"/>
                    <a:pt x="40" y="49"/>
                  </a:cubicBezTo>
                  <a:cubicBezTo>
                    <a:pt x="39" y="47"/>
                    <a:pt x="38" y="44"/>
                    <a:pt x="38" y="42"/>
                  </a:cubicBezTo>
                  <a:cubicBezTo>
                    <a:pt x="38" y="40"/>
                    <a:pt x="38" y="38"/>
                    <a:pt x="39" y="36"/>
                  </a:cubicBezTo>
                  <a:cubicBezTo>
                    <a:pt x="39" y="34"/>
                    <a:pt x="41" y="32"/>
                    <a:pt x="42" y="31"/>
                  </a:cubicBezTo>
                  <a:cubicBezTo>
                    <a:pt x="43" y="31"/>
                    <a:pt x="45" y="30"/>
                    <a:pt x="46" y="30"/>
                  </a:cubicBezTo>
                  <a:cubicBezTo>
                    <a:pt x="46" y="30"/>
                    <a:pt x="46" y="30"/>
                    <a:pt x="46" y="30"/>
                  </a:cubicBezTo>
                  <a:cubicBezTo>
                    <a:pt x="46" y="30"/>
                    <a:pt x="46" y="30"/>
                    <a:pt x="46" y="30"/>
                  </a:cubicBezTo>
                  <a:cubicBezTo>
                    <a:pt x="47" y="30"/>
                    <a:pt x="48" y="31"/>
                    <a:pt x="49" y="31"/>
                  </a:cubicBezTo>
                  <a:cubicBezTo>
                    <a:pt x="50" y="31"/>
                    <a:pt x="52" y="32"/>
                    <a:pt x="53" y="32"/>
                  </a:cubicBezTo>
                  <a:cubicBezTo>
                    <a:pt x="53" y="32"/>
                    <a:pt x="54" y="33"/>
                    <a:pt x="54" y="33"/>
                  </a:cubicBezTo>
                  <a:cubicBezTo>
                    <a:pt x="54" y="33"/>
                    <a:pt x="54" y="33"/>
                    <a:pt x="54" y="33"/>
                  </a:cubicBezTo>
                  <a:cubicBezTo>
                    <a:pt x="54" y="31"/>
                    <a:pt x="54" y="30"/>
                    <a:pt x="54" y="28"/>
                  </a:cubicBezTo>
                  <a:cubicBezTo>
                    <a:pt x="54" y="26"/>
                    <a:pt x="54" y="24"/>
                    <a:pt x="54" y="22"/>
                  </a:cubicBezTo>
                  <a:cubicBezTo>
                    <a:pt x="54" y="22"/>
                    <a:pt x="54" y="22"/>
                    <a:pt x="54" y="22"/>
                  </a:cubicBezTo>
                  <a:cubicBezTo>
                    <a:pt x="54" y="22"/>
                    <a:pt x="54" y="22"/>
                    <a:pt x="54" y="22"/>
                  </a:cubicBezTo>
                  <a:cubicBezTo>
                    <a:pt x="54" y="21"/>
                    <a:pt x="54" y="21"/>
                    <a:pt x="54" y="20"/>
                  </a:cubicBezTo>
                  <a:cubicBezTo>
                    <a:pt x="54" y="18"/>
                    <a:pt x="54" y="17"/>
                    <a:pt x="53" y="16"/>
                  </a:cubicBezTo>
                  <a:cubicBezTo>
                    <a:pt x="50" y="16"/>
                    <a:pt x="45" y="16"/>
                    <a:pt x="40" y="16"/>
                  </a:cubicBezTo>
                  <a:cubicBezTo>
                    <a:pt x="40" y="16"/>
                    <a:pt x="39" y="16"/>
                    <a:pt x="38" y="16"/>
                  </a:cubicBezTo>
                  <a:cubicBezTo>
                    <a:pt x="38" y="16"/>
                    <a:pt x="37" y="16"/>
                    <a:pt x="37" y="16"/>
                  </a:cubicBezTo>
                  <a:cubicBezTo>
                    <a:pt x="36" y="16"/>
                    <a:pt x="35" y="16"/>
                    <a:pt x="34" y="16"/>
                  </a:cubicBezTo>
                  <a:cubicBezTo>
                    <a:pt x="34" y="16"/>
                    <a:pt x="34" y="16"/>
                    <a:pt x="34" y="16"/>
                  </a:cubicBezTo>
                  <a:cubicBezTo>
                    <a:pt x="34" y="16"/>
                    <a:pt x="34" y="16"/>
                    <a:pt x="34" y="16"/>
                  </a:cubicBezTo>
                  <a:cubicBezTo>
                    <a:pt x="34" y="16"/>
                    <a:pt x="34" y="16"/>
                    <a:pt x="33" y="16"/>
                  </a:cubicBezTo>
                  <a:cubicBezTo>
                    <a:pt x="33" y="15"/>
                    <a:pt x="33" y="15"/>
                    <a:pt x="33" y="15"/>
                  </a:cubicBezTo>
                  <a:cubicBezTo>
                    <a:pt x="33" y="15"/>
                    <a:pt x="32" y="15"/>
                    <a:pt x="32" y="14"/>
                  </a:cubicBezTo>
                  <a:cubicBezTo>
                    <a:pt x="32" y="14"/>
                    <a:pt x="32" y="14"/>
                    <a:pt x="32" y="13"/>
                  </a:cubicBezTo>
                  <a:cubicBezTo>
                    <a:pt x="32" y="13"/>
                    <a:pt x="32" y="13"/>
                    <a:pt x="32" y="13"/>
                  </a:cubicBezTo>
                  <a:cubicBezTo>
                    <a:pt x="32" y="13"/>
                    <a:pt x="32" y="13"/>
                    <a:pt x="32" y="13"/>
                  </a:cubicBezTo>
                  <a:cubicBezTo>
                    <a:pt x="32" y="12"/>
                    <a:pt x="32" y="12"/>
                    <a:pt x="33" y="11"/>
                  </a:cubicBezTo>
                  <a:cubicBezTo>
                    <a:pt x="33" y="11"/>
                    <a:pt x="33" y="10"/>
                    <a:pt x="33" y="10"/>
                  </a:cubicBezTo>
                  <a:cubicBezTo>
                    <a:pt x="34" y="9"/>
                    <a:pt x="34" y="8"/>
                    <a:pt x="35" y="7"/>
                  </a:cubicBezTo>
                  <a:cubicBezTo>
                    <a:pt x="35" y="6"/>
                    <a:pt x="35" y="6"/>
                    <a:pt x="35" y="5"/>
                  </a:cubicBezTo>
                  <a:cubicBezTo>
                    <a:pt x="35" y="4"/>
                    <a:pt x="35" y="3"/>
                    <a:pt x="34" y="3"/>
                  </a:cubicBezTo>
                  <a:cubicBezTo>
                    <a:pt x="34" y="2"/>
                    <a:pt x="33" y="2"/>
                    <a:pt x="33" y="1"/>
                  </a:cubicBezTo>
                  <a:cubicBezTo>
                    <a:pt x="31" y="0"/>
                    <a:pt x="29" y="0"/>
                    <a:pt x="27" y="0"/>
                  </a:cubicBezTo>
                  <a:cubicBezTo>
                    <a:pt x="25" y="0"/>
                    <a:pt x="23" y="1"/>
                    <a:pt x="22" y="2"/>
                  </a:cubicBezTo>
                  <a:cubicBezTo>
                    <a:pt x="21" y="3"/>
                    <a:pt x="20" y="4"/>
                    <a:pt x="20" y="6"/>
                  </a:cubicBezTo>
                  <a:cubicBezTo>
                    <a:pt x="20" y="6"/>
                    <a:pt x="20" y="7"/>
                    <a:pt x="20" y="7"/>
                  </a:cubicBezTo>
                  <a:cubicBezTo>
                    <a:pt x="21" y="8"/>
                    <a:pt x="21" y="9"/>
                    <a:pt x="21" y="9"/>
                  </a:cubicBezTo>
                  <a:cubicBezTo>
                    <a:pt x="21" y="10"/>
                    <a:pt x="22" y="10"/>
                    <a:pt x="22" y="11"/>
                  </a:cubicBezTo>
                  <a:cubicBezTo>
                    <a:pt x="22" y="11"/>
                    <a:pt x="23" y="12"/>
                    <a:pt x="23" y="13"/>
                  </a:cubicBezTo>
                  <a:cubicBezTo>
                    <a:pt x="23" y="13"/>
                    <a:pt x="23" y="13"/>
                    <a:pt x="23" y="13"/>
                  </a:cubicBezTo>
                  <a:cubicBezTo>
                    <a:pt x="23" y="13"/>
                    <a:pt x="23" y="13"/>
                    <a:pt x="23" y="13"/>
                  </a:cubicBezTo>
                  <a:cubicBezTo>
                    <a:pt x="23" y="13"/>
                    <a:pt x="22" y="14"/>
                    <a:pt x="22" y="14"/>
                  </a:cubicBezTo>
                  <a:cubicBezTo>
                    <a:pt x="22" y="15"/>
                    <a:pt x="21" y="15"/>
                    <a:pt x="21" y="16"/>
                  </a:cubicBezTo>
                  <a:cubicBezTo>
                    <a:pt x="21" y="16"/>
                    <a:pt x="20" y="16"/>
                    <a:pt x="20" y="16"/>
                  </a:cubicBezTo>
                  <a:cubicBezTo>
                    <a:pt x="19" y="16"/>
                    <a:pt x="17" y="16"/>
                    <a:pt x="16" y="16"/>
                  </a:cubicBezTo>
                  <a:cubicBezTo>
                    <a:pt x="13" y="16"/>
                    <a:pt x="8" y="16"/>
                    <a:pt x="4" y="15"/>
                  </a:cubicBezTo>
                  <a:cubicBezTo>
                    <a:pt x="2" y="15"/>
                    <a:pt x="1" y="15"/>
                    <a:pt x="0" y="14"/>
                  </a:cubicBezTo>
                  <a:cubicBezTo>
                    <a:pt x="0" y="64"/>
                    <a:pt x="0" y="64"/>
                    <a:pt x="0" y="64"/>
                  </a:cubicBezTo>
                  <a:cubicBezTo>
                    <a:pt x="0" y="67"/>
                    <a:pt x="2" y="69"/>
                    <a:pt x="4" y="69"/>
                  </a:cubicBezTo>
                  <a:cubicBezTo>
                    <a:pt x="52" y="69"/>
                    <a:pt x="52" y="69"/>
                    <a:pt x="52" y="69"/>
                  </a:cubicBezTo>
                  <a:cubicBezTo>
                    <a:pt x="52" y="69"/>
                    <a:pt x="52" y="69"/>
                    <a:pt x="52" y="69"/>
                  </a:cubicBezTo>
                  <a:cubicBezTo>
                    <a:pt x="52" y="67"/>
                    <a:pt x="53" y="66"/>
                    <a:pt x="53" y="64"/>
                  </a:cubicBezTo>
                  <a:cubicBezTo>
                    <a:pt x="54" y="60"/>
                    <a:pt x="54" y="56"/>
                    <a:pt x="54" y="52"/>
                  </a:cubicBezTo>
                  <a:cubicBezTo>
                    <a:pt x="54" y="52"/>
                    <a:pt x="54" y="51"/>
                    <a:pt x="54" y="50"/>
                  </a:cubicBezTo>
                  <a:cubicBezTo>
                    <a:pt x="54" y="50"/>
                    <a:pt x="54" y="50"/>
                    <a:pt x="54"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4" name="Freeform 213"/>
            <p:cNvSpPr>
              <a:spLocks/>
            </p:cNvSpPr>
            <p:nvPr/>
          </p:nvSpPr>
          <p:spPr bwMode="auto">
            <a:xfrm>
              <a:off x="4944" y="3351"/>
              <a:ext cx="161" cy="163"/>
            </a:xfrm>
            <a:custGeom>
              <a:avLst/>
              <a:gdLst/>
              <a:ahLst/>
              <a:cxnLst>
                <a:cxn ang="0">
                  <a:pos x="32" y="0"/>
                </a:cxn>
                <a:cxn ang="0">
                  <a:pos x="0" y="13"/>
                </a:cxn>
                <a:cxn ang="0">
                  <a:pos x="4" y="28"/>
                </a:cxn>
                <a:cxn ang="0">
                  <a:pos x="5" y="31"/>
                </a:cxn>
                <a:cxn ang="0">
                  <a:pos x="6" y="30"/>
                </a:cxn>
                <a:cxn ang="0">
                  <a:pos x="10" y="27"/>
                </a:cxn>
                <a:cxn ang="0">
                  <a:pos x="10" y="27"/>
                </a:cxn>
                <a:cxn ang="0">
                  <a:pos x="23" y="33"/>
                </a:cxn>
                <a:cxn ang="0">
                  <a:pos x="22" y="44"/>
                </a:cxn>
                <a:cxn ang="0">
                  <a:pos x="19" y="46"/>
                </a:cxn>
                <a:cxn ang="0">
                  <a:pos x="16" y="47"/>
                </a:cxn>
                <a:cxn ang="0">
                  <a:pos x="11" y="47"/>
                </a:cxn>
                <a:cxn ang="0">
                  <a:pos x="12" y="51"/>
                </a:cxn>
                <a:cxn ang="0">
                  <a:pos x="15" y="59"/>
                </a:cxn>
                <a:cxn ang="0">
                  <a:pos x="29" y="58"/>
                </a:cxn>
                <a:cxn ang="0">
                  <a:pos x="32" y="56"/>
                </a:cxn>
                <a:cxn ang="0">
                  <a:pos x="35" y="56"/>
                </a:cxn>
                <a:cxn ang="0">
                  <a:pos x="36" y="56"/>
                </a:cxn>
                <a:cxn ang="0">
                  <a:pos x="37" y="57"/>
                </a:cxn>
                <a:cxn ang="0">
                  <a:pos x="38" y="58"/>
                </a:cxn>
                <a:cxn ang="0">
                  <a:pos x="38" y="60"/>
                </a:cxn>
                <a:cxn ang="0">
                  <a:pos x="38" y="65"/>
                </a:cxn>
                <a:cxn ang="0">
                  <a:pos x="39" y="68"/>
                </a:cxn>
                <a:cxn ang="0">
                  <a:pos x="47" y="68"/>
                </a:cxn>
                <a:cxn ang="0">
                  <a:pos x="52" y="60"/>
                </a:cxn>
                <a:cxn ang="0">
                  <a:pos x="50" y="57"/>
                </a:cxn>
                <a:cxn ang="0">
                  <a:pos x="47" y="55"/>
                </a:cxn>
                <a:cxn ang="0">
                  <a:pos x="47" y="55"/>
                </a:cxn>
                <a:cxn ang="0">
                  <a:pos x="48" y="52"/>
                </a:cxn>
                <a:cxn ang="0">
                  <a:pos x="52" y="49"/>
                </a:cxn>
                <a:cxn ang="0">
                  <a:pos x="68" y="45"/>
                </a:cxn>
                <a:cxn ang="0">
                  <a:pos x="51" y="20"/>
                </a:cxn>
              </a:cxnLst>
              <a:rect l="0" t="0" r="r" b="b"/>
              <a:pathLst>
                <a:path w="68" h="69">
                  <a:moveTo>
                    <a:pt x="51" y="20"/>
                  </a:moveTo>
                  <a:cubicBezTo>
                    <a:pt x="40" y="32"/>
                    <a:pt x="25" y="16"/>
                    <a:pt x="32" y="0"/>
                  </a:cubicBezTo>
                  <a:cubicBezTo>
                    <a:pt x="0" y="12"/>
                    <a:pt x="0" y="12"/>
                    <a:pt x="0" y="12"/>
                  </a:cubicBezTo>
                  <a:cubicBezTo>
                    <a:pt x="0" y="12"/>
                    <a:pt x="0" y="12"/>
                    <a:pt x="0" y="13"/>
                  </a:cubicBezTo>
                  <a:cubicBezTo>
                    <a:pt x="0" y="14"/>
                    <a:pt x="0" y="16"/>
                    <a:pt x="1" y="17"/>
                  </a:cubicBezTo>
                  <a:cubicBezTo>
                    <a:pt x="2" y="21"/>
                    <a:pt x="3" y="25"/>
                    <a:pt x="4" y="28"/>
                  </a:cubicBezTo>
                  <a:cubicBezTo>
                    <a:pt x="4" y="29"/>
                    <a:pt x="4" y="30"/>
                    <a:pt x="5" y="30"/>
                  </a:cubicBezTo>
                  <a:cubicBezTo>
                    <a:pt x="5" y="31"/>
                    <a:pt x="5" y="31"/>
                    <a:pt x="5" y="31"/>
                  </a:cubicBezTo>
                  <a:cubicBezTo>
                    <a:pt x="5" y="31"/>
                    <a:pt x="5" y="31"/>
                    <a:pt x="5" y="31"/>
                  </a:cubicBezTo>
                  <a:cubicBezTo>
                    <a:pt x="5" y="31"/>
                    <a:pt x="5" y="31"/>
                    <a:pt x="6" y="30"/>
                  </a:cubicBezTo>
                  <a:cubicBezTo>
                    <a:pt x="6" y="30"/>
                    <a:pt x="7" y="29"/>
                    <a:pt x="8" y="28"/>
                  </a:cubicBezTo>
                  <a:cubicBezTo>
                    <a:pt x="9" y="27"/>
                    <a:pt x="10" y="27"/>
                    <a:pt x="10" y="27"/>
                  </a:cubicBezTo>
                  <a:cubicBezTo>
                    <a:pt x="10" y="27"/>
                    <a:pt x="10" y="27"/>
                    <a:pt x="10" y="27"/>
                  </a:cubicBezTo>
                  <a:cubicBezTo>
                    <a:pt x="10" y="27"/>
                    <a:pt x="10" y="27"/>
                    <a:pt x="10" y="27"/>
                  </a:cubicBezTo>
                  <a:cubicBezTo>
                    <a:pt x="13" y="26"/>
                    <a:pt x="16" y="26"/>
                    <a:pt x="18" y="27"/>
                  </a:cubicBezTo>
                  <a:cubicBezTo>
                    <a:pt x="20" y="28"/>
                    <a:pt x="22" y="30"/>
                    <a:pt x="23" y="33"/>
                  </a:cubicBezTo>
                  <a:cubicBezTo>
                    <a:pt x="24" y="35"/>
                    <a:pt x="24" y="37"/>
                    <a:pt x="24" y="39"/>
                  </a:cubicBezTo>
                  <a:cubicBezTo>
                    <a:pt x="24" y="41"/>
                    <a:pt x="23" y="43"/>
                    <a:pt x="22" y="44"/>
                  </a:cubicBezTo>
                  <a:cubicBezTo>
                    <a:pt x="21" y="45"/>
                    <a:pt x="20" y="46"/>
                    <a:pt x="19" y="46"/>
                  </a:cubicBezTo>
                  <a:cubicBezTo>
                    <a:pt x="19" y="46"/>
                    <a:pt x="19" y="46"/>
                    <a:pt x="19" y="46"/>
                  </a:cubicBezTo>
                  <a:cubicBezTo>
                    <a:pt x="19" y="46"/>
                    <a:pt x="18" y="46"/>
                    <a:pt x="18" y="46"/>
                  </a:cubicBezTo>
                  <a:cubicBezTo>
                    <a:pt x="18" y="47"/>
                    <a:pt x="17" y="47"/>
                    <a:pt x="16" y="47"/>
                  </a:cubicBezTo>
                  <a:cubicBezTo>
                    <a:pt x="15" y="47"/>
                    <a:pt x="13" y="47"/>
                    <a:pt x="12" y="47"/>
                  </a:cubicBezTo>
                  <a:cubicBezTo>
                    <a:pt x="12" y="47"/>
                    <a:pt x="11" y="47"/>
                    <a:pt x="11" y="47"/>
                  </a:cubicBezTo>
                  <a:cubicBezTo>
                    <a:pt x="11" y="47"/>
                    <a:pt x="11" y="47"/>
                    <a:pt x="11" y="47"/>
                  </a:cubicBezTo>
                  <a:cubicBezTo>
                    <a:pt x="11" y="48"/>
                    <a:pt x="12" y="50"/>
                    <a:pt x="12" y="51"/>
                  </a:cubicBezTo>
                  <a:cubicBezTo>
                    <a:pt x="13" y="53"/>
                    <a:pt x="14" y="55"/>
                    <a:pt x="14" y="57"/>
                  </a:cubicBezTo>
                  <a:cubicBezTo>
                    <a:pt x="15" y="57"/>
                    <a:pt x="15" y="58"/>
                    <a:pt x="15" y="59"/>
                  </a:cubicBezTo>
                  <a:cubicBezTo>
                    <a:pt x="16" y="60"/>
                    <a:pt x="17" y="62"/>
                    <a:pt x="17" y="63"/>
                  </a:cubicBezTo>
                  <a:cubicBezTo>
                    <a:pt x="20" y="61"/>
                    <a:pt x="25" y="59"/>
                    <a:pt x="29" y="58"/>
                  </a:cubicBezTo>
                  <a:cubicBezTo>
                    <a:pt x="30" y="57"/>
                    <a:pt x="30" y="57"/>
                    <a:pt x="31" y="57"/>
                  </a:cubicBezTo>
                  <a:cubicBezTo>
                    <a:pt x="31" y="57"/>
                    <a:pt x="32" y="57"/>
                    <a:pt x="32" y="56"/>
                  </a:cubicBezTo>
                  <a:cubicBezTo>
                    <a:pt x="33" y="56"/>
                    <a:pt x="34" y="56"/>
                    <a:pt x="35" y="56"/>
                  </a:cubicBezTo>
                  <a:cubicBezTo>
                    <a:pt x="35" y="56"/>
                    <a:pt x="35" y="56"/>
                    <a:pt x="35" y="56"/>
                  </a:cubicBezTo>
                  <a:cubicBezTo>
                    <a:pt x="35" y="56"/>
                    <a:pt x="35" y="56"/>
                    <a:pt x="35" y="56"/>
                  </a:cubicBezTo>
                  <a:cubicBezTo>
                    <a:pt x="36" y="56"/>
                    <a:pt x="36" y="56"/>
                    <a:pt x="36" y="56"/>
                  </a:cubicBezTo>
                  <a:cubicBezTo>
                    <a:pt x="36" y="56"/>
                    <a:pt x="36" y="56"/>
                    <a:pt x="36" y="56"/>
                  </a:cubicBezTo>
                  <a:cubicBezTo>
                    <a:pt x="37" y="56"/>
                    <a:pt x="37" y="56"/>
                    <a:pt x="37" y="57"/>
                  </a:cubicBezTo>
                  <a:cubicBezTo>
                    <a:pt x="38" y="57"/>
                    <a:pt x="38" y="57"/>
                    <a:pt x="38" y="58"/>
                  </a:cubicBezTo>
                  <a:cubicBezTo>
                    <a:pt x="38" y="58"/>
                    <a:pt x="38" y="58"/>
                    <a:pt x="38" y="58"/>
                  </a:cubicBezTo>
                  <a:cubicBezTo>
                    <a:pt x="38" y="58"/>
                    <a:pt x="38" y="58"/>
                    <a:pt x="38" y="58"/>
                  </a:cubicBezTo>
                  <a:cubicBezTo>
                    <a:pt x="38" y="58"/>
                    <a:pt x="38" y="59"/>
                    <a:pt x="38" y="60"/>
                  </a:cubicBezTo>
                  <a:cubicBezTo>
                    <a:pt x="38" y="60"/>
                    <a:pt x="38" y="61"/>
                    <a:pt x="38" y="61"/>
                  </a:cubicBezTo>
                  <a:cubicBezTo>
                    <a:pt x="38" y="62"/>
                    <a:pt x="37" y="63"/>
                    <a:pt x="38" y="65"/>
                  </a:cubicBezTo>
                  <a:cubicBezTo>
                    <a:pt x="38" y="65"/>
                    <a:pt x="38" y="66"/>
                    <a:pt x="38" y="66"/>
                  </a:cubicBezTo>
                  <a:cubicBezTo>
                    <a:pt x="38" y="67"/>
                    <a:pt x="39" y="68"/>
                    <a:pt x="39" y="68"/>
                  </a:cubicBezTo>
                  <a:cubicBezTo>
                    <a:pt x="40" y="69"/>
                    <a:pt x="41" y="69"/>
                    <a:pt x="41" y="69"/>
                  </a:cubicBezTo>
                  <a:cubicBezTo>
                    <a:pt x="43" y="69"/>
                    <a:pt x="45" y="69"/>
                    <a:pt x="47" y="68"/>
                  </a:cubicBezTo>
                  <a:cubicBezTo>
                    <a:pt x="49" y="68"/>
                    <a:pt x="51" y="66"/>
                    <a:pt x="51" y="65"/>
                  </a:cubicBezTo>
                  <a:cubicBezTo>
                    <a:pt x="52" y="63"/>
                    <a:pt x="52" y="62"/>
                    <a:pt x="52" y="60"/>
                  </a:cubicBezTo>
                  <a:cubicBezTo>
                    <a:pt x="51" y="60"/>
                    <a:pt x="51" y="59"/>
                    <a:pt x="51" y="59"/>
                  </a:cubicBezTo>
                  <a:cubicBezTo>
                    <a:pt x="50" y="58"/>
                    <a:pt x="50" y="58"/>
                    <a:pt x="50" y="57"/>
                  </a:cubicBezTo>
                  <a:cubicBezTo>
                    <a:pt x="49" y="57"/>
                    <a:pt x="49" y="57"/>
                    <a:pt x="48" y="56"/>
                  </a:cubicBezTo>
                  <a:cubicBezTo>
                    <a:pt x="48" y="56"/>
                    <a:pt x="47" y="55"/>
                    <a:pt x="47" y="55"/>
                  </a:cubicBezTo>
                  <a:cubicBezTo>
                    <a:pt x="47" y="55"/>
                    <a:pt x="47" y="55"/>
                    <a:pt x="47" y="55"/>
                  </a:cubicBezTo>
                  <a:cubicBezTo>
                    <a:pt x="47" y="55"/>
                    <a:pt x="47" y="55"/>
                    <a:pt x="47" y="55"/>
                  </a:cubicBezTo>
                  <a:cubicBezTo>
                    <a:pt x="47" y="54"/>
                    <a:pt x="47" y="54"/>
                    <a:pt x="47" y="53"/>
                  </a:cubicBezTo>
                  <a:cubicBezTo>
                    <a:pt x="47" y="53"/>
                    <a:pt x="47" y="52"/>
                    <a:pt x="48" y="52"/>
                  </a:cubicBezTo>
                  <a:cubicBezTo>
                    <a:pt x="48" y="51"/>
                    <a:pt x="48" y="51"/>
                    <a:pt x="49" y="51"/>
                  </a:cubicBezTo>
                  <a:cubicBezTo>
                    <a:pt x="50" y="50"/>
                    <a:pt x="51" y="50"/>
                    <a:pt x="52" y="49"/>
                  </a:cubicBezTo>
                  <a:cubicBezTo>
                    <a:pt x="55" y="48"/>
                    <a:pt x="60" y="47"/>
                    <a:pt x="63" y="46"/>
                  </a:cubicBezTo>
                  <a:cubicBezTo>
                    <a:pt x="65" y="46"/>
                    <a:pt x="67" y="45"/>
                    <a:pt x="68" y="45"/>
                  </a:cubicBezTo>
                  <a:cubicBezTo>
                    <a:pt x="57" y="15"/>
                    <a:pt x="57" y="15"/>
                    <a:pt x="57" y="15"/>
                  </a:cubicBezTo>
                  <a:cubicBezTo>
                    <a:pt x="55" y="16"/>
                    <a:pt x="53" y="18"/>
                    <a:pt x="51"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15" name="Group 214"/>
          <p:cNvGrpSpPr/>
          <p:nvPr/>
        </p:nvGrpSpPr>
        <p:grpSpPr>
          <a:xfrm>
            <a:off x="8778725" y="5561575"/>
            <a:ext cx="209617" cy="158019"/>
            <a:chOff x="860425" y="4022725"/>
            <a:chExt cx="825500" cy="622301"/>
          </a:xfrm>
          <a:solidFill>
            <a:srgbClr val="0091DA"/>
          </a:solidFill>
        </p:grpSpPr>
        <p:sp>
          <p:nvSpPr>
            <p:cNvPr id="216" name="Freeform 215"/>
            <p:cNvSpPr>
              <a:spLocks noEditPoints="1"/>
            </p:cNvSpPr>
            <p:nvPr/>
          </p:nvSpPr>
          <p:spPr bwMode="auto">
            <a:xfrm>
              <a:off x="860425" y="4022725"/>
              <a:ext cx="825500" cy="622300"/>
            </a:xfrm>
            <a:custGeom>
              <a:avLst/>
              <a:gdLst/>
              <a:ahLst/>
              <a:cxnLst>
                <a:cxn ang="0">
                  <a:pos x="27" y="143"/>
                </a:cxn>
                <a:cxn ang="0">
                  <a:pos x="27" y="23"/>
                </a:cxn>
                <a:cxn ang="0">
                  <a:pos x="193" y="23"/>
                </a:cxn>
                <a:cxn ang="0">
                  <a:pos x="193" y="88"/>
                </a:cxn>
                <a:cxn ang="0">
                  <a:pos x="211" y="90"/>
                </a:cxn>
                <a:cxn ang="0">
                  <a:pos x="220" y="93"/>
                </a:cxn>
                <a:cxn ang="0">
                  <a:pos x="220" y="17"/>
                </a:cxn>
                <a:cxn ang="0">
                  <a:pos x="206" y="0"/>
                </a:cxn>
                <a:cxn ang="0">
                  <a:pos x="14" y="0"/>
                </a:cxn>
                <a:cxn ang="0">
                  <a:pos x="0" y="17"/>
                </a:cxn>
                <a:cxn ang="0">
                  <a:pos x="0" y="149"/>
                </a:cxn>
                <a:cxn ang="0">
                  <a:pos x="14" y="166"/>
                </a:cxn>
                <a:cxn ang="0">
                  <a:pos x="140" y="166"/>
                </a:cxn>
                <a:cxn ang="0">
                  <a:pos x="117" y="143"/>
                </a:cxn>
                <a:cxn ang="0">
                  <a:pos x="27" y="143"/>
                </a:cxn>
                <a:cxn ang="0">
                  <a:pos x="19" y="90"/>
                </a:cxn>
                <a:cxn ang="0">
                  <a:pos x="18" y="92"/>
                </a:cxn>
                <a:cxn ang="0">
                  <a:pos x="9" y="92"/>
                </a:cxn>
                <a:cxn ang="0">
                  <a:pos x="8" y="90"/>
                </a:cxn>
                <a:cxn ang="0">
                  <a:pos x="8" y="81"/>
                </a:cxn>
                <a:cxn ang="0">
                  <a:pos x="9" y="80"/>
                </a:cxn>
                <a:cxn ang="0">
                  <a:pos x="18" y="80"/>
                </a:cxn>
                <a:cxn ang="0">
                  <a:pos x="19" y="81"/>
                </a:cxn>
                <a:cxn ang="0">
                  <a:pos x="19" y="90"/>
                </a:cxn>
              </a:cxnLst>
              <a:rect l="0" t="0" r="r" b="b"/>
              <a:pathLst>
                <a:path w="220" h="166">
                  <a:moveTo>
                    <a:pt x="27" y="143"/>
                  </a:moveTo>
                  <a:cubicBezTo>
                    <a:pt x="27" y="23"/>
                    <a:pt x="27" y="23"/>
                    <a:pt x="27" y="23"/>
                  </a:cubicBezTo>
                  <a:cubicBezTo>
                    <a:pt x="193" y="23"/>
                    <a:pt x="193" y="23"/>
                    <a:pt x="193" y="23"/>
                  </a:cubicBezTo>
                  <a:cubicBezTo>
                    <a:pt x="193" y="88"/>
                    <a:pt x="193" y="88"/>
                    <a:pt x="193" y="88"/>
                  </a:cubicBezTo>
                  <a:cubicBezTo>
                    <a:pt x="211" y="90"/>
                    <a:pt x="211" y="90"/>
                    <a:pt x="211" y="90"/>
                  </a:cubicBezTo>
                  <a:cubicBezTo>
                    <a:pt x="214" y="90"/>
                    <a:pt x="217" y="91"/>
                    <a:pt x="220" y="93"/>
                  </a:cubicBezTo>
                  <a:cubicBezTo>
                    <a:pt x="220" y="17"/>
                    <a:pt x="220" y="17"/>
                    <a:pt x="220" y="17"/>
                  </a:cubicBezTo>
                  <a:cubicBezTo>
                    <a:pt x="220" y="8"/>
                    <a:pt x="214" y="0"/>
                    <a:pt x="206" y="0"/>
                  </a:cubicBezTo>
                  <a:cubicBezTo>
                    <a:pt x="14" y="0"/>
                    <a:pt x="14" y="0"/>
                    <a:pt x="14" y="0"/>
                  </a:cubicBezTo>
                  <a:cubicBezTo>
                    <a:pt x="6" y="0"/>
                    <a:pt x="0" y="8"/>
                    <a:pt x="0" y="17"/>
                  </a:cubicBezTo>
                  <a:cubicBezTo>
                    <a:pt x="0" y="149"/>
                    <a:pt x="0" y="149"/>
                    <a:pt x="0" y="149"/>
                  </a:cubicBezTo>
                  <a:cubicBezTo>
                    <a:pt x="0" y="158"/>
                    <a:pt x="6" y="166"/>
                    <a:pt x="14" y="166"/>
                  </a:cubicBezTo>
                  <a:cubicBezTo>
                    <a:pt x="140" y="166"/>
                    <a:pt x="140" y="166"/>
                    <a:pt x="140" y="166"/>
                  </a:cubicBezTo>
                  <a:cubicBezTo>
                    <a:pt x="117" y="143"/>
                    <a:pt x="117" y="143"/>
                    <a:pt x="117" y="143"/>
                  </a:cubicBezTo>
                  <a:lnTo>
                    <a:pt x="27" y="143"/>
                  </a:lnTo>
                  <a:close/>
                  <a:moveTo>
                    <a:pt x="19" y="90"/>
                  </a:moveTo>
                  <a:cubicBezTo>
                    <a:pt x="19" y="91"/>
                    <a:pt x="19" y="92"/>
                    <a:pt x="18" y="92"/>
                  </a:cubicBezTo>
                  <a:cubicBezTo>
                    <a:pt x="9" y="92"/>
                    <a:pt x="9" y="92"/>
                    <a:pt x="9" y="92"/>
                  </a:cubicBezTo>
                  <a:cubicBezTo>
                    <a:pt x="8" y="92"/>
                    <a:pt x="8" y="91"/>
                    <a:pt x="8" y="90"/>
                  </a:cubicBezTo>
                  <a:cubicBezTo>
                    <a:pt x="8" y="81"/>
                    <a:pt x="8" y="81"/>
                    <a:pt x="8" y="81"/>
                  </a:cubicBezTo>
                  <a:cubicBezTo>
                    <a:pt x="8" y="81"/>
                    <a:pt x="8" y="80"/>
                    <a:pt x="9" y="80"/>
                  </a:cubicBezTo>
                  <a:cubicBezTo>
                    <a:pt x="18" y="80"/>
                    <a:pt x="18" y="80"/>
                    <a:pt x="18" y="80"/>
                  </a:cubicBezTo>
                  <a:cubicBezTo>
                    <a:pt x="19" y="80"/>
                    <a:pt x="19" y="81"/>
                    <a:pt x="19" y="81"/>
                  </a:cubicBezTo>
                  <a:lnTo>
                    <a:pt x="19" y="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7" name="Freeform 216"/>
            <p:cNvSpPr>
              <a:spLocks/>
            </p:cNvSpPr>
            <p:nvPr/>
          </p:nvSpPr>
          <p:spPr bwMode="auto">
            <a:xfrm>
              <a:off x="1270000" y="4195763"/>
              <a:ext cx="415925" cy="449263"/>
            </a:xfrm>
            <a:custGeom>
              <a:avLst/>
              <a:gdLst/>
              <a:ahLst/>
              <a:cxnLst>
                <a:cxn ang="0">
                  <a:pos x="100" y="50"/>
                </a:cxn>
                <a:cxn ang="0">
                  <a:pos x="100" y="50"/>
                </a:cxn>
                <a:cxn ang="0">
                  <a:pos x="56" y="45"/>
                </a:cxn>
                <a:cxn ang="0">
                  <a:pos x="56" y="10"/>
                </a:cxn>
                <a:cxn ang="0">
                  <a:pos x="46" y="0"/>
                </a:cxn>
                <a:cxn ang="0">
                  <a:pos x="37" y="10"/>
                </a:cxn>
                <a:cxn ang="0">
                  <a:pos x="37" y="87"/>
                </a:cxn>
                <a:cxn ang="0">
                  <a:pos x="16" y="66"/>
                </a:cxn>
                <a:cxn ang="0">
                  <a:pos x="10" y="64"/>
                </a:cxn>
                <a:cxn ang="0">
                  <a:pos x="3" y="66"/>
                </a:cxn>
                <a:cxn ang="0">
                  <a:pos x="3" y="79"/>
                </a:cxn>
                <a:cxn ang="0">
                  <a:pos x="41" y="117"/>
                </a:cxn>
                <a:cxn ang="0">
                  <a:pos x="48" y="120"/>
                </a:cxn>
                <a:cxn ang="0">
                  <a:pos x="48" y="120"/>
                </a:cxn>
                <a:cxn ang="0">
                  <a:pos x="48" y="120"/>
                </a:cxn>
                <a:cxn ang="0">
                  <a:pos x="48" y="120"/>
                </a:cxn>
                <a:cxn ang="0">
                  <a:pos x="48" y="120"/>
                </a:cxn>
                <a:cxn ang="0">
                  <a:pos x="100" y="120"/>
                </a:cxn>
                <a:cxn ang="0">
                  <a:pos x="111" y="109"/>
                </a:cxn>
                <a:cxn ang="0">
                  <a:pos x="111" y="61"/>
                </a:cxn>
                <a:cxn ang="0">
                  <a:pos x="100" y="50"/>
                </a:cxn>
              </a:cxnLst>
              <a:rect l="0" t="0" r="r" b="b"/>
              <a:pathLst>
                <a:path w="111" h="120">
                  <a:moveTo>
                    <a:pt x="100" y="50"/>
                  </a:moveTo>
                  <a:cubicBezTo>
                    <a:pt x="100" y="50"/>
                    <a:pt x="100" y="50"/>
                    <a:pt x="100" y="50"/>
                  </a:cubicBezTo>
                  <a:cubicBezTo>
                    <a:pt x="56" y="45"/>
                    <a:pt x="56" y="45"/>
                    <a:pt x="56" y="45"/>
                  </a:cubicBezTo>
                  <a:cubicBezTo>
                    <a:pt x="56" y="10"/>
                    <a:pt x="56" y="10"/>
                    <a:pt x="56" y="10"/>
                  </a:cubicBezTo>
                  <a:cubicBezTo>
                    <a:pt x="56" y="5"/>
                    <a:pt x="52" y="0"/>
                    <a:pt x="46" y="0"/>
                  </a:cubicBezTo>
                  <a:cubicBezTo>
                    <a:pt x="41" y="0"/>
                    <a:pt x="37" y="5"/>
                    <a:pt x="37" y="10"/>
                  </a:cubicBezTo>
                  <a:cubicBezTo>
                    <a:pt x="37" y="87"/>
                    <a:pt x="37" y="87"/>
                    <a:pt x="37" y="87"/>
                  </a:cubicBezTo>
                  <a:cubicBezTo>
                    <a:pt x="16" y="66"/>
                    <a:pt x="16" y="66"/>
                    <a:pt x="16" y="66"/>
                  </a:cubicBezTo>
                  <a:cubicBezTo>
                    <a:pt x="14" y="65"/>
                    <a:pt x="12" y="64"/>
                    <a:pt x="10" y="64"/>
                  </a:cubicBezTo>
                  <a:cubicBezTo>
                    <a:pt x="7" y="64"/>
                    <a:pt x="5" y="65"/>
                    <a:pt x="3" y="66"/>
                  </a:cubicBezTo>
                  <a:cubicBezTo>
                    <a:pt x="0" y="70"/>
                    <a:pt x="0" y="76"/>
                    <a:pt x="3" y="79"/>
                  </a:cubicBezTo>
                  <a:cubicBezTo>
                    <a:pt x="41" y="117"/>
                    <a:pt x="41" y="117"/>
                    <a:pt x="41" y="117"/>
                  </a:cubicBezTo>
                  <a:cubicBezTo>
                    <a:pt x="43" y="119"/>
                    <a:pt x="45" y="120"/>
                    <a:pt x="48" y="120"/>
                  </a:cubicBezTo>
                  <a:cubicBezTo>
                    <a:pt x="48" y="120"/>
                    <a:pt x="48" y="120"/>
                    <a:pt x="48" y="120"/>
                  </a:cubicBezTo>
                  <a:cubicBezTo>
                    <a:pt x="48" y="120"/>
                    <a:pt x="48" y="120"/>
                    <a:pt x="48" y="120"/>
                  </a:cubicBezTo>
                  <a:cubicBezTo>
                    <a:pt x="48" y="120"/>
                    <a:pt x="48" y="120"/>
                    <a:pt x="48" y="120"/>
                  </a:cubicBezTo>
                  <a:cubicBezTo>
                    <a:pt x="48" y="120"/>
                    <a:pt x="48" y="120"/>
                    <a:pt x="48" y="120"/>
                  </a:cubicBezTo>
                  <a:cubicBezTo>
                    <a:pt x="100" y="120"/>
                    <a:pt x="100" y="120"/>
                    <a:pt x="100" y="120"/>
                  </a:cubicBezTo>
                  <a:cubicBezTo>
                    <a:pt x="106" y="120"/>
                    <a:pt x="111" y="115"/>
                    <a:pt x="111" y="109"/>
                  </a:cubicBezTo>
                  <a:cubicBezTo>
                    <a:pt x="111" y="61"/>
                    <a:pt x="111" y="61"/>
                    <a:pt x="111" y="61"/>
                  </a:cubicBezTo>
                  <a:cubicBezTo>
                    <a:pt x="111" y="55"/>
                    <a:pt x="106" y="50"/>
                    <a:pt x="100"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8" name="Freeform 217"/>
            <p:cNvSpPr>
              <a:spLocks/>
            </p:cNvSpPr>
            <p:nvPr/>
          </p:nvSpPr>
          <p:spPr bwMode="auto">
            <a:xfrm>
              <a:off x="1025525" y="4289425"/>
              <a:ext cx="74613" cy="123825"/>
            </a:xfrm>
            <a:custGeom>
              <a:avLst/>
              <a:gdLst/>
              <a:ahLst/>
              <a:cxnLst>
                <a:cxn ang="0">
                  <a:pos x="2" y="0"/>
                </a:cxn>
                <a:cxn ang="0">
                  <a:pos x="0" y="2"/>
                </a:cxn>
                <a:cxn ang="0">
                  <a:pos x="0" y="30"/>
                </a:cxn>
                <a:cxn ang="0">
                  <a:pos x="2" y="33"/>
                </a:cxn>
                <a:cxn ang="0">
                  <a:pos x="17" y="33"/>
                </a:cxn>
                <a:cxn ang="0">
                  <a:pos x="20" y="30"/>
                </a:cxn>
                <a:cxn ang="0">
                  <a:pos x="20" y="2"/>
                </a:cxn>
                <a:cxn ang="0">
                  <a:pos x="17" y="0"/>
                </a:cxn>
                <a:cxn ang="0">
                  <a:pos x="2" y="0"/>
                </a:cxn>
              </a:cxnLst>
              <a:rect l="0" t="0" r="r" b="b"/>
              <a:pathLst>
                <a:path w="20" h="33">
                  <a:moveTo>
                    <a:pt x="2" y="0"/>
                  </a:moveTo>
                  <a:cubicBezTo>
                    <a:pt x="1" y="0"/>
                    <a:pt x="0" y="1"/>
                    <a:pt x="0" y="2"/>
                  </a:cubicBezTo>
                  <a:cubicBezTo>
                    <a:pt x="0" y="30"/>
                    <a:pt x="0" y="30"/>
                    <a:pt x="0" y="30"/>
                  </a:cubicBezTo>
                  <a:cubicBezTo>
                    <a:pt x="0" y="32"/>
                    <a:pt x="1" y="33"/>
                    <a:pt x="2" y="33"/>
                  </a:cubicBezTo>
                  <a:cubicBezTo>
                    <a:pt x="17" y="33"/>
                    <a:pt x="17" y="33"/>
                    <a:pt x="17" y="33"/>
                  </a:cubicBezTo>
                  <a:cubicBezTo>
                    <a:pt x="19" y="33"/>
                    <a:pt x="20" y="32"/>
                    <a:pt x="20" y="30"/>
                  </a:cubicBezTo>
                  <a:cubicBezTo>
                    <a:pt x="20" y="2"/>
                    <a:pt x="20" y="2"/>
                    <a:pt x="20" y="2"/>
                  </a:cubicBezTo>
                  <a:cubicBezTo>
                    <a:pt x="20" y="1"/>
                    <a:pt x="19" y="0"/>
                    <a:pt x="17" y="0"/>
                  </a:cubicBez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9" name="Freeform 218"/>
            <p:cNvSpPr>
              <a:spLocks/>
            </p:cNvSpPr>
            <p:nvPr/>
          </p:nvSpPr>
          <p:spPr bwMode="auto">
            <a:xfrm>
              <a:off x="1135063" y="4229100"/>
              <a:ext cx="71438" cy="184150"/>
            </a:xfrm>
            <a:custGeom>
              <a:avLst/>
              <a:gdLst/>
              <a:ahLst/>
              <a:cxnLst>
                <a:cxn ang="0">
                  <a:pos x="2" y="0"/>
                </a:cxn>
                <a:cxn ang="0">
                  <a:pos x="0" y="2"/>
                </a:cxn>
                <a:cxn ang="0">
                  <a:pos x="0" y="46"/>
                </a:cxn>
                <a:cxn ang="0">
                  <a:pos x="2" y="49"/>
                </a:cxn>
                <a:cxn ang="0">
                  <a:pos x="17" y="49"/>
                </a:cxn>
                <a:cxn ang="0">
                  <a:pos x="19" y="46"/>
                </a:cxn>
                <a:cxn ang="0">
                  <a:pos x="19" y="2"/>
                </a:cxn>
                <a:cxn ang="0">
                  <a:pos x="17" y="0"/>
                </a:cxn>
                <a:cxn ang="0">
                  <a:pos x="2" y="0"/>
                </a:cxn>
              </a:cxnLst>
              <a:rect l="0" t="0" r="r" b="b"/>
              <a:pathLst>
                <a:path w="19" h="49">
                  <a:moveTo>
                    <a:pt x="2" y="0"/>
                  </a:moveTo>
                  <a:cubicBezTo>
                    <a:pt x="1" y="0"/>
                    <a:pt x="0" y="1"/>
                    <a:pt x="0" y="2"/>
                  </a:cubicBezTo>
                  <a:cubicBezTo>
                    <a:pt x="0" y="46"/>
                    <a:pt x="0" y="46"/>
                    <a:pt x="0" y="46"/>
                  </a:cubicBezTo>
                  <a:cubicBezTo>
                    <a:pt x="0" y="48"/>
                    <a:pt x="1" y="49"/>
                    <a:pt x="2" y="49"/>
                  </a:cubicBezTo>
                  <a:cubicBezTo>
                    <a:pt x="17" y="49"/>
                    <a:pt x="17" y="49"/>
                    <a:pt x="17" y="49"/>
                  </a:cubicBezTo>
                  <a:cubicBezTo>
                    <a:pt x="18" y="49"/>
                    <a:pt x="19" y="48"/>
                    <a:pt x="19" y="46"/>
                  </a:cubicBezTo>
                  <a:cubicBezTo>
                    <a:pt x="19" y="2"/>
                    <a:pt x="19" y="2"/>
                    <a:pt x="19" y="2"/>
                  </a:cubicBezTo>
                  <a:cubicBezTo>
                    <a:pt x="19" y="1"/>
                    <a:pt x="18" y="0"/>
                    <a:pt x="17" y="0"/>
                  </a:cubicBez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0" name="Freeform 219"/>
            <p:cNvSpPr>
              <a:spLocks/>
            </p:cNvSpPr>
            <p:nvPr/>
          </p:nvSpPr>
          <p:spPr bwMode="auto">
            <a:xfrm>
              <a:off x="1239838" y="4154488"/>
              <a:ext cx="74613" cy="258763"/>
            </a:xfrm>
            <a:custGeom>
              <a:avLst/>
              <a:gdLst/>
              <a:ahLst/>
              <a:cxnLst>
                <a:cxn ang="0">
                  <a:pos x="3" y="0"/>
                </a:cxn>
                <a:cxn ang="0">
                  <a:pos x="0" y="3"/>
                </a:cxn>
                <a:cxn ang="0">
                  <a:pos x="0" y="66"/>
                </a:cxn>
                <a:cxn ang="0">
                  <a:pos x="3" y="69"/>
                </a:cxn>
                <a:cxn ang="0">
                  <a:pos x="18" y="69"/>
                </a:cxn>
                <a:cxn ang="0">
                  <a:pos x="20" y="66"/>
                </a:cxn>
                <a:cxn ang="0">
                  <a:pos x="20" y="3"/>
                </a:cxn>
                <a:cxn ang="0">
                  <a:pos x="18" y="0"/>
                </a:cxn>
                <a:cxn ang="0">
                  <a:pos x="3" y="0"/>
                </a:cxn>
              </a:cxnLst>
              <a:rect l="0" t="0" r="r" b="b"/>
              <a:pathLst>
                <a:path w="20" h="69">
                  <a:moveTo>
                    <a:pt x="3" y="0"/>
                  </a:moveTo>
                  <a:cubicBezTo>
                    <a:pt x="1" y="0"/>
                    <a:pt x="0" y="1"/>
                    <a:pt x="0" y="3"/>
                  </a:cubicBezTo>
                  <a:cubicBezTo>
                    <a:pt x="0" y="66"/>
                    <a:pt x="0" y="66"/>
                    <a:pt x="0" y="66"/>
                  </a:cubicBezTo>
                  <a:cubicBezTo>
                    <a:pt x="0" y="68"/>
                    <a:pt x="1" y="69"/>
                    <a:pt x="3" y="69"/>
                  </a:cubicBezTo>
                  <a:cubicBezTo>
                    <a:pt x="18" y="69"/>
                    <a:pt x="18" y="69"/>
                    <a:pt x="18" y="69"/>
                  </a:cubicBezTo>
                  <a:cubicBezTo>
                    <a:pt x="19" y="69"/>
                    <a:pt x="20" y="68"/>
                    <a:pt x="20" y="66"/>
                  </a:cubicBezTo>
                  <a:cubicBezTo>
                    <a:pt x="20" y="3"/>
                    <a:pt x="20" y="3"/>
                    <a:pt x="20" y="3"/>
                  </a:cubicBezTo>
                  <a:cubicBezTo>
                    <a:pt x="20" y="1"/>
                    <a:pt x="19" y="0"/>
                    <a:pt x="18" y="0"/>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21" name="Group 220"/>
          <p:cNvGrpSpPr>
            <a:grpSpLocks noChangeAspect="1"/>
          </p:cNvGrpSpPr>
          <p:nvPr/>
        </p:nvGrpSpPr>
        <p:grpSpPr bwMode="auto">
          <a:xfrm>
            <a:off x="9722185" y="5506741"/>
            <a:ext cx="202581" cy="231191"/>
            <a:chOff x="3700" y="1622"/>
            <a:chExt cx="439" cy="501"/>
          </a:xfrm>
          <a:solidFill>
            <a:srgbClr val="0091DA"/>
          </a:solidFill>
        </p:grpSpPr>
        <p:sp>
          <p:nvSpPr>
            <p:cNvPr id="222" name="Freeform 221"/>
            <p:cNvSpPr>
              <a:spLocks noEditPoints="1"/>
            </p:cNvSpPr>
            <p:nvPr/>
          </p:nvSpPr>
          <p:spPr bwMode="auto">
            <a:xfrm>
              <a:off x="3700" y="1622"/>
              <a:ext cx="439" cy="390"/>
            </a:xfrm>
            <a:custGeom>
              <a:avLst/>
              <a:gdLst/>
              <a:ahLst/>
              <a:cxnLst>
                <a:cxn ang="0">
                  <a:pos x="237" y="0"/>
                </a:cxn>
                <a:cxn ang="0">
                  <a:pos x="7" y="0"/>
                </a:cxn>
                <a:cxn ang="0">
                  <a:pos x="0" y="7"/>
                </a:cxn>
                <a:cxn ang="0">
                  <a:pos x="0" y="210"/>
                </a:cxn>
                <a:cxn ang="0">
                  <a:pos x="7" y="218"/>
                </a:cxn>
                <a:cxn ang="0">
                  <a:pos x="56" y="218"/>
                </a:cxn>
                <a:cxn ang="0">
                  <a:pos x="65" y="209"/>
                </a:cxn>
                <a:cxn ang="0">
                  <a:pos x="64" y="202"/>
                </a:cxn>
                <a:cxn ang="0">
                  <a:pos x="15" y="202"/>
                </a:cxn>
                <a:cxn ang="0">
                  <a:pos x="15" y="54"/>
                </a:cxn>
                <a:cxn ang="0">
                  <a:pos x="230" y="54"/>
                </a:cxn>
                <a:cxn ang="0">
                  <a:pos x="230" y="202"/>
                </a:cxn>
                <a:cxn ang="0">
                  <a:pos x="200" y="202"/>
                </a:cxn>
                <a:cxn ang="0">
                  <a:pos x="194" y="214"/>
                </a:cxn>
                <a:cxn ang="0">
                  <a:pos x="190" y="218"/>
                </a:cxn>
                <a:cxn ang="0">
                  <a:pos x="237" y="218"/>
                </a:cxn>
                <a:cxn ang="0">
                  <a:pos x="245" y="210"/>
                </a:cxn>
                <a:cxn ang="0">
                  <a:pos x="245" y="7"/>
                </a:cxn>
                <a:cxn ang="0">
                  <a:pos x="237" y="0"/>
                </a:cxn>
                <a:cxn ang="0">
                  <a:pos x="158" y="37"/>
                </a:cxn>
                <a:cxn ang="0">
                  <a:pos x="148" y="27"/>
                </a:cxn>
                <a:cxn ang="0">
                  <a:pos x="158" y="16"/>
                </a:cxn>
                <a:cxn ang="0">
                  <a:pos x="169" y="27"/>
                </a:cxn>
                <a:cxn ang="0">
                  <a:pos x="158" y="37"/>
                </a:cxn>
                <a:cxn ang="0">
                  <a:pos x="189" y="37"/>
                </a:cxn>
                <a:cxn ang="0">
                  <a:pos x="178" y="27"/>
                </a:cxn>
                <a:cxn ang="0">
                  <a:pos x="189" y="16"/>
                </a:cxn>
                <a:cxn ang="0">
                  <a:pos x="199" y="27"/>
                </a:cxn>
                <a:cxn ang="0">
                  <a:pos x="189" y="37"/>
                </a:cxn>
                <a:cxn ang="0">
                  <a:pos x="219" y="37"/>
                </a:cxn>
                <a:cxn ang="0">
                  <a:pos x="209" y="27"/>
                </a:cxn>
                <a:cxn ang="0">
                  <a:pos x="219" y="16"/>
                </a:cxn>
                <a:cxn ang="0">
                  <a:pos x="230" y="27"/>
                </a:cxn>
                <a:cxn ang="0">
                  <a:pos x="219" y="37"/>
                </a:cxn>
              </a:cxnLst>
              <a:rect l="0" t="0" r="r" b="b"/>
              <a:pathLst>
                <a:path w="245" h="218">
                  <a:moveTo>
                    <a:pt x="237" y="0"/>
                  </a:moveTo>
                  <a:cubicBezTo>
                    <a:pt x="7" y="0"/>
                    <a:pt x="7" y="0"/>
                    <a:pt x="7" y="0"/>
                  </a:cubicBezTo>
                  <a:cubicBezTo>
                    <a:pt x="3" y="0"/>
                    <a:pt x="0" y="3"/>
                    <a:pt x="0" y="7"/>
                  </a:cubicBezTo>
                  <a:cubicBezTo>
                    <a:pt x="0" y="210"/>
                    <a:pt x="0" y="210"/>
                    <a:pt x="0" y="210"/>
                  </a:cubicBezTo>
                  <a:cubicBezTo>
                    <a:pt x="0" y="214"/>
                    <a:pt x="3" y="218"/>
                    <a:pt x="7" y="218"/>
                  </a:cubicBezTo>
                  <a:cubicBezTo>
                    <a:pt x="56" y="218"/>
                    <a:pt x="56" y="218"/>
                    <a:pt x="56" y="218"/>
                  </a:cubicBezTo>
                  <a:cubicBezTo>
                    <a:pt x="65" y="209"/>
                    <a:pt x="65" y="209"/>
                    <a:pt x="65" y="209"/>
                  </a:cubicBezTo>
                  <a:cubicBezTo>
                    <a:pt x="64" y="207"/>
                    <a:pt x="64" y="205"/>
                    <a:pt x="64" y="202"/>
                  </a:cubicBezTo>
                  <a:cubicBezTo>
                    <a:pt x="15" y="202"/>
                    <a:pt x="15" y="202"/>
                    <a:pt x="15" y="202"/>
                  </a:cubicBezTo>
                  <a:cubicBezTo>
                    <a:pt x="15" y="54"/>
                    <a:pt x="15" y="54"/>
                    <a:pt x="15" y="54"/>
                  </a:cubicBezTo>
                  <a:cubicBezTo>
                    <a:pt x="230" y="54"/>
                    <a:pt x="230" y="54"/>
                    <a:pt x="230" y="54"/>
                  </a:cubicBezTo>
                  <a:cubicBezTo>
                    <a:pt x="230" y="202"/>
                    <a:pt x="230" y="202"/>
                    <a:pt x="230" y="202"/>
                  </a:cubicBezTo>
                  <a:cubicBezTo>
                    <a:pt x="200" y="202"/>
                    <a:pt x="200" y="202"/>
                    <a:pt x="200" y="202"/>
                  </a:cubicBezTo>
                  <a:cubicBezTo>
                    <a:pt x="199" y="207"/>
                    <a:pt x="197" y="211"/>
                    <a:pt x="194" y="214"/>
                  </a:cubicBezTo>
                  <a:cubicBezTo>
                    <a:pt x="190" y="218"/>
                    <a:pt x="190" y="218"/>
                    <a:pt x="190" y="218"/>
                  </a:cubicBezTo>
                  <a:cubicBezTo>
                    <a:pt x="237" y="218"/>
                    <a:pt x="237" y="218"/>
                    <a:pt x="237" y="218"/>
                  </a:cubicBezTo>
                  <a:cubicBezTo>
                    <a:pt x="242" y="218"/>
                    <a:pt x="245" y="214"/>
                    <a:pt x="245" y="210"/>
                  </a:cubicBezTo>
                  <a:cubicBezTo>
                    <a:pt x="245" y="7"/>
                    <a:pt x="245" y="7"/>
                    <a:pt x="245" y="7"/>
                  </a:cubicBezTo>
                  <a:cubicBezTo>
                    <a:pt x="245" y="3"/>
                    <a:pt x="242" y="0"/>
                    <a:pt x="237" y="0"/>
                  </a:cubicBezTo>
                  <a:close/>
                  <a:moveTo>
                    <a:pt x="158" y="37"/>
                  </a:moveTo>
                  <a:cubicBezTo>
                    <a:pt x="152" y="37"/>
                    <a:pt x="148" y="33"/>
                    <a:pt x="148" y="27"/>
                  </a:cubicBezTo>
                  <a:cubicBezTo>
                    <a:pt x="148" y="21"/>
                    <a:pt x="152" y="16"/>
                    <a:pt x="158" y="16"/>
                  </a:cubicBezTo>
                  <a:cubicBezTo>
                    <a:pt x="164" y="16"/>
                    <a:pt x="169" y="21"/>
                    <a:pt x="169" y="27"/>
                  </a:cubicBezTo>
                  <a:cubicBezTo>
                    <a:pt x="169" y="33"/>
                    <a:pt x="164" y="37"/>
                    <a:pt x="158" y="37"/>
                  </a:cubicBezTo>
                  <a:close/>
                  <a:moveTo>
                    <a:pt x="189" y="37"/>
                  </a:moveTo>
                  <a:cubicBezTo>
                    <a:pt x="183" y="37"/>
                    <a:pt x="178" y="33"/>
                    <a:pt x="178" y="27"/>
                  </a:cubicBezTo>
                  <a:cubicBezTo>
                    <a:pt x="178" y="21"/>
                    <a:pt x="183" y="16"/>
                    <a:pt x="189" y="16"/>
                  </a:cubicBezTo>
                  <a:cubicBezTo>
                    <a:pt x="194" y="16"/>
                    <a:pt x="199" y="21"/>
                    <a:pt x="199" y="27"/>
                  </a:cubicBezTo>
                  <a:cubicBezTo>
                    <a:pt x="199" y="33"/>
                    <a:pt x="194" y="37"/>
                    <a:pt x="189" y="37"/>
                  </a:cubicBezTo>
                  <a:close/>
                  <a:moveTo>
                    <a:pt x="219" y="37"/>
                  </a:moveTo>
                  <a:cubicBezTo>
                    <a:pt x="213" y="37"/>
                    <a:pt x="209" y="33"/>
                    <a:pt x="209" y="27"/>
                  </a:cubicBezTo>
                  <a:cubicBezTo>
                    <a:pt x="209" y="21"/>
                    <a:pt x="213" y="16"/>
                    <a:pt x="219" y="16"/>
                  </a:cubicBezTo>
                  <a:cubicBezTo>
                    <a:pt x="225" y="16"/>
                    <a:pt x="230" y="21"/>
                    <a:pt x="230" y="27"/>
                  </a:cubicBezTo>
                  <a:cubicBezTo>
                    <a:pt x="230" y="33"/>
                    <a:pt x="225" y="37"/>
                    <a:pt x="219"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3" name="Freeform 222"/>
            <p:cNvSpPr>
              <a:spLocks/>
            </p:cNvSpPr>
            <p:nvPr/>
          </p:nvSpPr>
          <p:spPr bwMode="auto">
            <a:xfrm>
              <a:off x="3793" y="1815"/>
              <a:ext cx="247" cy="308"/>
            </a:xfrm>
            <a:custGeom>
              <a:avLst/>
              <a:gdLst/>
              <a:ahLst/>
              <a:cxnLst>
                <a:cxn ang="0">
                  <a:pos x="112" y="120"/>
                </a:cxn>
                <a:cxn ang="0">
                  <a:pos x="114" y="117"/>
                </a:cxn>
                <a:cxn ang="0">
                  <a:pos x="134" y="98"/>
                </a:cxn>
                <a:cxn ang="0">
                  <a:pos x="134" y="84"/>
                </a:cxn>
                <a:cxn ang="0">
                  <a:pos x="121" y="84"/>
                </a:cxn>
                <a:cxn ang="0">
                  <a:pos x="119" y="86"/>
                </a:cxn>
                <a:cxn ang="0">
                  <a:pos x="118" y="84"/>
                </a:cxn>
                <a:cxn ang="0">
                  <a:pos x="128" y="74"/>
                </a:cxn>
                <a:cxn ang="0">
                  <a:pos x="128" y="60"/>
                </a:cxn>
                <a:cxn ang="0">
                  <a:pos x="115" y="60"/>
                </a:cxn>
                <a:cxn ang="0">
                  <a:pos x="109" y="66"/>
                </a:cxn>
                <a:cxn ang="0">
                  <a:pos x="108" y="64"/>
                </a:cxn>
                <a:cxn ang="0">
                  <a:pos x="119" y="53"/>
                </a:cxn>
                <a:cxn ang="0">
                  <a:pos x="119" y="40"/>
                </a:cxn>
                <a:cxn ang="0">
                  <a:pos x="106" y="40"/>
                </a:cxn>
                <a:cxn ang="0">
                  <a:pos x="97" y="48"/>
                </a:cxn>
                <a:cxn ang="0">
                  <a:pos x="95" y="47"/>
                </a:cxn>
                <a:cxn ang="0">
                  <a:pos x="125" y="16"/>
                </a:cxn>
                <a:cxn ang="0">
                  <a:pos x="125" y="3"/>
                </a:cxn>
                <a:cxn ang="0">
                  <a:pos x="112" y="3"/>
                </a:cxn>
                <a:cxn ang="0">
                  <a:pos x="64" y="52"/>
                </a:cxn>
                <a:cxn ang="0">
                  <a:pos x="33" y="45"/>
                </a:cxn>
                <a:cxn ang="0">
                  <a:pos x="8" y="35"/>
                </a:cxn>
                <a:cxn ang="0">
                  <a:pos x="4" y="46"/>
                </a:cxn>
                <a:cxn ang="0">
                  <a:pos x="21" y="73"/>
                </a:cxn>
                <a:cxn ang="0">
                  <a:pos x="25" y="105"/>
                </a:cxn>
                <a:cxn ang="0">
                  <a:pos x="2" y="128"/>
                </a:cxn>
                <a:cxn ang="0">
                  <a:pos x="47" y="172"/>
                </a:cxn>
                <a:cxn ang="0">
                  <a:pos x="70" y="148"/>
                </a:cxn>
                <a:cxn ang="0">
                  <a:pos x="94" y="137"/>
                </a:cxn>
                <a:cxn ang="0">
                  <a:pos x="112" y="120"/>
                </a:cxn>
              </a:cxnLst>
              <a:rect l="0" t="0" r="r" b="b"/>
              <a:pathLst>
                <a:path w="138" h="172">
                  <a:moveTo>
                    <a:pt x="112" y="120"/>
                  </a:moveTo>
                  <a:cubicBezTo>
                    <a:pt x="113" y="119"/>
                    <a:pt x="113" y="118"/>
                    <a:pt x="114" y="117"/>
                  </a:cubicBezTo>
                  <a:cubicBezTo>
                    <a:pt x="134" y="98"/>
                    <a:pt x="134" y="98"/>
                    <a:pt x="134" y="98"/>
                  </a:cubicBezTo>
                  <a:cubicBezTo>
                    <a:pt x="138" y="94"/>
                    <a:pt x="138" y="88"/>
                    <a:pt x="134" y="84"/>
                  </a:cubicBezTo>
                  <a:cubicBezTo>
                    <a:pt x="130" y="81"/>
                    <a:pt x="125" y="81"/>
                    <a:pt x="121" y="84"/>
                  </a:cubicBezTo>
                  <a:cubicBezTo>
                    <a:pt x="119" y="86"/>
                    <a:pt x="119" y="86"/>
                    <a:pt x="119" y="86"/>
                  </a:cubicBezTo>
                  <a:cubicBezTo>
                    <a:pt x="119" y="85"/>
                    <a:pt x="118" y="85"/>
                    <a:pt x="118" y="84"/>
                  </a:cubicBezTo>
                  <a:cubicBezTo>
                    <a:pt x="128" y="74"/>
                    <a:pt x="128" y="74"/>
                    <a:pt x="128" y="74"/>
                  </a:cubicBezTo>
                  <a:cubicBezTo>
                    <a:pt x="132" y="70"/>
                    <a:pt x="132" y="64"/>
                    <a:pt x="128" y="60"/>
                  </a:cubicBezTo>
                  <a:cubicBezTo>
                    <a:pt x="125" y="57"/>
                    <a:pt x="119" y="57"/>
                    <a:pt x="115" y="60"/>
                  </a:cubicBezTo>
                  <a:cubicBezTo>
                    <a:pt x="109" y="66"/>
                    <a:pt x="109" y="66"/>
                    <a:pt x="109" y="66"/>
                  </a:cubicBezTo>
                  <a:cubicBezTo>
                    <a:pt x="109" y="66"/>
                    <a:pt x="108" y="65"/>
                    <a:pt x="108" y="64"/>
                  </a:cubicBezTo>
                  <a:cubicBezTo>
                    <a:pt x="119" y="53"/>
                    <a:pt x="119" y="53"/>
                    <a:pt x="119" y="53"/>
                  </a:cubicBezTo>
                  <a:cubicBezTo>
                    <a:pt x="123" y="49"/>
                    <a:pt x="123" y="43"/>
                    <a:pt x="119" y="40"/>
                  </a:cubicBezTo>
                  <a:cubicBezTo>
                    <a:pt x="115" y="36"/>
                    <a:pt x="109" y="36"/>
                    <a:pt x="106" y="40"/>
                  </a:cubicBezTo>
                  <a:cubicBezTo>
                    <a:pt x="97" y="48"/>
                    <a:pt x="97" y="48"/>
                    <a:pt x="97" y="48"/>
                  </a:cubicBezTo>
                  <a:cubicBezTo>
                    <a:pt x="96" y="48"/>
                    <a:pt x="96" y="47"/>
                    <a:pt x="95" y="47"/>
                  </a:cubicBezTo>
                  <a:cubicBezTo>
                    <a:pt x="125" y="16"/>
                    <a:pt x="125" y="16"/>
                    <a:pt x="125" y="16"/>
                  </a:cubicBezTo>
                  <a:cubicBezTo>
                    <a:pt x="129" y="13"/>
                    <a:pt x="129" y="7"/>
                    <a:pt x="125" y="3"/>
                  </a:cubicBezTo>
                  <a:cubicBezTo>
                    <a:pt x="122" y="0"/>
                    <a:pt x="116" y="0"/>
                    <a:pt x="112" y="3"/>
                  </a:cubicBezTo>
                  <a:cubicBezTo>
                    <a:pt x="64" y="52"/>
                    <a:pt x="64" y="52"/>
                    <a:pt x="64" y="52"/>
                  </a:cubicBezTo>
                  <a:cubicBezTo>
                    <a:pt x="44" y="68"/>
                    <a:pt x="39" y="52"/>
                    <a:pt x="33" y="45"/>
                  </a:cubicBezTo>
                  <a:cubicBezTo>
                    <a:pt x="22" y="33"/>
                    <a:pt x="12" y="31"/>
                    <a:pt x="8" y="35"/>
                  </a:cubicBezTo>
                  <a:cubicBezTo>
                    <a:pt x="7" y="36"/>
                    <a:pt x="0" y="43"/>
                    <a:pt x="4" y="46"/>
                  </a:cubicBezTo>
                  <a:cubicBezTo>
                    <a:pt x="6" y="48"/>
                    <a:pt x="20" y="60"/>
                    <a:pt x="21" y="73"/>
                  </a:cubicBezTo>
                  <a:cubicBezTo>
                    <a:pt x="22" y="83"/>
                    <a:pt x="24" y="98"/>
                    <a:pt x="25" y="105"/>
                  </a:cubicBezTo>
                  <a:cubicBezTo>
                    <a:pt x="2" y="128"/>
                    <a:pt x="2" y="128"/>
                    <a:pt x="2" y="128"/>
                  </a:cubicBezTo>
                  <a:cubicBezTo>
                    <a:pt x="47" y="172"/>
                    <a:pt x="47" y="172"/>
                    <a:pt x="47" y="172"/>
                  </a:cubicBezTo>
                  <a:cubicBezTo>
                    <a:pt x="70" y="148"/>
                    <a:pt x="70" y="148"/>
                    <a:pt x="70" y="148"/>
                  </a:cubicBezTo>
                  <a:cubicBezTo>
                    <a:pt x="79" y="146"/>
                    <a:pt x="88" y="142"/>
                    <a:pt x="94" y="137"/>
                  </a:cubicBezTo>
                  <a:cubicBezTo>
                    <a:pt x="100" y="131"/>
                    <a:pt x="106" y="126"/>
                    <a:pt x="112" y="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4" name="Freeform 223"/>
            <p:cNvSpPr>
              <a:spLocks/>
            </p:cNvSpPr>
            <p:nvPr/>
          </p:nvSpPr>
          <p:spPr bwMode="auto">
            <a:xfrm>
              <a:off x="3965" y="1781"/>
              <a:ext cx="91" cy="92"/>
            </a:xfrm>
            <a:custGeom>
              <a:avLst/>
              <a:gdLst/>
              <a:ahLst/>
              <a:cxnLst>
                <a:cxn ang="0">
                  <a:pos x="0" y="27"/>
                </a:cxn>
                <a:cxn ang="0">
                  <a:pos x="7" y="20"/>
                </a:cxn>
                <a:cxn ang="0">
                  <a:pos x="11" y="13"/>
                </a:cxn>
                <a:cxn ang="0">
                  <a:pos x="38" y="13"/>
                </a:cxn>
                <a:cxn ang="0">
                  <a:pos x="38" y="40"/>
                </a:cxn>
                <a:cxn ang="0">
                  <a:pos x="33" y="43"/>
                </a:cxn>
                <a:cxn ang="0">
                  <a:pos x="25" y="51"/>
                </a:cxn>
                <a:cxn ang="0">
                  <a:pos x="42" y="44"/>
                </a:cxn>
                <a:cxn ang="0">
                  <a:pos x="42" y="9"/>
                </a:cxn>
                <a:cxn ang="0">
                  <a:pos x="7" y="9"/>
                </a:cxn>
                <a:cxn ang="0">
                  <a:pos x="0" y="27"/>
                </a:cxn>
              </a:cxnLst>
              <a:rect l="0" t="0" r="r" b="b"/>
              <a:pathLst>
                <a:path w="51" h="51">
                  <a:moveTo>
                    <a:pt x="0" y="27"/>
                  </a:moveTo>
                  <a:cubicBezTo>
                    <a:pt x="7" y="20"/>
                    <a:pt x="7" y="20"/>
                    <a:pt x="7" y="20"/>
                  </a:cubicBezTo>
                  <a:cubicBezTo>
                    <a:pt x="8" y="18"/>
                    <a:pt x="9" y="15"/>
                    <a:pt x="11" y="13"/>
                  </a:cubicBezTo>
                  <a:cubicBezTo>
                    <a:pt x="19" y="6"/>
                    <a:pt x="30" y="6"/>
                    <a:pt x="38" y="13"/>
                  </a:cubicBezTo>
                  <a:cubicBezTo>
                    <a:pt x="45" y="21"/>
                    <a:pt x="45" y="33"/>
                    <a:pt x="38" y="40"/>
                  </a:cubicBezTo>
                  <a:cubicBezTo>
                    <a:pt x="36" y="41"/>
                    <a:pt x="35" y="42"/>
                    <a:pt x="33" y="43"/>
                  </a:cubicBezTo>
                  <a:cubicBezTo>
                    <a:pt x="25" y="51"/>
                    <a:pt x="25" y="51"/>
                    <a:pt x="25" y="51"/>
                  </a:cubicBezTo>
                  <a:cubicBezTo>
                    <a:pt x="31" y="51"/>
                    <a:pt x="37" y="48"/>
                    <a:pt x="42" y="44"/>
                  </a:cubicBezTo>
                  <a:cubicBezTo>
                    <a:pt x="51" y="34"/>
                    <a:pt x="51" y="19"/>
                    <a:pt x="42" y="9"/>
                  </a:cubicBezTo>
                  <a:cubicBezTo>
                    <a:pt x="32" y="0"/>
                    <a:pt x="17" y="0"/>
                    <a:pt x="7" y="9"/>
                  </a:cubicBezTo>
                  <a:cubicBezTo>
                    <a:pt x="3" y="14"/>
                    <a:pt x="0" y="21"/>
                    <a:pt x="0"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25" name="Group 224"/>
          <p:cNvGrpSpPr>
            <a:grpSpLocks noChangeAspect="1"/>
          </p:cNvGrpSpPr>
          <p:nvPr/>
        </p:nvGrpSpPr>
        <p:grpSpPr bwMode="auto">
          <a:xfrm>
            <a:off x="10650775" y="5504188"/>
            <a:ext cx="225291" cy="229377"/>
            <a:chOff x="1428" y="3085"/>
            <a:chExt cx="441" cy="449"/>
          </a:xfrm>
          <a:solidFill>
            <a:srgbClr val="0091DA"/>
          </a:solidFill>
        </p:grpSpPr>
        <p:sp>
          <p:nvSpPr>
            <p:cNvPr id="226" name="Freeform 225"/>
            <p:cNvSpPr>
              <a:spLocks/>
            </p:cNvSpPr>
            <p:nvPr/>
          </p:nvSpPr>
          <p:spPr bwMode="auto">
            <a:xfrm>
              <a:off x="1464" y="3085"/>
              <a:ext cx="405" cy="410"/>
            </a:xfrm>
            <a:custGeom>
              <a:avLst/>
              <a:gdLst/>
              <a:ahLst/>
              <a:cxnLst>
                <a:cxn ang="0">
                  <a:pos x="72" y="15"/>
                </a:cxn>
                <a:cxn ang="0">
                  <a:pos x="0" y="138"/>
                </a:cxn>
                <a:cxn ang="0">
                  <a:pos x="14" y="146"/>
                </a:cxn>
                <a:cxn ang="0">
                  <a:pos x="85" y="23"/>
                </a:cxn>
                <a:cxn ang="0">
                  <a:pos x="97" y="16"/>
                </a:cxn>
                <a:cxn ang="0">
                  <a:pos x="110" y="23"/>
                </a:cxn>
                <a:cxn ang="0">
                  <a:pos x="207" y="192"/>
                </a:cxn>
                <a:cxn ang="0">
                  <a:pos x="207" y="206"/>
                </a:cxn>
                <a:cxn ang="0">
                  <a:pos x="195" y="213"/>
                </a:cxn>
                <a:cxn ang="0">
                  <a:pos x="131" y="213"/>
                </a:cxn>
                <a:cxn ang="0">
                  <a:pos x="131" y="229"/>
                </a:cxn>
                <a:cxn ang="0">
                  <a:pos x="195" y="229"/>
                </a:cxn>
                <a:cxn ang="0">
                  <a:pos x="221" y="214"/>
                </a:cxn>
                <a:cxn ang="0">
                  <a:pos x="221" y="184"/>
                </a:cxn>
                <a:cxn ang="0">
                  <a:pos x="123" y="15"/>
                </a:cxn>
                <a:cxn ang="0">
                  <a:pos x="97" y="0"/>
                </a:cxn>
                <a:cxn ang="0">
                  <a:pos x="72" y="15"/>
                </a:cxn>
              </a:cxnLst>
              <a:rect l="0" t="0" r="r" b="b"/>
              <a:pathLst>
                <a:path w="226" h="229">
                  <a:moveTo>
                    <a:pt x="72" y="15"/>
                  </a:moveTo>
                  <a:cubicBezTo>
                    <a:pt x="0" y="138"/>
                    <a:pt x="0" y="138"/>
                    <a:pt x="0" y="138"/>
                  </a:cubicBezTo>
                  <a:cubicBezTo>
                    <a:pt x="14" y="146"/>
                    <a:pt x="14" y="146"/>
                    <a:pt x="14" y="146"/>
                  </a:cubicBezTo>
                  <a:cubicBezTo>
                    <a:pt x="85" y="23"/>
                    <a:pt x="85" y="23"/>
                    <a:pt x="85" y="23"/>
                  </a:cubicBezTo>
                  <a:cubicBezTo>
                    <a:pt x="88" y="19"/>
                    <a:pt x="92" y="16"/>
                    <a:pt x="97" y="16"/>
                  </a:cubicBezTo>
                  <a:cubicBezTo>
                    <a:pt x="102" y="16"/>
                    <a:pt x="107" y="19"/>
                    <a:pt x="110" y="23"/>
                  </a:cubicBezTo>
                  <a:cubicBezTo>
                    <a:pt x="207" y="192"/>
                    <a:pt x="207" y="192"/>
                    <a:pt x="207" y="192"/>
                  </a:cubicBezTo>
                  <a:cubicBezTo>
                    <a:pt x="210" y="197"/>
                    <a:pt x="210" y="202"/>
                    <a:pt x="207" y="206"/>
                  </a:cubicBezTo>
                  <a:cubicBezTo>
                    <a:pt x="205" y="211"/>
                    <a:pt x="200" y="213"/>
                    <a:pt x="195" y="213"/>
                  </a:cubicBezTo>
                  <a:cubicBezTo>
                    <a:pt x="131" y="213"/>
                    <a:pt x="131" y="213"/>
                    <a:pt x="131" y="213"/>
                  </a:cubicBezTo>
                  <a:cubicBezTo>
                    <a:pt x="131" y="229"/>
                    <a:pt x="131" y="229"/>
                    <a:pt x="131" y="229"/>
                  </a:cubicBezTo>
                  <a:cubicBezTo>
                    <a:pt x="195" y="229"/>
                    <a:pt x="195" y="229"/>
                    <a:pt x="195" y="229"/>
                  </a:cubicBezTo>
                  <a:cubicBezTo>
                    <a:pt x="206" y="229"/>
                    <a:pt x="216" y="223"/>
                    <a:pt x="221" y="214"/>
                  </a:cubicBezTo>
                  <a:cubicBezTo>
                    <a:pt x="226" y="205"/>
                    <a:pt x="226" y="194"/>
                    <a:pt x="221" y="184"/>
                  </a:cubicBezTo>
                  <a:cubicBezTo>
                    <a:pt x="123" y="15"/>
                    <a:pt x="123" y="15"/>
                    <a:pt x="123" y="15"/>
                  </a:cubicBezTo>
                  <a:cubicBezTo>
                    <a:pt x="118" y="6"/>
                    <a:pt x="108" y="0"/>
                    <a:pt x="97" y="0"/>
                  </a:cubicBezTo>
                  <a:cubicBezTo>
                    <a:pt x="87" y="0"/>
                    <a:pt x="77" y="6"/>
                    <a:pt x="72"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7" name="Freeform 226"/>
            <p:cNvSpPr>
              <a:spLocks noEditPoints="1"/>
            </p:cNvSpPr>
            <p:nvPr/>
          </p:nvSpPr>
          <p:spPr bwMode="auto">
            <a:xfrm>
              <a:off x="1605" y="3180"/>
              <a:ext cx="70" cy="315"/>
            </a:xfrm>
            <a:custGeom>
              <a:avLst/>
              <a:gdLst/>
              <a:ahLst/>
              <a:cxnLst>
                <a:cxn ang="0">
                  <a:pos x="22" y="121"/>
                </a:cxn>
                <a:cxn ang="0">
                  <a:pos x="15" y="121"/>
                </a:cxn>
                <a:cxn ang="0">
                  <a:pos x="13" y="120"/>
                </a:cxn>
                <a:cxn ang="0">
                  <a:pos x="12" y="115"/>
                </a:cxn>
                <a:cxn ang="0">
                  <a:pos x="5" y="61"/>
                </a:cxn>
                <a:cxn ang="0">
                  <a:pos x="0" y="19"/>
                </a:cxn>
                <a:cxn ang="0">
                  <a:pos x="5" y="6"/>
                </a:cxn>
                <a:cxn ang="0">
                  <a:pos x="20" y="0"/>
                </a:cxn>
                <a:cxn ang="0">
                  <a:pos x="34" y="6"/>
                </a:cxn>
                <a:cxn ang="0">
                  <a:pos x="39" y="20"/>
                </a:cxn>
                <a:cxn ang="0">
                  <a:pos x="31" y="76"/>
                </a:cxn>
                <a:cxn ang="0">
                  <a:pos x="26" y="115"/>
                </a:cxn>
                <a:cxn ang="0">
                  <a:pos x="25" y="120"/>
                </a:cxn>
                <a:cxn ang="0">
                  <a:pos x="22" y="121"/>
                </a:cxn>
                <a:cxn ang="0">
                  <a:pos x="18" y="133"/>
                </a:cxn>
                <a:cxn ang="0">
                  <a:pos x="31" y="139"/>
                </a:cxn>
                <a:cxn ang="0">
                  <a:pos x="36" y="154"/>
                </a:cxn>
                <a:cxn ang="0">
                  <a:pos x="31" y="170"/>
                </a:cxn>
                <a:cxn ang="0">
                  <a:pos x="18" y="176"/>
                </a:cxn>
                <a:cxn ang="0">
                  <a:pos x="6" y="170"/>
                </a:cxn>
                <a:cxn ang="0">
                  <a:pos x="1" y="155"/>
                </a:cxn>
                <a:cxn ang="0">
                  <a:pos x="5" y="139"/>
                </a:cxn>
                <a:cxn ang="0">
                  <a:pos x="18" y="133"/>
                </a:cxn>
              </a:cxnLst>
              <a:rect l="0" t="0" r="r" b="b"/>
              <a:pathLst>
                <a:path w="39" h="176">
                  <a:moveTo>
                    <a:pt x="22" y="121"/>
                  </a:moveTo>
                  <a:cubicBezTo>
                    <a:pt x="15" y="121"/>
                    <a:pt x="15" y="121"/>
                    <a:pt x="15" y="121"/>
                  </a:cubicBezTo>
                  <a:cubicBezTo>
                    <a:pt x="14" y="121"/>
                    <a:pt x="13" y="120"/>
                    <a:pt x="13" y="120"/>
                  </a:cubicBezTo>
                  <a:cubicBezTo>
                    <a:pt x="13" y="120"/>
                    <a:pt x="12" y="118"/>
                    <a:pt x="12" y="115"/>
                  </a:cubicBezTo>
                  <a:cubicBezTo>
                    <a:pt x="12" y="111"/>
                    <a:pt x="10" y="93"/>
                    <a:pt x="5" y="61"/>
                  </a:cubicBezTo>
                  <a:cubicBezTo>
                    <a:pt x="1" y="35"/>
                    <a:pt x="0" y="21"/>
                    <a:pt x="0" y="19"/>
                  </a:cubicBezTo>
                  <a:cubicBezTo>
                    <a:pt x="0" y="14"/>
                    <a:pt x="1" y="9"/>
                    <a:pt x="5" y="6"/>
                  </a:cubicBezTo>
                  <a:cubicBezTo>
                    <a:pt x="8" y="2"/>
                    <a:pt x="13" y="0"/>
                    <a:pt x="20" y="0"/>
                  </a:cubicBezTo>
                  <a:cubicBezTo>
                    <a:pt x="26" y="0"/>
                    <a:pt x="31" y="2"/>
                    <a:pt x="34" y="6"/>
                  </a:cubicBezTo>
                  <a:cubicBezTo>
                    <a:pt x="37" y="10"/>
                    <a:pt x="39" y="15"/>
                    <a:pt x="39" y="20"/>
                  </a:cubicBezTo>
                  <a:cubicBezTo>
                    <a:pt x="39" y="24"/>
                    <a:pt x="36" y="43"/>
                    <a:pt x="31" y="76"/>
                  </a:cubicBezTo>
                  <a:cubicBezTo>
                    <a:pt x="27" y="99"/>
                    <a:pt x="26" y="111"/>
                    <a:pt x="26" y="115"/>
                  </a:cubicBezTo>
                  <a:cubicBezTo>
                    <a:pt x="26" y="118"/>
                    <a:pt x="25" y="119"/>
                    <a:pt x="25" y="120"/>
                  </a:cubicBezTo>
                  <a:cubicBezTo>
                    <a:pt x="25" y="120"/>
                    <a:pt x="24" y="121"/>
                    <a:pt x="22" y="121"/>
                  </a:cubicBezTo>
                  <a:close/>
                  <a:moveTo>
                    <a:pt x="18" y="133"/>
                  </a:moveTo>
                  <a:cubicBezTo>
                    <a:pt x="23" y="133"/>
                    <a:pt x="28" y="135"/>
                    <a:pt x="31" y="139"/>
                  </a:cubicBezTo>
                  <a:cubicBezTo>
                    <a:pt x="35" y="143"/>
                    <a:pt x="36" y="148"/>
                    <a:pt x="36" y="154"/>
                  </a:cubicBezTo>
                  <a:cubicBezTo>
                    <a:pt x="36" y="160"/>
                    <a:pt x="34" y="165"/>
                    <a:pt x="31" y="170"/>
                  </a:cubicBezTo>
                  <a:cubicBezTo>
                    <a:pt x="28" y="174"/>
                    <a:pt x="23" y="176"/>
                    <a:pt x="18" y="176"/>
                  </a:cubicBezTo>
                  <a:cubicBezTo>
                    <a:pt x="13" y="176"/>
                    <a:pt x="9" y="174"/>
                    <a:pt x="6" y="170"/>
                  </a:cubicBezTo>
                  <a:cubicBezTo>
                    <a:pt x="2" y="166"/>
                    <a:pt x="1" y="161"/>
                    <a:pt x="1" y="155"/>
                  </a:cubicBezTo>
                  <a:cubicBezTo>
                    <a:pt x="1" y="149"/>
                    <a:pt x="2" y="144"/>
                    <a:pt x="5" y="139"/>
                  </a:cubicBezTo>
                  <a:cubicBezTo>
                    <a:pt x="9" y="135"/>
                    <a:pt x="13" y="133"/>
                    <a:pt x="18" y="1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8" name="Freeform 227"/>
            <p:cNvSpPr>
              <a:spLocks noEditPoints="1"/>
            </p:cNvSpPr>
            <p:nvPr/>
          </p:nvSpPr>
          <p:spPr bwMode="auto">
            <a:xfrm>
              <a:off x="1428" y="3362"/>
              <a:ext cx="165" cy="172"/>
            </a:xfrm>
            <a:custGeom>
              <a:avLst/>
              <a:gdLst/>
              <a:ahLst/>
              <a:cxnLst>
                <a:cxn ang="0">
                  <a:pos x="91" y="61"/>
                </a:cxn>
                <a:cxn ang="0">
                  <a:pos x="84" y="53"/>
                </a:cxn>
                <a:cxn ang="0">
                  <a:pos x="84" y="48"/>
                </a:cxn>
                <a:cxn ang="0">
                  <a:pos x="84" y="43"/>
                </a:cxn>
                <a:cxn ang="0">
                  <a:pos x="91" y="35"/>
                </a:cxn>
                <a:cxn ang="0">
                  <a:pos x="91" y="31"/>
                </a:cxn>
                <a:cxn ang="0">
                  <a:pos x="83" y="17"/>
                </a:cxn>
                <a:cxn ang="0">
                  <a:pos x="80" y="16"/>
                </a:cxn>
                <a:cxn ang="0">
                  <a:pos x="69" y="18"/>
                </a:cxn>
                <a:cxn ang="0">
                  <a:pos x="61" y="13"/>
                </a:cxn>
                <a:cxn ang="0">
                  <a:pos x="57" y="2"/>
                </a:cxn>
                <a:cxn ang="0">
                  <a:pos x="54" y="0"/>
                </a:cxn>
                <a:cxn ang="0">
                  <a:pos x="38" y="0"/>
                </a:cxn>
                <a:cxn ang="0">
                  <a:pos x="35" y="2"/>
                </a:cxn>
                <a:cxn ang="0">
                  <a:pos x="31" y="13"/>
                </a:cxn>
                <a:cxn ang="0">
                  <a:pos x="23" y="18"/>
                </a:cxn>
                <a:cxn ang="0">
                  <a:pos x="12" y="16"/>
                </a:cxn>
                <a:cxn ang="0">
                  <a:pos x="9" y="17"/>
                </a:cxn>
                <a:cxn ang="0">
                  <a:pos x="1" y="31"/>
                </a:cxn>
                <a:cxn ang="0">
                  <a:pos x="1" y="35"/>
                </a:cxn>
                <a:cxn ang="0">
                  <a:pos x="8" y="43"/>
                </a:cxn>
                <a:cxn ang="0">
                  <a:pos x="8" y="48"/>
                </a:cxn>
                <a:cxn ang="0">
                  <a:pos x="8" y="53"/>
                </a:cxn>
                <a:cxn ang="0">
                  <a:pos x="1" y="61"/>
                </a:cxn>
                <a:cxn ang="0">
                  <a:pos x="1" y="65"/>
                </a:cxn>
                <a:cxn ang="0">
                  <a:pos x="9" y="79"/>
                </a:cxn>
                <a:cxn ang="0">
                  <a:pos x="12" y="81"/>
                </a:cxn>
                <a:cxn ang="0">
                  <a:pos x="23" y="79"/>
                </a:cxn>
                <a:cxn ang="0">
                  <a:pos x="31" y="84"/>
                </a:cxn>
                <a:cxn ang="0">
                  <a:pos x="35" y="94"/>
                </a:cxn>
                <a:cxn ang="0">
                  <a:pos x="38" y="96"/>
                </a:cxn>
                <a:cxn ang="0">
                  <a:pos x="54" y="96"/>
                </a:cxn>
                <a:cxn ang="0">
                  <a:pos x="57" y="94"/>
                </a:cxn>
                <a:cxn ang="0">
                  <a:pos x="61" y="84"/>
                </a:cxn>
                <a:cxn ang="0">
                  <a:pos x="69" y="79"/>
                </a:cxn>
                <a:cxn ang="0">
                  <a:pos x="80" y="81"/>
                </a:cxn>
                <a:cxn ang="0">
                  <a:pos x="83" y="79"/>
                </a:cxn>
                <a:cxn ang="0">
                  <a:pos x="91" y="65"/>
                </a:cxn>
                <a:cxn ang="0">
                  <a:pos x="91" y="61"/>
                </a:cxn>
                <a:cxn ang="0">
                  <a:pos x="46" y="68"/>
                </a:cxn>
                <a:cxn ang="0">
                  <a:pos x="26" y="48"/>
                </a:cxn>
                <a:cxn ang="0">
                  <a:pos x="46" y="28"/>
                </a:cxn>
                <a:cxn ang="0">
                  <a:pos x="66" y="48"/>
                </a:cxn>
                <a:cxn ang="0">
                  <a:pos x="46" y="68"/>
                </a:cxn>
              </a:cxnLst>
              <a:rect l="0" t="0" r="r" b="b"/>
              <a:pathLst>
                <a:path w="92" h="96">
                  <a:moveTo>
                    <a:pt x="91" y="61"/>
                  </a:moveTo>
                  <a:cubicBezTo>
                    <a:pt x="84" y="53"/>
                    <a:pt x="84" y="53"/>
                    <a:pt x="84" y="53"/>
                  </a:cubicBezTo>
                  <a:cubicBezTo>
                    <a:pt x="84" y="51"/>
                    <a:pt x="84" y="50"/>
                    <a:pt x="84" y="48"/>
                  </a:cubicBezTo>
                  <a:cubicBezTo>
                    <a:pt x="84" y="46"/>
                    <a:pt x="84" y="45"/>
                    <a:pt x="84" y="43"/>
                  </a:cubicBezTo>
                  <a:cubicBezTo>
                    <a:pt x="91" y="35"/>
                    <a:pt x="91" y="35"/>
                    <a:pt x="91" y="35"/>
                  </a:cubicBezTo>
                  <a:cubicBezTo>
                    <a:pt x="92" y="34"/>
                    <a:pt x="92" y="32"/>
                    <a:pt x="91" y="31"/>
                  </a:cubicBezTo>
                  <a:cubicBezTo>
                    <a:pt x="83" y="17"/>
                    <a:pt x="83" y="17"/>
                    <a:pt x="83" y="17"/>
                  </a:cubicBezTo>
                  <a:cubicBezTo>
                    <a:pt x="83" y="16"/>
                    <a:pt x="81" y="15"/>
                    <a:pt x="80" y="16"/>
                  </a:cubicBezTo>
                  <a:cubicBezTo>
                    <a:pt x="69" y="18"/>
                    <a:pt x="69" y="18"/>
                    <a:pt x="69" y="18"/>
                  </a:cubicBezTo>
                  <a:cubicBezTo>
                    <a:pt x="67" y="16"/>
                    <a:pt x="64" y="14"/>
                    <a:pt x="61" y="13"/>
                  </a:cubicBezTo>
                  <a:cubicBezTo>
                    <a:pt x="57" y="2"/>
                    <a:pt x="57" y="2"/>
                    <a:pt x="57" y="2"/>
                  </a:cubicBezTo>
                  <a:cubicBezTo>
                    <a:pt x="57" y="1"/>
                    <a:pt x="55" y="0"/>
                    <a:pt x="54" y="0"/>
                  </a:cubicBezTo>
                  <a:cubicBezTo>
                    <a:pt x="38" y="0"/>
                    <a:pt x="38" y="0"/>
                    <a:pt x="38" y="0"/>
                  </a:cubicBezTo>
                  <a:cubicBezTo>
                    <a:pt x="37" y="0"/>
                    <a:pt x="35" y="1"/>
                    <a:pt x="35" y="2"/>
                  </a:cubicBezTo>
                  <a:cubicBezTo>
                    <a:pt x="31" y="13"/>
                    <a:pt x="31" y="13"/>
                    <a:pt x="31" y="13"/>
                  </a:cubicBezTo>
                  <a:cubicBezTo>
                    <a:pt x="28" y="14"/>
                    <a:pt x="25" y="16"/>
                    <a:pt x="23" y="18"/>
                  </a:cubicBezTo>
                  <a:cubicBezTo>
                    <a:pt x="12" y="16"/>
                    <a:pt x="12" y="16"/>
                    <a:pt x="12" y="16"/>
                  </a:cubicBezTo>
                  <a:cubicBezTo>
                    <a:pt x="11" y="15"/>
                    <a:pt x="9" y="16"/>
                    <a:pt x="9" y="17"/>
                  </a:cubicBezTo>
                  <a:cubicBezTo>
                    <a:pt x="1" y="31"/>
                    <a:pt x="1" y="31"/>
                    <a:pt x="1" y="31"/>
                  </a:cubicBezTo>
                  <a:cubicBezTo>
                    <a:pt x="0" y="32"/>
                    <a:pt x="0" y="34"/>
                    <a:pt x="1" y="35"/>
                  </a:cubicBezTo>
                  <a:cubicBezTo>
                    <a:pt x="8" y="43"/>
                    <a:pt x="8" y="43"/>
                    <a:pt x="8" y="43"/>
                  </a:cubicBezTo>
                  <a:cubicBezTo>
                    <a:pt x="8" y="45"/>
                    <a:pt x="8" y="46"/>
                    <a:pt x="8" y="48"/>
                  </a:cubicBezTo>
                  <a:cubicBezTo>
                    <a:pt x="8" y="50"/>
                    <a:pt x="8" y="51"/>
                    <a:pt x="8" y="53"/>
                  </a:cubicBezTo>
                  <a:cubicBezTo>
                    <a:pt x="1" y="61"/>
                    <a:pt x="1" y="61"/>
                    <a:pt x="1" y="61"/>
                  </a:cubicBezTo>
                  <a:cubicBezTo>
                    <a:pt x="0" y="62"/>
                    <a:pt x="0" y="64"/>
                    <a:pt x="1" y="65"/>
                  </a:cubicBezTo>
                  <a:cubicBezTo>
                    <a:pt x="9" y="79"/>
                    <a:pt x="9" y="79"/>
                    <a:pt x="9" y="79"/>
                  </a:cubicBezTo>
                  <a:cubicBezTo>
                    <a:pt x="9" y="80"/>
                    <a:pt x="11" y="81"/>
                    <a:pt x="12" y="81"/>
                  </a:cubicBezTo>
                  <a:cubicBezTo>
                    <a:pt x="23" y="79"/>
                    <a:pt x="23" y="79"/>
                    <a:pt x="23" y="79"/>
                  </a:cubicBezTo>
                  <a:cubicBezTo>
                    <a:pt x="25" y="81"/>
                    <a:pt x="28" y="82"/>
                    <a:pt x="31" y="84"/>
                  </a:cubicBezTo>
                  <a:cubicBezTo>
                    <a:pt x="35" y="94"/>
                    <a:pt x="35" y="94"/>
                    <a:pt x="35" y="94"/>
                  </a:cubicBezTo>
                  <a:cubicBezTo>
                    <a:pt x="35" y="95"/>
                    <a:pt x="37" y="96"/>
                    <a:pt x="38" y="96"/>
                  </a:cubicBezTo>
                  <a:cubicBezTo>
                    <a:pt x="54" y="96"/>
                    <a:pt x="54" y="96"/>
                    <a:pt x="54" y="96"/>
                  </a:cubicBezTo>
                  <a:cubicBezTo>
                    <a:pt x="55" y="96"/>
                    <a:pt x="57" y="95"/>
                    <a:pt x="57" y="94"/>
                  </a:cubicBezTo>
                  <a:cubicBezTo>
                    <a:pt x="61" y="84"/>
                    <a:pt x="61" y="84"/>
                    <a:pt x="61" y="84"/>
                  </a:cubicBezTo>
                  <a:cubicBezTo>
                    <a:pt x="64" y="82"/>
                    <a:pt x="67" y="81"/>
                    <a:pt x="69" y="79"/>
                  </a:cubicBezTo>
                  <a:cubicBezTo>
                    <a:pt x="80" y="81"/>
                    <a:pt x="80" y="81"/>
                    <a:pt x="80" y="81"/>
                  </a:cubicBezTo>
                  <a:cubicBezTo>
                    <a:pt x="81" y="81"/>
                    <a:pt x="83" y="80"/>
                    <a:pt x="83" y="79"/>
                  </a:cubicBezTo>
                  <a:cubicBezTo>
                    <a:pt x="91" y="65"/>
                    <a:pt x="91" y="65"/>
                    <a:pt x="91" y="65"/>
                  </a:cubicBezTo>
                  <a:cubicBezTo>
                    <a:pt x="92" y="64"/>
                    <a:pt x="92" y="62"/>
                    <a:pt x="91" y="61"/>
                  </a:cubicBezTo>
                  <a:close/>
                  <a:moveTo>
                    <a:pt x="46" y="68"/>
                  </a:moveTo>
                  <a:cubicBezTo>
                    <a:pt x="35" y="68"/>
                    <a:pt x="26" y="59"/>
                    <a:pt x="26" y="48"/>
                  </a:cubicBezTo>
                  <a:cubicBezTo>
                    <a:pt x="26" y="37"/>
                    <a:pt x="35" y="28"/>
                    <a:pt x="46" y="28"/>
                  </a:cubicBezTo>
                  <a:cubicBezTo>
                    <a:pt x="57" y="28"/>
                    <a:pt x="66" y="37"/>
                    <a:pt x="66" y="48"/>
                  </a:cubicBezTo>
                  <a:cubicBezTo>
                    <a:pt x="66" y="59"/>
                    <a:pt x="57" y="68"/>
                    <a:pt x="46"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9" name="Oval 228"/>
            <p:cNvSpPr>
              <a:spLocks noChangeArrowheads="1"/>
            </p:cNvSpPr>
            <p:nvPr/>
          </p:nvSpPr>
          <p:spPr bwMode="auto">
            <a:xfrm>
              <a:off x="1485" y="3425"/>
              <a:ext cx="49" cy="4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3" name="Group 4"/>
          <p:cNvGrpSpPr>
            <a:grpSpLocks noChangeAspect="1"/>
          </p:cNvGrpSpPr>
          <p:nvPr/>
        </p:nvGrpSpPr>
        <p:grpSpPr bwMode="auto">
          <a:xfrm>
            <a:off x="5976395" y="5465245"/>
            <a:ext cx="174628" cy="239376"/>
            <a:chOff x="3610" y="3179"/>
            <a:chExt cx="356" cy="488"/>
          </a:xfrm>
          <a:solidFill>
            <a:srgbClr val="0091DA"/>
          </a:solidFill>
        </p:grpSpPr>
        <p:sp>
          <p:nvSpPr>
            <p:cNvPr id="25" name="Rectangle 5"/>
            <p:cNvSpPr>
              <a:spLocks noChangeArrowheads="1"/>
            </p:cNvSpPr>
            <p:nvPr/>
          </p:nvSpPr>
          <p:spPr bwMode="auto">
            <a:xfrm>
              <a:off x="3691" y="3363"/>
              <a:ext cx="19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6"/>
            <p:cNvSpPr>
              <a:spLocks noEditPoints="1"/>
            </p:cNvSpPr>
            <p:nvPr/>
          </p:nvSpPr>
          <p:spPr bwMode="auto">
            <a:xfrm>
              <a:off x="3612" y="3179"/>
              <a:ext cx="354" cy="419"/>
            </a:xfrm>
            <a:custGeom>
              <a:avLst/>
              <a:gdLst>
                <a:gd name="T0" fmla="*/ 197 w 197"/>
                <a:gd name="T1" fmla="*/ 58 h 234"/>
                <a:gd name="T2" fmla="*/ 197 w 197"/>
                <a:gd name="T3" fmla="*/ 53 h 234"/>
                <a:gd name="T4" fmla="*/ 193 w 197"/>
                <a:gd name="T5" fmla="*/ 50 h 234"/>
                <a:gd name="T6" fmla="*/ 145 w 197"/>
                <a:gd name="T7" fmla="*/ 4 h 234"/>
                <a:gd name="T8" fmla="*/ 141 w 197"/>
                <a:gd name="T9" fmla="*/ 0 h 234"/>
                <a:gd name="T10" fmla="*/ 137 w 197"/>
                <a:gd name="T11" fmla="*/ 0 h 234"/>
                <a:gd name="T12" fmla="*/ 30 w 197"/>
                <a:gd name="T13" fmla="*/ 1 h 234"/>
                <a:gd name="T14" fmla="*/ 9 w 197"/>
                <a:gd name="T15" fmla="*/ 10 h 234"/>
                <a:gd name="T16" fmla="*/ 9 w 197"/>
                <a:gd name="T17" fmla="*/ 10 h 234"/>
                <a:gd name="T18" fmla="*/ 0 w 197"/>
                <a:gd name="T19" fmla="*/ 31 h 234"/>
                <a:gd name="T20" fmla="*/ 0 w 197"/>
                <a:gd name="T21" fmla="*/ 154 h 234"/>
                <a:gd name="T22" fmla="*/ 9 w 197"/>
                <a:gd name="T23" fmla="*/ 145 h 234"/>
                <a:gd name="T24" fmla="*/ 24 w 197"/>
                <a:gd name="T25" fmla="*/ 137 h 234"/>
                <a:gd name="T26" fmla="*/ 24 w 197"/>
                <a:gd name="T27" fmla="*/ 31 h 234"/>
                <a:gd name="T28" fmla="*/ 26 w 197"/>
                <a:gd name="T29" fmla="*/ 26 h 234"/>
                <a:gd name="T30" fmla="*/ 26 w 197"/>
                <a:gd name="T31" fmla="*/ 26 h 234"/>
                <a:gd name="T32" fmla="*/ 30 w 197"/>
                <a:gd name="T33" fmla="*/ 24 h 234"/>
                <a:gd name="T34" fmla="*/ 129 w 197"/>
                <a:gd name="T35" fmla="*/ 24 h 234"/>
                <a:gd name="T36" fmla="*/ 128 w 197"/>
                <a:gd name="T37" fmla="*/ 58 h 234"/>
                <a:gd name="T38" fmla="*/ 127 w 197"/>
                <a:gd name="T39" fmla="*/ 63 h 234"/>
                <a:gd name="T40" fmla="*/ 132 w 197"/>
                <a:gd name="T41" fmla="*/ 63 h 234"/>
                <a:gd name="T42" fmla="*/ 173 w 197"/>
                <a:gd name="T43" fmla="*/ 67 h 234"/>
                <a:gd name="T44" fmla="*/ 174 w 197"/>
                <a:gd name="T45" fmla="*/ 204 h 234"/>
                <a:gd name="T46" fmla="*/ 172 w 197"/>
                <a:gd name="T47" fmla="*/ 209 h 234"/>
                <a:gd name="T48" fmla="*/ 172 w 197"/>
                <a:gd name="T49" fmla="*/ 209 h 234"/>
                <a:gd name="T50" fmla="*/ 167 w 197"/>
                <a:gd name="T51" fmla="*/ 211 h 234"/>
                <a:gd name="T52" fmla="*/ 111 w 197"/>
                <a:gd name="T53" fmla="*/ 211 h 234"/>
                <a:gd name="T54" fmla="*/ 100 w 197"/>
                <a:gd name="T55" fmla="*/ 234 h 234"/>
                <a:gd name="T56" fmla="*/ 167 w 197"/>
                <a:gd name="T57" fmla="*/ 234 h 234"/>
                <a:gd name="T58" fmla="*/ 188 w 197"/>
                <a:gd name="T59" fmla="*/ 225 h 234"/>
                <a:gd name="T60" fmla="*/ 188 w 197"/>
                <a:gd name="T61" fmla="*/ 225 h 234"/>
                <a:gd name="T62" fmla="*/ 197 w 197"/>
                <a:gd name="T63" fmla="*/ 204 h 234"/>
                <a:gd name="T64" fmla="*/ 197 w 197"/>
                <a:gd name="T65" fmla="*/ 58 h 234"/>
                <a:gd name="T66" fmla="*/ 137 w 197"/>
                <a:gd name="T67" fmla="*/ 54 h 234"/>
                <a:gd name="T68" fmla="*/ 138 w 197"/>
                <a:gd name="T69" fmla="*/ 30 h 234"/>
                <a:gd name="T70" fmla="*/ 167 w 197"/>
                <a:gd name="T71" fmla="*/ 57 h 234"/>
                <a:gd name="T72" fmla="*/ 137 w 197"/>
                <a:gd name="T73" fmla="*/ 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7" h="234">
                  <a:moveTo>
                    <a:pt x="197" y="58"/>
                  </a:moveTo>
                  <a:cubicBezTo>
                    <a:pt x="197" y="53"/>
                    <a:pt x="197" y="53"/>
                    <a:pt x="197" y="53"/>
                  </a:cubicBezTo>
                  <a:cubicBezTo>
                    <a:pt x="193" y="50"/>
                    <a:pt x="193" y="50"/>
                    <a:pt x="193" y="50"/>
                  </a:cubicBezTo>
                  <a:cubicBezTo>
                    <a:pt x="145" y="4"/>
                    <a:pt x="145" y="4"/>
                    <a:pt x="145" y="4"/>
                  </a:cubicBezTo>
                  <a:cubicBezTo>
                    <a:pt x="141" y="0"/>
                    <a:pt x="141" y="0"/>
                    <a:pt x="141" y="0"/>
                  </a:cubicBezTo>
                  <a:cubicBezTo>
                    <a:pt x="137" y="0"/>
                    <a:pt x="137" y="0"/>
                    <a:pt x="137" y="0"/>
                  </a:cubicBezTo>
                  <a:cubicBezTo>
                    <a:pt x="30" y="1"/>
                    <a:pt x="30" y="1"/>
                    <a:pt x="30" y="1"/>
                  </a:cubicBezTo>
                  <a:cubicBezTo>
                    <a:pt x="22" y="1"/>
                    <a:pt x="14" y="4"/>
                    <a:pt x="9" y="10"/>
                  </a:cubicBezTo>
                  <a:cubicBezTo>
                    <a:pt x="9" y="10"/>
                    <a:pt x="9" y="10"/>
                    <a:pt x="9" y="10"/>
                  </a:cubicBezTo>
                  <a:cubicBezTo>
                    <a:pt x="4" y="15"/>
                    <a:pt x="0" y="23"/>
                    <a:pt x="0" y="31"/>
                  </a:cubicBezTo>
                  <a:cubicBezTo>
                    <a:pt x="0" y="154"/>
                    <a:pt x="0" y="154"/>
                    <a:pt x="0" y="154"/>
                  </a:cubicBezTo>
                  <a:cubicBezTo>
                    <a:pt x="3" y="151"/>
                    <a:pt x="6" y="148"/>
                    <a:pt x="9" y="145"/>
                  </a:cubicBezTo>
                  <a:cubicBezTo>
                    <a:pt x="14" y="142"/>
                    <a:pt x="19" y="139"/>
                    <a:pt x="24" y="137"/>
                  </a:cubicBezTo>
                  <a:cubicBezTo>
                    <a:pt x="24" y="31"/>
                    <a:pt x="24" y="31"/>
                    <a:pt x="24" y="31"/>
                  </a:cubicBezTo>
                  <a:cubicBezTo>
                    <a:pt x="24" y="29"/>
                    <a:pt x="24" y="27"/>
                    <a:pt x="26" y="26"/>
                  </a:cubicBezTo>
                  <a:cubicBezTo>
                    <a:pt x="26" y="26"/>
                    <a:pt x="26" y="26"/>
                    <a:pt x="26" y="26"/>
                  </a:cubicBezTo>
                  <a:cubicBezTo>
                    <a:pt x="27" y="25"/>
                    <a:pt x="29" y="24"/>
                    <a:pt x="30" y="24"/>
                  </a:cubicBezTo>
                  <a:cubicBezTo>
                    <a:pt x="129" y="24"/>
                    <a:pt x="129" y="24"/>
                    <a:pt x="129" y="24"/>
                  </a:cubicBezTo>
                  <a:cubicBezTo>
                    <a:pt x="128" y="58"/>
                    <a:pt x="128" y="58"/>
                    <a:pt x="128" y="58"/>
                  </a:cubicBezTo>
                  <a:cubicBezTo>
                    <a:pt x="127" y="63"/>
                    <a:pt x="127" y="63"/>
                    <a:pt x="127" y="63"/>
                  </a:cubicBezTo>
                  <a:cubicBezTo>
                    <a:pt x="132" y="63"/>
                    <a:pt x="132" y="63"/>
                    <a:pt x="132" y="63"/>
                  </a:cubicBezTo>
                  <a:cubicBezTo>
                    <a:pt x="173" y="67"/>
                    <a:pt x="173" y="67"/>
                    <a:pt x="173" y="67"/>
                  </a:cubicBezTo>
                  <a:cubicBezTo>
                    <a:pt x="174" y="204"/>
                    <a:pt x="174" y="204"/>
                    <a:pt x="174" y="204"/>
                  </a:cubicBezTo>
                  <a:cubicBezTo>
                    <a:pt x="174" y="206"/>
                    <a:pt x="173" y="207"/>
                    <a:pt x="172" y="209"/>
                  </a:cubicBezTo>
                  <a:cubicBezTo>
                    <a:pt x="172" y="209"/>
                    <a:pt x="172" y="209"/>
                    <a:pt x="172" y="209"/>
                  </a:cubicBezTo>
                  <a:cubicBezTo>
                    <a:pt x="171" y="210"/>
                    <a:pt x="169" y="211"/>
                    <a:pt x="167" y="211"/>
                  </a:cubicBezTo>
                  <a:cubicBezTo>
                    <a:pt x="111" y="211"/>
                    <a:pt x="111" y="211"/>
                    <a:pt x="111" y="211"/>
                  </a:cubicBezTo>
                  <a:cubicBezTo>
                    <a:pt x="109" y="219"/>
                    <a:pt x="105" y="227"/>
                    <a:pt x="100" y="234"/>
                  </a:cubicBezTo>
                  <a:cubicBezTo>
                    <a:pt x="167" y="234"/>
                    <a:pt x="167" y="234"/>
                    <a:pt x="167" y="234"/>
                  </a:cubicBezTo>
                  <a:cubicBezTo>
                    <a:pt x="175" y="234"/>
                    <a:pt x="183" y="231"/>
                    <a:pt x="188" y="225"/>
                  </a:cubicBezTo>
                  <a:cubicBezTo>
                    <a:pt x="188" y="225"/>
                    <a:pt x="188" y="225"/>
                    <a:pt x="188" y="225"/>
                  </a:cubicBezTo>
                  <a:cubicBezTo>
                    <a:pt x="194" y="220"/>
                    <a:pt x="197" y="212"/>
                    <a:pt x="197" y="204"/>
                  </a:cubicBezTo>
                  <a:lnTo>
                    <a:pt x="197" y="58"/>
                  </a:lnTo>
                  <a:close/>
                  <a:moveTo>
                    <a:pt x="137" y="54"/>
                  </a:moveTo>
                  <a:cubicBezTo>
                    <a:pt x="138" y="30"/>
                    <a:pt x="138" y="30"/>
                    <a:pt x="138" y="30"/>
                  </a:cubicBezTo>
                  <a:cubicBezTo>
                    <a:pt x="167" y="57"/>
                    <a:pt x="167" y="57"/>
                    <a:pt x="167" y="57"/>
                  </a:cubicBezTo>
                  <a:lnTo>
                    <a:pt x="137"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7"/>
            <p:cNvSpPr>
              <a:spLocks noChangeArrowheads="1"/>
            </p:cNvSpPr>
            <p:nvPr/>
          </p:nvSpPr>
          <p:spPr bwMode="auto">
            <a:xfrm>
              <a:off x="3691" y="3315"/>
              <a:ext cx="19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8"/>
            <p:cNvSpPr>
              <a:spLocks/>
            </p:cNvSpPr>
            <p:nvPr/>
          </p:nvSpPr>
          <p:spPr bwMode="auto">
            <a:xfrm>
              <a:off x="3691" y="3265"/>
              <a:ext cx="120" cy="20"/>
            </a:xfrm>
            <a:custGeom>
              <a:avLst/>
              <a:gdLst>
                <a:gd name="T0" fmla="*/ 0 w 120"/>
                <a:gd name="T1" fmla="*/ 0 h 20"/>
                <a:gd name="T2" fmla="*/ 0 w 120"/>
                <a:gd name="T3" fmla="*/ 20 h 20"/>
                <a:gd name="T4" fmla="*/ 120 w 120"/>
                <a:gd name="T5" fmla="*/ 18 h 20"/>
                <a:gd name="T6" fmla="*/ 120 w 120"/>
                <a:gd name="T7" fmla="*/ 0 h 20"/>
                <a:gd name="T8" fmla="*/ 0 w 120"/>
                <a:gd name="T9" fmla="*/ 0 h 20"/>
              </a:gdLst>
              <a:ahLst/>
              <a:cxnLst>
                <a:cxn ang="0">
                  <a:pos x="T0" y="T1"/>
                </a:cxn>
                <a:cxn ang="0">
                  <a:pos x="T2" y="T3"/>
                </a:cxn>
                <a:cxn ang="0">
                  <a:pos x="T4" y="T5"/>
                </a:cxn>
                <a:cxn ang="0">
                  <a:pos x="T6" y="T7"/>
                </a:cxn>
                <a:cxn ang="0">
                  <a:pos x="T8" y="T9"/>
                </a:cxn>
              </a:cxnLst>
              <a:rect l="0" t="0" r="r" b="b"/>
              <a:pathLst>
                <a:path w="120" h="20">
                  <a:moveTo>
                    <a:pt x="0" y="0"/>
                  </a:moveTo>
                  <a:lnTo>
                    <a:pt x="0" y="20"/>
                  </a:lnTo>
                  <a:lnTo>
                    <a:pt x="120" y="18"/>
                  </a:lnTo>
                  <a:lnTo>
                    <a:pt x="12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9"/>
            <p:cNvSpPr>
              <a:spLocks noEditPoints="1"/>
            </p:cNvSpPr>
            <p:nvPr/>
          </p:nvSpPr>
          <p:spPr bwMode="auto">
            <a:xfrm>
              <a:off x="3610" y="3440"/>
              <a:ext cx="205" cy="227"/>
            </a:xfrm>
            <a:custGeom>
              <a:avLst/>
              <a:gdLst>
                <a:gd name="T0" fmla="*/ 110 w 114"/>
                <a:gd name="T1" fmla="*/ 106 h 127"/>
                <a:gd name="T2" fmla="*/ 94 w 114"/>
                <a:gd name="T3" fmla="*/ 86 h 127"/>
                <a:gd name="T4" fmla="*/ 86 w 114"/>
                <a:gd name="T5" fmla="*/ 82 h 127"/>
                <a:gd name="T6" fmla="*/ 98 w 114"/>
                <a:gd name="T7" fmla="*/ 55 h 127"/>
                <a:gd name="T8" fmla="*/ 88 w 114"/>
                <a:gd name="T9" fmla="*/ 20 h 127"/>
                <a:gd name="T10" fmla="*/ 56 w 114"/>
                <a:gd name="T11" fmla="*/ 2 h 127"/>
                <a:gd name="T12" fmla="*/ 20 w 114"/>
                <a:gd name="T13" fmla="*/ 12 h 127"/>
                <a:gd name="T14" fmla="*/ 2 w 114"/>
                <a:gd name="T15" fmla="*/ 44 h 127"/>
                <a:gd name="T16" fmla="*/ 12 w 114"/>
                <a:gd name="T17" fmla="*/ 80 h 127"/>
                <a:gd name="T18" fmla="*/ 44 w 114"/>
                <a:gd name="T19" fmla="*/ 98 h 127"/>
                <a:gd name="T20" fmla="*/ 73 w 114"/>
                <a:gd name="T21" fmla="*/ 92 h 127"/>
                <a:gd name="T22" fmla="*/ 76 w 114"/>
                <a:gd name="T23" fmla="*/ 101 h 127"/>
                <a:gd name="T24" fmla="*/ 91 w 114"/>
                <a:gd name="T25" fmla="*/ 121 h 127"/>
                <a:gd name="T26" fmla="*/ 108 w 114"/>
                <a:gd name="T27" fmla="*/ 123 h 127"/>
                <a:gd name="T28" fmla="*/ 110 w 114"/>
                <a:gd name="T29" fmla="*/ 106 h 127"/>
                <a:gd name="T30" fmla="*/ 82 w 114"/>
                <a:gd name="T31" fmla="*/ 54 h 127"/>
                <a:gd name="T32" fmla="*/ 70 w 114"/>
                <a:gd name="T33" fmla="*/ 75 h 127"/>
                <a:gd name="T34" fmla="*/ 46 w 114"/>
                <a:gd name="T35" fmla="*/ 82 h 127"/>
                <a:gd name="T36" fmla="*/ 25 w 114"/>
                <a:gd name="T37" fmla="*/ 70 h 127"/>
                <a:gd name="T38" fmla="*/ 18 w 114"/>
                <a:gd name="T39" fmla="*/ 46 h 127"/>
                <a:gd name="T40" fmla="*/ 30 w 114"/>
                <a:gd name="T41" fmla="*/ 24 h 127"/>
                <a:gd name="T42" fmla="*/ 54 w 114"/>
                <a:gd name="T43" fmla="*/ 18 h 127"/>
                <a:gd name="T44" fmla="*/ 75 w 114"/>
                <a:gd name="T45" fmla="*/ 30 h 127"/>
                <a:gd name="T46" fmla="*/ 82 w 114"/>
                <a:gd name="T47" fmla="*/ 5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27">
                  <a:moveTo>
                    <a:pt x="110" y="106"/>
                  </a:moveTo>
                  <a:cubicBezTo>
                    <a:pt x="94" y="86"/>
                    <a:pt x="94" y="86"/>
                    <a:pt x="94" y="86"/>
                  </a:cubicBezTo>
                  <a:cubicBezTo>
                    <a:pt x="92" y="84"/>
                    <a:pt x="89" y="82"/>
                    <a:pt x="86" y="82"/>
                  </a:cubicBezTo>
                  <a:cubicBezTo>
                    <a:pt x="93" y="74"/>
                    <a:pt x="97" y="65"/>
                    <a:pt x="98" y="55"/>
                  </a:cubicBezTo>
                  <a:cubicBezTo>
                    <a:pt x="99" y="43"/>
                    <a:pt x="96" y="30"/>
                    <a:pt x="88" y="20"/>
                  </a:cubicBezTo>
                  <a:cubicBezTo>
                    <a:pt x="80" y="9"/>
                    <a:pt x="68" y="3"/>
                    <a:pt x="56" y="2"/>
                  </a:cubicBezTo>
                  <a:cubicBezTo>
                    <a:pt x="43" y="0"/>
                    <a:pt x="31" y="3"/>
                    <a:pt x="20" y="12"/>
                  </a:cubicBezTo>
                  <a:cubicBezTo>
                    <a:pt x="10" y="20"/>
                    <a:pt x="3" y="32"/>
                    <a:pt x="2" y="44"/>
                  </a:cubicBezTo>
                  <a:cubicBezTo>
                    <a:pt x="0" y="56"/>
                    <a:pt x="4" y="69"/>
                    <a:pt x="12" y="80"/>
                  </a:cubicBezTo>
                  <a:cubicBezTo>
                    <a:pt x="20" y="90"/>
                    <a:pt x="32" y="96"/>
                    <a:pt x="44" y="98"/>
                  </a:cubicBezTo>
                  <a:cubicBezTo>
                    <a:pt x="54" y="99"/>
                    <a:pt x="64" y="97"/>
                    <a:pt x="73" y="92"/>
                  </a:cubicBezTo>
                  <a:cubicBezTo>
                    <a:pt x="73" y="95"/>
                    <a:pt x="74" y="98"/>
                    <a:pt x="76" y="101"/>
                  </a:cubicBezTo>
                  <a:cubicBezTo>
                    <a:pt x="91" y="121"/>
                    <a:pt x="91" y="121"/>
                    <a:pt x="91" y="121"/>
                  </a:cubicBezTo>
                  <a:cubicBezTo>
                    <a:pt x="95" y="126"/>
                    <a:pt x="103" y="127"/>
                    <a:pt x="108" y="123"/>
                  </a:cubicBezTo>
                  <a:cubicBezTo>
                    <a:pt x="113" y="119"/>
                    <a:pt x="114" y="111"/>
                    <a:pt x="110" y="106"/>
                  </a:cubicBezTo>
                  <a:close/>
                  <a:moveTo>
                    <a:pt x="82" y="54"/>
                  </a:moveTo>
                  <a:cubicBezTo>
                    <a:pt x="81" y="62"/>
                    <a:pt x="77" y="69"/>
                    <a:pt x="70" y="75"/>
                  </a:cubicBezTo>
                  <a:cubicBezTo>
                    <a:pt x="63" y="80"/>
                    <a:pt x="54" y="83"/>
                    <a:pt x="46" y="82"/>
                  </a:cubicBezTo>
                  <a:cubicBezTo>
                    <a:pt x="38" y="81"/>
                    <a:pt x="30" y="77"/>
                    <a:pt x="25" y="70"/>
                  </a:cubicBezTo>
                  <a:cubicBezTo>
                    <a:pt x="19" y="63"/>
                    <a:pt x="17" y="54"/>
                    <a:pt x="18" y="46"/>
                  </a:cubicBezTo>
                  <a:cubicBezTo>
                    <a:pt x="19" y="38"/>
                    <a:pt x="23" y="30"/>
                    <a:pt x="30" y="24"/>
                  </a:cubicBezTo>
                  <a:cubicBezTo>
                    <a:pt x="37" y="19"/>
                    <a:pt x="46" y="17"/>
                    <a:pt x="54" y="18"/>
                  </a:cubicBezTo>
                  <a:cubicBezTo>
                    <a:pt x="62" y="19"/>
                    <a:pt x="70" y="23"/>
                    <a:pt x="75" y="30"/>
                  </a:cubicBezTo>
                  <a:cubicBezTo>
                    <a:pt x="81" y="37"/>
                    <a:pt x="83" y="45"/>
                    <a:pt x="8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0"/>
            <p:cNvSpPr>
              <a:spLocks/>
            </p:cNvSpPr>
            <p:nvPr/>
          </p:nvSpPr>
          <p:spPr bwMode="auto">
            <a:xfrm>
              <a:off x="3653" y="3471"/>
              <a:ext cx="72" cy="64"/>
            </a:xfrm>
            <a:custGeom>
              <a:avLst/>
              <a:gdLst>
                <a:gd name="T0" fmla="*/ 3 w 40"/>
                <a:gd name="T1" fmla="*/ 36 h 36"/>
                <a:gd name="T2" fmla="*/ 40 w 40"/>
                <a:gd name="T3" fmla="*/ 11 h 36"/>
                <a:gd name="T4" fmla="*/ 3 w 40"/>
                <a:gd name="T5" fmla="*/ 36 h 36"/>
              </a:gdLst>
              <a:ahLst/>
              <a:cxnLst>
                <a:cxn ang="0">
                  <a:pos x="T0" y="T1"/>
                </a:cxn>
                <a:cxn ang="0">
                  <a:pos x="T2" y="T3"/>
                </a:cxn>
                <a:cxn ang="0">
                  <a:pos x="T4" y="T5"/>
                </a:cxn>
              </a:cxnLst>
              <a:rect l="0" t="0" r="r" b="b"/>
              <a:pathLst>
                <a:path w="40" h="36">
                  <a:moveTo>
                    <a:pt x="3" y="36"/>
                  </a:moveTo>
                  <a:cubicBezTo>
                    <a:pt x="10" y="21"/>
                    <a:pt x="22" y="14"/>
                    <a:pt x="40" y="11"/>
                  </a:cubicBezTo>
                  <a:cubicBezTo>
                    <a:pt x="22" y="0"/>
                    <a:pt x="0" y="16"/>
                    <a:pt x="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1" name="Group 230"/>
          <p:cNvGrpSpPr>
            <a:grpSpLocks noChangeAspect="1"/>
          </p:cNvGrpSpPr>
          <p:nvPr/>
        </p:nvGrpSpPr>
        <p:grpSpPr bwMode="auto">
          <a:xfrm>
            <a:off x="6898504" y="6000441"/>
            <a:ext cx="210293" cy="209804"/>
            <a:chOff x="1545" y="3189"/>
            <a:chExt cx="430" cy="429"/>
          </a:xfrm>
          <a:solidFill>
            <a:srgbClr val="0091DA"/>
          </a:solidFill>
        </p:grpSpPr>
        <p:sp>
          <p:nvSpPr>
            <p:cNvPr id="232" name="Freeform 231"/>
            <p:cNvSpPr>
              <a:spLocks noEditPoints="1"/>
            </p:cNvSpPr>
            <p:nvPr/>
          </p:nvSpPr>
          <p:spPr bwMode="auto">
            <a:xfrm>
              <a:off x="1706" y="3349"/>
              <a:ext cx="240" cy="241"/>
            </a:xfrm>
            <a:custGeom>
              <a:avLst/>
              <a:gdLst/>
              <a:ahLst/>
              <a:cxnLst>
                <a:cxn ang="0">
                  <a:pos x="19" y="3"/>
                </a:cxn>
                <a:cxn ang="0">
                  <a:pos x="19" y="3"/>
                </a:cxn>
                <a:cxn ang="0">
                  <a:pos x="32" y="0"/>
                </a:cxn>
                <a:cxn ang="0">
                  <a:pos x="51" y="17"/>
                </a:cxn>
                <a:cxn ang="0">
                  <a:pos x="47" y="31"/>
                </a:cxn>
                <a:cxn ang="0">
                  <a:pos x="47" y="32"/>
                </a:cxn>
                <a:cxn ang="0">
                  <a:pos x="98" y="81"/>
                </a:cxn>
                <a:cxn ang="0">
                  <a:pos x="97" y="97"/>
                </a:cxn>
                <a:cxn ang="0">
                  <a:pos x="97" y="97"/>
                </a:cxn>
                <a:cxn ang="0">
                  <a:pos x="81" y="97"/>
                </a:cxn>
                <a:cxn ang="0">
                  <a:pos x="32" y="46"/>
                </a:cxn>
                <a:cxn ang="0">
                  <a:pos x="31" y="47"/>
                </a:cxn>
                <a:cxn ang="0">
                  <a:pos x="17" y="51"/>
                </a:cxn>
                <a:cxn ang="0">
                  <a:pos x="0" y="32"/>
                </a:cxn>
                <a:cxn ang="0">
                  <a:pos x="3" y="19"/>
                </a:cxn>
                <a:cxn ang="0">
                  <a:pos x="3" y="19"/>
                </a:cxn>
                <a:cxn ang="0">
                  <a:pos x="4" y="19"/>
                </a:cxn>
                <a:cxn ang="0">
                  <a:pos x="17" y="32"/>
                </a:cxn>
                <a:cxn ang="0">
                  <a:pos x="27" y="27"/>
                </a:cxn>
                <a:cxn ang="0">
                  <a:pos x="32" y="17"/>
                </a:cxn>
                <a:cxn ang="0">
                  <a:pos x="19" y="4"/>
                </a:cxn>
                <a:cxn ang="0">
                  <a:pos x="19" y="3"/>
                </a:cxn>
                <a:cxn ang="0">
                  <a:pos x="85" y="85"/>
                </a:cxn>
                <a:cxn ang="0">
                  <a:pos x="93" y="85"/>
                </a:cxn>
                <a:cxn ang="0">
                  <a:pos x="93" y="92"/>
                </a:cxn>
                <a:cxn ang="0">
                  <a:pos x="85" y="92"/>
                </a:cxn>
                <a:cxn ang="0">
                  <a:pos x="85" y="85"/>
                </a:cxn>
              </a:cxnLst>
              <a:rect l="0" t="0" r="r" b="b"/>
              <a:pathLst>
                <a:path w="102" h="102">
                  <a:moveTo>
                    <a:pt x="19" y="3"/>
                  </a:moveTo>
                  <a:cubicBezTo>
                    <a:pt x="19" y="3"/>
                    <a:pt x="19" y="3"/>
                    <a:pt x="19" y="3"/>
                  </a:cubicBezTo>
                  <a:cubicBezTo>
                    <a:pt x="32" y="0"/>
                    <a:pt x="32" y="0"/>
                    <a:pt x="32" y="0"/>
                  </a:cubicBezTo>
                  <a:cubicBezTo>
                    <a:pt x="51" y="17"/>
                    <a:pt x="51" y="17"/>
                    <a:pt x="51" y="17"/>
                  </a:cubicBezTo>
                  <a:cubicBezTo>
                    <a:pt x="47" y="31"/>
                    <a:pt x="47" y="31"/>
                    <a:pt x="47" y="31"/>
                  </a:cubicBezTo>
                  <a:cubicBezTo>
                    <a:pt x="47" y="32"/>
                    <a:pt x="47" y="32"/>
                    <a:pt x="47" y="32"/>
                  </a:cubicBezTo>
                  <a:cubicBezTo>
                    <a:pt x="98" y="81"/>
                    <a:pt x="98" y="81"/>
                    <a:pt x="98" y="81"/>
                  </a:cubicBezTo>
                  <a:cubicBezTo>
                    <a:pt x="102" y="85"/>
                    <a:pt x="102" y="93"/>
                    <a:pt x="97" y="97"/>
                  </a:cubicBezTo>
                  <a:cubicBezTo>
                    <a:pt x="97" y="97"/>
                    <a:pt x="97" y="97"/>
                    <a:pt x="97" y="97"/>
                  </a:cubicBezTo>
                  <a:cubicBezTo>
                    <a:pt x="93" y="101"/>
                    <a:pt x="85" y="102"/>
                    <a:pt x="81" y="97"/>
                  </a:cubicBezTo>
                  <a:cubicBezTo>
                    <a:pt x="32" y="46"/>
                    <a:pt x="32" y="46"/>
                    <a:pt x="32" y="46"/>
                  </a:cubicBezTo>
                  <a:cubicBezTo>
                    <a:pt x="31" y="47"/>
                    <a:pt x="31" y="47"/>
                    <a:pt x="31" y="47"/>
                  </a:cubicBezTo>
                  <a:cubicBezTo>
                    <a:pt x="17" y="51"/>
                    <a:pt x="17" y="51"/>
                    <a:pt x="17" y="51"/>
                  </a:cubicBezTo>
                  <a:cubicBezTo>
                    <a:pt x="0" y="32"/>
                    <a:pt x="0" y="32"/>
                    <a:pt x="0" y="32"/>
                  </a:cubicBezTo>
                  <a:cubicBezTo>
                    <a:pt x="3" y="19"/>
                    <a:pt x="3" y="19"/>
                    <a:pt x="3" y="19"/>
                  </a:cubicBezTo>
                  <a:cubicBezTo>
                    <a:pt x="3" y="19"/>
                    <a:pt x="3" y="19"/>
                    <a:pt x="3" y="19"/>
                  </a:cubicBezTo>
                  <a:cubicBezTo>
                    <a:pt x="4" y="19"/>
                    <a:pt x="4" y="19"/>
                    <a:pt x="4" y="19"/>
                  </a:cubicBezTo>
                  <a:cubicBezTo>
                    <a:pt x="17" y="32"/>
                    <a:pt x="17" y="32"/>
                    <a:pt x="17" y="32"/>
                  </a:cubicBezTo>
                  <a:cubicBezTo>
                    <a:pt x="27" y="27"/>
                    <a:pt x="27" y="27"/>
                    <a:pt x="27" y="27"/>
                  </a:cubicBezTo>
                  <a:cubicBezTo>
                    <a:pt x="32" y="17"/>
                    <a:pt x="32" y="17"/>
                    <a:pt x="32" y="17"/>
                  </a:cubicBezTo>
                  <a:cubicBezTo>
                    <a:pt x="19" y="4"/>
                    <a:pt x="19" y="4"/>
                    <a:pt x="19" y="4"/>
                  </a:cubicBezTo>
                  <a:cubicBezTo>
                    <a:pt x="19" y="3"/>
                    <a:pt x="19" y="3"/>
                    <a:pt x="19" y="3"/>
                  </a:cubicBezTo>
                  <a:close/>
                  <a:moveTo>
                    <a:pt x="85" y="85"/>
                  </a:moveTo>
                  <a:cubicBezTo>
                    <a:pt x="87" y="83"/>
                    <a:pt x="91" y="83"/>
                    <a:pt x="93" y="85"/>
                  </a:cubicBezTo>
                  <a:cubicBezTo>
                    <a:pt x="95" y="87"/>
                    <a:pt x="95" y="90"/>
                    <a:pt x="93" y="92"/>
                  </a:cubicBezTo>
                  <a:cubicBezTo>
                    <a:pt x="91" y="95"/>
                    <a:pt x="87" y="95"/>
                    <a:pt x="85" y="92"/>
                  </a:cubicBezTo>
                  <a:cubicBezTo>
                    <a:pt x="83" y="90"/>
                    <a:pt x="83" y="87"/>
                    <a:pt x="85" y="8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3" name="Freeform 232"/>
            <p:cNvSpPr>
              <a:spLocks/>
            </p:cNvSpPr>
            <p:nvPr/>
          </p:nvSpPr>
          <p:spPr bwMode="auto">
            <a:xfrm>
              <a:off x="1545" y="3189"/>
              <a:ext cx="430" cy="429"/>
            </a:xfrm>
            <a:custGeom>
              <a:avLst/>
              <a:gdLst/>
              <a:ahLst/>
              <a:cxnLst>
                <a:cxn ang="0">
                  <a:pos x="104" y="0"/>
                </a:cxn>
                <a:cxn ang="0">
                  <a:pos x="108" y="24"/>
                </a:cxn>
                <a:cxn ang="0">
                  <a:pos x="126" y="31"/>
                </a:cxn>
                <a:cxn ang="0">
                  <a:pos x="146" y="17"/>
                </a:cxn>
                <a:cxn ang="0">
                  <a:pos x="165" y="36"/>
                </a:cxn>
                <a:cxn ang="0">
                  <a:pos x="151" y="56"/>
                </a:cxn>
                <a:cxn ang="0">
                  <a:pos x="158" y="74"/>
                </a:cxn>
                <a:cxn ang="0">
                  <a:pos x="182" y="78"/>
                </a:cxn>
                <a:cxn ang="0">
                  <a:pos x="182" y="104"/>
                </a:cxn>
                <a:cxn ang="0">
                  <a:pos x="158" y="108"/>
                </a:cxn>
                <a:cxn ang="0">
                  <a:pos x="153" y="121"/>
                </a:cxn>
                <a:cxn ang="0">
                  <a:pos x="137" y="106"/>
                </a:cxn>
                <a:cxn ang="0">
                  <a:pos x="139" y="97"/>
                </a:cxn>
                <a:cxn ang="0">
                  <a:pos x="98" y="42"/>
                </a:cxn>
                <a:cxn ang="0">
                  <a:pos x="42" y="84"/>
                </a:cxn>
                <a:cxn ang="0">
                  <a:pos x="84" y="139"/>
                </a:cxn>
                <a:cxn ang="0">
                  <a:pos x="107" y="137"/>
                </a:cxn>
                <a:cxn ang="0">
                  <a:pos x="121" y="153"/>
                </a:cxn>
                <a:cxn ang="0">
                  <a:pos x="108" y="158"/>
                </a:cxn>
                <a:cxn ang="0">
                  <a:pos x="104" y="182"/>
                </a:cxn>
                <a:cxn ang="0">
                  <a:pos x="78" y="182"/>
                </a:cxn>
                <a:cxn ang="0">
                  <a:pos x="74" y="158"/>
                </a:cxn>
                <a:cxn ang="0">
                  <a:pos x="55" y="151"/>
                </a:cxn>
                <a:cxn ang="0">
                  <a:pos x="36" y="165"/>
                </a:cxn>
                <a:cxn ang="0">
                  <a:pos x="17" y="146"/>
                </a:cxn>
                <a:cxn ang="0">
                  <a:pos x="31" y="126"/>
                </a:cxn>
                <a:cxn ang="0">
                  <a:pos x="23" y="108"/>
                </a:cxn>
                <a:cxn ang="0">
                  <a:pos x="0" y="104"/>
                </a:cxn>
                <a:cxn ang="0">
                  <a:pos x="0" y="78"/>
                </a:cxn>
                <a:cxn ang="0">
                  <a:pos x="24" y="73"/>
                </a:cxn>
                <a:cxn ang="0">
                  <a:pos x="31" y="55"/>
                </a:cxn>
                <a:cxn ang="0">
                  <a:pos x="17" y="36"/>
                </a:cxn>
                <a:cxn ang="0">
                  <a:pos x="36" y="17"/>
                </a:cxn>
                <a:cxn ang="0">
                  <a:pos x="56" y="31"/>
                </a:cxn>
                <a:cxn ang="0">
                  <a:pos x="74" y="23"/>
                </a:cxn>
                <a:cxn ang="0">
                  <a:pos x="78" y="0"/>
                </a:cxn>
                <a:cxn ang="0">
                  <a:pos x="104" y="0"/>
                </a:cxn>
              </a:cxnLst>
              <a:rect l="0" t="0" r="r" b="b"/>
              <a:pathLst>
                <a:path w="182" h="182">
                  <a:moveTo>
                    <a:pt x="104" y="0"/>
                  </a:moveTo>
                  <a:cubicBezTo>
                    <a:pt x="108" y="24"/>
                    <a:pt x="108" y="24"/>
                    <a:pt x="108" y="24"/>
                  </a:cubicBezTo>
                  <a:cubicBezTo>
                    <a:pt x="126" y="31"/>
                    <a:pt x="126" y="31"/>
                    <a:pt x="126" y="31"/>
                  </a:cubicBezTo>
                  <a:cubicBezTo>
                    <a:pt x="146" y="17"/>
                    <a:pt x="146" y="17"/>
                    <a:pt x="146" y="17"/>
                  </a:cubicBezTo>
                  <a:cubicBezTo>
                    <a:pt x="165" y="36"/>
                    <a:pt x="165" y="36"/>
                    <a:pt x="165" y="36"/>
                  </a:cubicBezTo>
                  <a:cubicBezTo>
                    <a:pt x="151" y="56"/>
                    <a:pt x="151" y="56"/>
                    <a:pt x="151" y="56"/>
                  </a:cubicBezTo>
                  <a:cubicBezTo>
                    <a:pt x="158" y="74"/>
                    <a:pt x="158" y="74"/>
                    <a:pt x="158" y="74"/>
                  </a:cubicBezTo>
                  <a:cubicBezTo>
                    <a:pt x="182" y="78"/>
                    <a:pt x="182" y="78"/>
                    <a:pt x="182" y="78"/>
                  </a:cubicBezTo>
                  <a:cubicBezTo>
                    <a:pt x="182" y="104"/>
                    <a:pt x="182" y="104"/>
                    <a:pt x="182" y="104"/>
                  </a:cubicBezTo>
                  <a:cubicBezTo>
                    <a:pt x="158" y="108"/>
                    <a:pt x="158" y="108"/>
                    <a:pt x="158" y="108"/>
                  </a:cubicBezTo>
                  <a:cubicBezTo>
                    <a:pt x="153" y="121"/>
                    <a:pt x="153" y="121"/>
                    <a:pt x="153" y="121"/>
                  </a:cubicBezTo>
                  <a:cubicBezTo>
                    <a:pt x="137" y="106"/>
                    <a:pt x="137" y="106"/>
                    <a:pt x="137" y="106"/>
                  </a:cubicBezTo>
                  <a:cubicBezTo>
                    <a:pt x="138" y="103"/>
                    <a:pt x="139" y="100"/>
                    <a:pt x="139" y="97"/>
                  </a:cubicBezTo>
                  <a:cubicBezTo>
                    <a:pt x="143" y="71"/>
                    <a:pt x="124" y="46"/>
                    <a:pt x="98" y="42"/>
                  </a:cubicBezTo>
                  <a:cubicBezTo>
                    <a:pt x="71" y="39"/>
                    <a:pt x="46" y="58"/>
                    <a:pt x="42" y="84"/>
                  </a:cubicBezTo>
                  <a:cubicBezTo>
                    <a:pt x="39" y="111"/>
                    <a:pt x="58" y="136"/>
                    <a:pt x="84" y="139"/>
                  </a:cubicBezTo>
                  <a:cubicBezTo>
                    <a:pt x="92" y="140"/>
                    <a:pt x="100" y="139"/>
                    <a:pt x="107" y="137"/>
                  </a:cubicBezTo>
                  <a:cubicBezTo>
                    <a:pt x="121" y="153"/>
                    <a:pt x="121" y="153"/>
                    <a:pt x="121" y="153"/>
                  </a:cubicBezTo>
                  <a:cubicBezTo>
                    <a:pt x="108" y="158"/>
                    <a:pt x="108" y="158"/>
                    <a:pt x="108" y="158"/>
                  </a:cubicBezTo>
                  <a:cubicBezTo>
                    <a:pt x="104" y="182"/>
                    <a:pt x="104" y="182"/>
                    <a:pt x="104" y="182"/>
                  </a:cubicBezTo>
                  <a:cubicBezTo>
                    <a:pt x="78" y="182"/>
                    <a:pt x="78" y="182"/>
                    <a:pt x="78" y="182"/>
                  </a:cubicBezTo>
                  <a:cubicBezTo>
                    <a:pt x="74" y="158"/>
                    <a:pt x="74" y="158"/>
                    <a:pt x="74" y="158"/>
                  </a:cubicBezTo>
                  <a:cubicBezTo>
                    <a:pt x="55" y="151"/>
                    <a:pt x="55" y="151"/>
                    <a:pt x="55" y="151"/>
                  </a:cubicBezTo>
                  <a:cubicBezTo>
                    <a:pt x="36" y="165"/>
                    <a:pt x="36" y="165"/>
                    <a:pt x="36" y="165"/>
                  </a:cubicBezTo>
                  <a:cubicBezTo>
                    <a:pt x="17" y="146"/>
                    <a:pt x="17" y="146"/>
                    <a:pt x="17" y="146"/>
                  </a:cubicBezTo>
                  <a:cubicBezTo>
                    <a:pt x="31" y="126"/>
                    <a:pt x="31" y="126"/>
                    <a:pt x="31" y="126"/>
                  </a:cubicBezTo>
                  <a:cubicBezTo>
                    <a:pt x="23" y="108"/>
                    <a:pt x="23" y="108"/>
                    <a:pt x="23" y="108"/>
                  </a:cubicBezTo>
                  <a:cubicBezTo>
                    <a:pt x="0" y="104"/>
                    <a:pt x="0" y="104"/>
                    <a:pt x="0" y="104"/>
                  </a:cubicBezTo>
                  <a:cubicBezTo>
                    <a:pt x="0" y="78"/>
                    <a:pt x="0" y="78"/>
                    <a:pt x="0" y="78"/>
                  </a:cubicBezTo>
                  <a:cubicBezTo>
                    <a:pt x="24" y="73"/>
                    <a:pt x="24" y="73"/>
                    <a:pt x="24" y="73"/>
                  </a:cubicBezTo>
                  <a:cubicBezTo>
                    <a:pt x="31" y="55"/>
                    <a:pt x="31" y="55"/>
                    <a:pt x="31" y="55"/>
                  </a:cubicBezTo>
                  <a:cubicBezTo>
                    <a:pt x="17" y="36"/>
                    <a:pt x="17" y="36"/>
                    <a:pt x="17" y="36"/>
                  </a:cubicBezTo>
                  <a:cubicBezTo>
                    <a:pt x="36" y="17"/>
                    <a:pt x="36" y="17"/>
                    <a:pt x="36" y="17"/>
                  </a:cubicBezTo>
                  <a:cubicBezTo>
                    <a:pt x="56" y="31"/>
                    <a:pt x="56" y="31"/>
                    <a:pt x="56" y="31"/>
                  </a:cubicBezTo>
                  <a:cubicBezTo>
                    <a:pt x="74" y="23"/>
                    <a:pt x="74" y="23"/>
                    <a:pt x="74" y="23"/>
                  </a:cubicBezTo>
                  <a:cubicBezTo>
                    <a:pt x="78" y="0"/>
                    <a:pt x="78" y="0"/>
                    <a:pt x="78" y="0"/>
                  </a:cubicBezTo>
                  <a:cubicBezTo>
                    <a:pt x="104" y="0"/>
                    <a:pt x="104" y="0"/>
                    <a:pt x="10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34" name="Freeform 233"/>
          <p:cNvSpPr>
            <a:spLocks noEditPoints="1"/>
          </p:cNvSpPr>
          <p:nvPr/>
        </p:nvSpPr>
        <p:spPr bwMode="auto">
          <a:xfrm>
            <a:off x="7838126" y="6016817"/>
            <a:ext cx="210933" cy="200828"/>
          </a:xfrm>
          <a:custGeom>
            <a:avLst/>
            <a:gdLst/>
            <a:ahLst/>
            <a:cxnLst>
              <a:cxn ang="0">
                <a:pos x="8" y="68"/>
              </a:cxn>
              <a:cxn ang="0">
                <a:pos x="17" y="113"/>
              </a:cxn>
              <a:cxn ang="0">
                <a:pos x="24" y="75"/>
              </a:cxn>
              <a:cxn ang="0">
                <a:pos x="37" y="113"/>
              </a:cxn>
              <a:cxn ang="0">
                <a:pos x="35" y="41"/>
              </a:cxn>
              <a:cxn ang="0">
                <a:pos x="67" y="30"/>
              </a:cxn>
              <a:cxn ang="0">
                <a:pos x="24" y="29"/>
              </a:cxn>
              <a:cxn ang="0">
                <a:pos x="23" y="33"/>
              </a:cxn>
              <a:cxn ang="0">
                <a:pos x="22" y="58"/>
              </a:cxn>
              <a:cxn ang="0">
                <a:pos x="21" y="58"/>
              </a:cxn>
              <a:cxn ang="0">
                <a:pos x="21" y="58"/>
              </a:cxn>
              <a:cxn ang="0">
                <a:pos x="20" y="33"/>
              </a:cxn>
              <a:cxn ang="0">
                <a:pos x="19" y="29"/>
              </a:cxn>
              <a:cxn ang="0">
                <a:pos x="0" y="62"/>
              </a:cxn>
              <a:cxn ang="0">
                <a:pos x="9" y="12"/>
              </a:cxn>
              <a:cxn ang="0">
                <a:pos x="34" y="12"/>
              </a:cxn>
              <a:cxn ang="0">
                <a:pos x="50" y="55"/>
              </a:cxn>
              <a:cxn ang="0">
                <a:pos x="62" y="51"/>
              </a:cxn>
              <a:cxn ang="0">
                <a:pos x="72" y="57"/>
              </a:cxn>
              <a:cxn ang="0">
                <a:pos x="80" y="33"/>
              </a:cxn>
              <a:cxn ang="0">
                <a:pos x="89" y="43"/>
              </a:cxn>
              <a:cxn ang="0">
                <a:pos x="102" y="28"/>
              </a:cxn>
              <a:cxn ang="0">
                <a:pos x="90" y="49"/>
              </a:cxn>
              <a:cxn ang="0">
                <a:pos x="82" y="41"/>
              </a:cxn>
              <a:cxn ang="0">
                <a:pos x="74" y="63"/>
              </a:cxn>
              <a:cxn ang="0">
                <a:pos x="62" y="56"/>
              </a:cxn>
              <a:cxn ang="0">
                <a:pos x="50" y="55"/>
              </a:cxn>
              <a:cxn ang="0">
                <a:pos x="91" y="106"/>
              </a:cxn>
              <a:cxn ang="0">
                <a:pos x="52" y="113"/>
              </a:cxn>
              <a:cxn ang="0">
                <a:pos x="77" y="84"/>
              </a:cxn>
              <a:cxn ang="0">
                <a:pos x="65" y="104"/>
              </a:cxn>
              <a:cxn ang="0">
                <a:pos x="44" y="84"/>
              </a:cxn>
              <a:cxn ang="0">
                <a:pos x="111" y="75"/>
              </a:cxn>
              <a:cxn ang="0">
                <a:pos x="41" y="11"/>
              </a:cxn>
              <a:cxn ang="0">
                <a:pos x="115" y="3"/>
              </a:cxn>
              <a:cxn ang="0">
                <a:pos x="119" y="7"/>
              </a:cxn>
              <a:cxn ang="0">
                <a:pos x="119" y="84"/>
              </a:cxn>
              <a:cxn ang="0">
                <a:pos x="77" y="84"/>
              </a:cxn>
            </a:cxnLst>
            <a:rect l="0" t="0" r="r" b="b"/>
            <a:pathLst>
              <a:path w="119" h="113">
                <a:moveTo>
                  <a:pt x="0" y="62"/>
                </a:moveTo>
                <a:cubicBezTo>
                  <a:pt x="8" y="68"/>
                  <a:pt x="8" y="68"/>
                  <a:pt x="8" y="68"/>
                </a:cubicBezTo>
                <a:cubicBezTo>
                  <a:pt x="5" y="113"/>
                  <a:pt x="5" y="113"/>
                  <a:pt x="5" y="113"/>
                </a:cubicBezTo>
                <a:cubicBezTo>
                  <a:pt x="17" y="113"/>
                  <a:pt x="17" y="113"/>
                  <a:pt x="17" y="113"/>
                </a:cubicBezTo>
                <a:cubicBezTo>
                  <a:pt x="19" y="75"/>
                  <a:pt x="19" y="75"/>
                  <a:pt x="19" y="75"/>
                </a:cubicBezTo>
                <a:cubicBezTo>
                  <a:pt x="24" y="75"/>
                  <a:pt x="24" y="75"/>
                  <a:pt x="24" y="75"/>
                </a:cubicBezTo>
                <a:cubicBezTo>
                  <a:pt x="26" y="113"/>
                  <a:pt x="26" y="113"/>
                  <a:pt x="26" y="113"/>
                </a:cubicBezTo>
                <a:cubicBezTo>
                  <a:pt x="37" y="113"/>
                  <a:pt x="37" y="113"/>
                  <a:pt x="37" y="113"/>
                </a:cubicBezTo>
                <a:cubicBezTo>
                  <a:pt x="36" y="68"/>
                  <a:pt x="36" y="68"/>
                  <a:pt x="36" y="68"/>
                </a:cubicBezTo>
                <a:cubicBezTo>
                  <a:pt x="35" y="41"/>
                  <a:pt x="35" y="41"/>
                  <a:pt x="35" y="41"/>
                </a:cubicBezTo>
                <a:cubicBezTo>
                  <a:pt x="61" y="40"/>
                  <a:pt x="61" y="40"/>
                  <a:pt x="61" y="40"/>
                </a:cubicBezTo>
                <a:cubicBezTo>
                  <a:pt x="67" y="30"/>
                  <a:pt x="67" y="30"/>
                  <a:pt x="67" y="30"/>
                </a:cubicBezTo>
                <a:cubicBezTo>
                  <a:pt x="37" y="29"/>
                  <a:pt x="37" y="29"/>
                  <a:pt x="37" y="29"/>
                </a:cubicBezTo>
                <a:cubicBezTo>
                  <a:pt x="24" y="29"/>
                  <a:pt x="24" y="29"/>
                  <a:pt x="24" y="29"/>
                </a:cubicBezTo>
                <a:cubicBezTo>
                  <a:pt x="25" y="30"/>
                  <a:pt x="25" y="30"/>
                  <a:pt x="25" y="30"/>
                </a:cubicBezTo>
                <a:cubicBezTo>
                  <a:pt x="23" y="33"/>
                  <a:pt x="23" y="33"/>
                  <a:pt x="23" y="33"/>
                </a:cubicBezTo>
                <a:cubicBezTo>
                  <a:pt x="26" y="54"/>
                  <a:pt x="26" y="54"/>
                  <a:pt x="26" y="54"/>
                </a:cubicBezTo>
                <a:cubicBezTo>
                  <a:pt x="22" y="58"/>
                  <a:pt x="22" y="58"/>
                  <a:pt x="22" y="58"/>
                </a:cubicBezTo>
                <a:cubicBezTo>
                  <a:pt x="22" y="59"/>
                  <a:pt x="22" y="59"/>
                  <a:pt x="22" y="59"/>
                </a:cubicBezTo>
                <a:cubicBezTo>
                  <a:pt x="21" y="58"/>
                  <a:pt x="21" y="58"/>
                  <a:pt x="21" y="58"/>
                </a:cubicBezTo>
                <a:cubicBezTo>
                  <a:pt x="21" y="59"/>
                  <a:pt x="21" y="59"/>
                  <a:pt x="21" y="59"/>
                </a:cubicBezTo>
                <a:cubicBezTo>
                  <a:pt x="21" y="58"/>
                  <a:pt x="21" y="58"/>
                  <a:pt x="21" y="58"/>
                </a:cubicBezTo>
                <a:cubicBezTo>
                  <a:pt x="17" y="54"/>
                  <a:pt x="17" y="54"/>
                  <a:pt x="17" y="54"/>
                </a:cubicBezTo>
                <a:cubicBezTo>
                  <a:pt x="20" y="33"/>
                  <a:pt x="20" y="33"/>
                  <a:pt x="20" y="33"/>
                </a:cubicBezTo>
                <a:cubicBezTo>
                  <a:pt x="18" y="30"/>
                  <a:pt x="18" y="30"/>
                  <a:pt x="18" y="30"/>
                </a:cubicBezTo>
                <a:cubicBezTo>
                  <a:pt x="19" y="29"/>
                  <a:pt x="19" y="29"/>
                  <a:pt x="19" y="29"/>
                </a:cubicBezTo>
                <a:cubicBezTo>
                  <a:pt x="6" y="29"/>
                  <a:pt x="6" y="29"/>
                  <a:pt x="6" y="29"/>
                </a:cubicBezTo>
                <a:lnTo>
                  <a:pt x="0" y="62"/>
                </a:lnTo>
                <a:close/>
                <a:moveTo>
                  <a:pt x="22" y="0"/>
                </a:moveTo>
                <a:cubicBezTo>
                  <a:pt x="15" y="0"/>
                  <a:pt x="9" y="5"/>
                  <a:pt x="9" y="12"/>
                </a:cubicBezTo>
                <a:cubicBezTo>
                  <a:pt x="9" y="20"/>
                  <a:pt x="15" y="25"/>
                  <a:pt x="22" y="25"/>
                </a:cubicBezTo>
                <a:cubicBezTo>
                  <a:pt x="29" y="25"/>
                  <a:pt x="34" y="20"/>
                  <a:pt x="34" y="12"/>
                </a:cubicBezTo>
                <a:cubicBezTo>
                  <a:pt x="34" y="5"/>
                  <a:pt x="29" y="0"/>
                  <a:pt x="22" y="0"/>
                </a:cubicBezTo>
                <a:moveTo>
                  <a:pt x="50" y="55"/>
                </a:moveTo>
                <a:cubicBezTo>
                  <a:pt x="61" y="51"/>
                  <a:pt x="61" y="51"/>
                  <a:pt x="61" y="51"/>
                </a:cubicBezTo>
                <a:cubicBezTo>
                  <a:pt x="62" y="51"/>
                  <a:pt x="62" y="51"/>
                  <a:pt x="62" y="51"/>
                </a:cubicBezTo>
                <a:cubicBezTo>
                  <a:pt x="63" y="52"/>
                  <a:pt x="63" y="52"/>
                  <a:pt x="63" y="52"/>
                </a:cubicBezTo>
                <a:cubicBezTo>
                  <a:pt x="72" y="57"/>
                  <a:pt x="72" y="57"/>
                  <a:pt x="72" y="57"/>
                </a:cubicBezTo>
                <a:cubicBezTo>
                  <a:pt x="79" y="36"/>
                  <a:pt x="79" y="36"/>
                  <a:pt x="79" y="36"/>
                </a:cubicBezTo>
                <a:cubicBezTo>
                  <a:pt x="80" y="33"/>
                  <a:pt x="80" y="33"/>
                  <a:pt x="80" y="33"/>
                </a:cubicBezTo>
                <a:cubicBezTo>
                  <a:pt x="83" y="36"/>
                  <a:pt x="83" y="36"/>
                  <a:pt x="83" y="36"/>
                </a:cubicBezTo>
                <a:cubicBezTo>
                  <a:pt x="89" y="43"/>
                  <a:pt x="89" y="43"/>
                  <a:pt x="89" y="43"/>
                </a:cubicBezTo>
                <a:cubicBezTo>
                  <a:pt x="99" y="26"/>
                  <a:pt x="99" y="26"/>
                  <a:pt x="99" y="26"/>
                </a:cubicBezTo>
                <a:cubicBezTo>
                  <a:pt x="102" y="28"/>
                  <a:pt x="102" y="28"/>
                  <a:pt x="102" y="28"/>
                </a:cubicBezTo>
                <a:cubicBezTo>
                  <a:pt x="91" y="47"/>
                  <a:pt x="91" y="47"/>
                  <a:pt x="91" y="47"/>
                </a:cubicBezTo>
                <a:cubicBezTo>
                  <a:pt x="90" y="49"/>
                  <a:pt x="90" y="49"/>
                  <a:pt x="90" y="49"/>
                </a:cubicBezTo>
                <a:cubicBezTo>
                  <a:pt x="88" y="47"/>
                  <a:pt x="88" y="47"/>
                  <a:pt x="88" y="47"/>
                </a:cubicBezTo>
                <a:cubicBezTo>
                  <a:pt x="82" y="41"/>
                  <a:pt x="82" y="41"/>
                  <a:pt x="82" y="41"/>
                </a:cubicBezTo>
                <a:cubicBezTo>
                  <a:pt x="75" y="61"/>
                  <a:pt x="75" y="61"/>
                  <a:pt x="75" y="61"/>
                </a:cubicBezTo>
                <a:cubicBezTo>
                  <a:pt x="74" y="63"/>
                  <a:pt x="74" y="63"/>
                  <a:pt x="74" y="63"/>
                </a:cubicBezTo>
                <a:cubicBezTo>
                  <a:pt x="72" y="62"/>
                  <a:pt x="72" y="62"/>
                  <a:pt x="72" y="62"/>
                </a:cubicBezTo>
                <a:cubicBezTo>
                  <a:pt x="62" y="56"/>
                  <a:pt x="62" y="56"/>
                  <a:pt x="62" y="56"/>
                </a:cubicBezTo>
                <a:cubicBezTo>
                  <a:pt x="51" y="59"/>
                  <a:pt x="51" y="59"/>
                  <a:pt x="51" y="59"/>
                </a:cubicBezTo>
                <a:lnTo>
                  <a:pt x="50" y="55"/>
                </a:lnTo>
                <a:close/>
                <a:moveTo>
                  <a:pt x="52" y="106"/>
                </a:moveTo>
                <a:cubicBezTo>
                  <a:pt x="91" y="106"/>
                  <a:pt x="91" y="106"/>
                  <a:pt x="91" y="106"/>
                </a:cubicBezTo>
                <a:cubicBezTo>
                  <a:pt x="91" y="113"/>
                  <a:pt x="91" y="113"/>
                  <a:pt x="91" y="113"/>
                </a:cubicBezTo>
                <a:cubicBezTo>
                  <a:pt x="52" y="113"/>
                  <a:pt x="52" y="113"/>
                  <a:pt x="52" y="113"/>
                </a:cubicBezTo>
                <a:lnTo>
                  <a:pt x="52" y="106"/>
                </a:lnTo>
                <a:close/>
                <a:moveTo>
                  <a:pt x="77" y="84"/>
                </a:moveTo>
                <a:cubicBezTo>
                  <a:pt x="77" y="104"/>
                  <a:pt x="77" y="104"/>
                  <a:pt x="77" y="104"/>
                </a:cubicBezTo>
                <a:cubicBezTo>
                  <a:pt x="65" y="104"/>
                  <a:pt x="65" y="104"/>
                  <a:pt x="65" y="104"/>
                </a:cubicBezTo>
                <a:cubicBezTo>
                  <a:pt x="65" y="84"/>
                  <a:pt x="65" y="84"/>
                  <a:pt x="65" y="84"/>
                </a:cubicBezTo>
                <a:cubicBezTo>
                  <a:pt x="44" y="84"/>
                  <a:pt x="44" y="84"/>
                  <a:pt x="44" y="84"/>
                </a:cubicBezTo>
                <a:cubicBezTo>
                  <a:pt x="44" y="75"/>
                  <a:pt x="44" y="75"/>
                  <a:pt x="44" y="75"/>
                </a:cubicBezTo>
                <a:cubicBezTo>
                  <a:pt x="111" y="75"/>
                  <a:pt x="111" y="75"/>
                  <a:pt x="111" y="75"/>
                </a:cubicBezTo>
                <a:cubicBezTo>
                  <a:pt x="111" y="11"/>
                  <a:pt x="111" y="11"/>
                  <a:pt x="111" y="11"/>
                </a:cubicBezTo>
                <a:cubicBezTo>
                  <a:pt x="41" y="11"/>
                  <a:pt x="41" y="11"/>
                  <a:pt x="41" y="11"/>
                </a:cubicBezTo>
                <a:cubicBezTo>
                  <a:pt x="41" y="3"/>
                  <a:pt x="41" y="3"/>
                  <a:pt x="41" y="3"/>
                </a:cubicBezTo>
                <a:cubicBezTo>
                  <a:pt x="115" y="3"/>
                  <a:pt x="115" y="3"/>
                  <a:pt x="115" y="3"/>
                </a:cubicBezTo>
                <a:cubicBezTo>
                  <a:pt x="119" y="3"/>
                  <a:pt x="119" y="3"/>
                  <a:pt x="119" y="3"/>
                </a:cubicBezTo>
                <a:cubicBezTo>
                  <a:pt x="119" y="7"/>
                  <a:pt x="119" y="7"/>
                  <a:pt x="119" y="7"/>
                </a:cubicBezTo>
                <a:cubicBezTo>
                  <a:pt x="119" y="79"/>
                  <a:pt x="119" y="79"/>
                  <a:pt x="119" y="79"/>
                </a:cubicBezTo>
                <a:cubicBezTo>
                  <a:pt x="119" y="84"/>
                  <a:pt x="119" y="84"/>
                  <a:pt x="119" y="84"/>
                </a:cubicBezTo>
                <a:cubicBezTo>
                  <a:pt x="115" y="84"/>
                  <a:pt x="115" y="84"/>
                  <a:pt x="115" y="84"/>
                </a:cubicBezTo>
                <a:lnTo>
                  <a:pt x="77" y="84"/>
                </a:lnTo>
                <a:close/>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235" name="Group 234"/>
          <p:cNvGrpSpPr/>
          <p:nvPr/>
        </p:nvGrpSpPr>
        <p:grpSpPr>
          <a:xfrm>
            <a:off x="8766256" y="5998596"/>
            <a:ext cx="234554" cy="208994"/>
            <a:chOff x="6202363" y="7829550"/>
            <a:chExt cx="990600" cy="882650"/>
          </a:xfrm>
          <a:solidFill>
            <a:srgbClr val="0091DA"/>
          </a:solidFill>
        </p:grpSpPr>
        <p:sp>
          <p:nvSpPr>
            <p:cNvPr id="236" name="Freeform 235"/>
            <p:cNvSpPr>
              <a:spLocks noEditPoints="1"/>
            </p:cNvSpPr>
            <p:nvPr/>
          </p:nvSpPr>
          <p:spPr bwMode="auto">
            <a:xfrm>
              <a:off x="6202363" y="7829550"/>
              <a:ext cx="990600" cy="882650"/>
            </a:xfrm>
            <a:custGeom>
              <a:avLst/>
              <a:gdLst/>
              <a:ahLst/>
              <a:cxnLst>
                <a:cxn ang="0">
                  <a:pos x="256" y="0"/>
                </a:cxn>
                <a:cxn ang="0">
                  <a:pos x="8" y="0"/>
                </a:cxn>
                <a:cxn ang="0">
                  <a:pos x="0" y="8"/>
                </a:cxn>
                <a:cxn ang="0">
                  <a:pos x="0" y="226"/>
                </a:cxn>
                <a:cxn ang="0">
                  <a:pos x="8" y="235"/>
                </a:cxn>
                <a:cxn ang="0">
                  <a:pos x="256" y="235"/>
                </a:cxn>
                <a:cxn ang="0">
                  <a:pos x="264" y="226"/>
                </a:cxn>
                <a:cxn ang="0">
                  <a:pos x="264" y="8"/>
                </a:cxn>
                <a:cxn ang="0">
                  <a:pos x="256" y="0"/>
                </a:cxn>
                <a:cxn ang="0">
                  <a:pos x="203" y="18"/>
                </a:cxn>
                <a:cxn ang="0">
                  <a:pos x="215" y="29"/>
                </a:cxn>
                <a:cxn ang="0">
                  <a:pos x="203" y="41"/>
                </a:cxn>
                <a:cxn ang="0">
                  <a:pos x="192" y="29"/>
                </a:cxn>
                <a:cxn ang="0">
                  <a:pos x="203" y="18"/>
                </a:cxn>
                <a:cxn ang="0">
                  <a:pos x="171" y="18"/>
                </a:cxn>
                <a:cxn ang="0">
                  <a:pos x="182" y="29"/>
                </a:cxn>
                <a:cxn ang="0">
                  <a:pos x="171" y="41"/>
                </a:cxn>
                <a:cxn ang="0">
                  <a:pos x="159" y="29"/>
                </a:cxn>
                <a:cxn ang="0">
                  <a:pos x="171" y="18"/>
                </a:cxn>
                <a:cxn ang="0">
                  <a:pos x="247" y="218"/>
                </a:cxn>
                <a:cxn ang="0">
                  <a:pos x="17" y="218"/>
                </a:cxn>
                <a:cxn ang="0">
                  <a:pos x="17" y="59"/>
                </a:cxn>
                <a:cxn ang="0">
                  <a:pos x="247" y="59"/>
                </a:cxn>
                <a:cxn ang="0">
                  <a:pos x="247" y="218"/>
                </a:cxn>
                <a:cxn ang="0">
                  <a:pos x="236" y="41"/>
                </a:cxn>
                <a:cxn ang="0">
                  <a:pos x="225" y="29"/>
                </a:cxn>
                <a:cxn ang="0">
                  <a:pos x="236" y="18"/>
                </a:cxn>
                <a:cxn ang="0">
                  <a:pos x="247" y="29"/>
                </a:cxn>
                <a:cxn ang="0">
                  <a:pos x="236" y="41"/>
                </a:cxn>
              </a:cxnLst>
              <a:rect l="0" t="0" r="r" b="b"/>
              <a:pathLst>
                <a:path w="264" h="235">
                  <a:moveTo>
                    <a:pt x="256" y="0"/>
                  </a:moveTo>
                  <a:cubicBezTo>
                    <a:pt x="8" y="0"/>
                    <a:pt x="8" y="0"/>
                    <a:pt x="8" y="0"/>
                  </a:cubicBezTo>
                  <a:cubicBezTo>
                    <a:pt x="4" y="0"/>
                    <a:pt x="0" y="4"/>
                    <a:pt x="0" y="8"/>
                  </a:cubicBezTo>
                  <a:cubicBezTo>
                    <a:pt x="0" y="226"/>
                    <a:pt x="0" y="226"/>
                    <a:pt x="0" y="226"/>
                  </a:cubicBezTo>
                  <a:cubicBezTo>
                    <a:pt x="0" y="231"/>
                    <a:pt x="4" y="235"/>
                    <a:pt x="8" y="235"/>
                  </a:cubicBezTo>
                  <a:cubicBezTo>
                    <a:pt x="256" y="235"/>
                    <a:pt x="256" y="235"/>
                    <a:pt x="256" y="235"/>
                  </a:cubicBezTo>
                  <a:cubicBezTo>
                    <a:pt x="260" y="235"/>
                    <a:pt x="264" y="231"/>
                    <a:pt x="264" y="226"/>
                  </a:cubicBezTo>
                  <a:cubicBezTo>
                    <a:pt x="264" y="8"/>
                    <a:pt x="264" y="8"/>
                    <a:pt x="264" y="8"/>
                  </a:cubicBezTo>
                  <a:cubicBezTo>
                    <a:pt x="264" y="4"/>
                    <a:pt x="260" y="0"/>
                    <a:pt x="256" y="0"/>
                  </a:cubicBezTo>
                  <a:moveTo>
                    <a:pt x="203" y="18"/>
                  </a:moveTo>
                  <a:cubicBezTo>
                    <a:pt x="210" y="18"/>
                    <a:pt x="215" y="23"/>
                    <a:pt x="215" y="29"/>
                  </a:cubicBezTo>
                  <a:cubicBezTo>
                    <a:pt x="215" y="36"/>
                    <a:pt x="210" y="41"/>
                    <a:pt x="203" y="41"/>
                  </a:cubicBezTo>
                  <a:cubicBezTo>
                    <a:pt x="197" y="41"/>
                    <a:pt x="192" y="36"/>
                    <a:pt x="192" y="29"/>
                  </a:cubicBezTo>
                  <a:cubicBezTo>
                    <a:pt x="192" y="23"/>
                    <a:pt x="197" y="18"/>
                    <a:pt x="203" y="18"/>
                  </a:cubicBezTo>
                  <a:moveTo>
                    <a:pt x="171" y="18"/>
                  </a:moveTo>
                  <a:cubicBezTo>
                    <a:pt x="177" y="18"/>
                    <a:pt x="182" y="23"/>
                    <a:pt x="182" y="29"/>
                  </a:cubicBezTo>
                  <a:cubicBezTo>
                    <a:pt x="182" y="36"/>
                    <a:pt x="177" y="41"/>
                    <a:pt x="171" y="41"/>
                  </a:cubicBezTo>
                  <a:cubicBezTo>
                    <a:pt x="164" y="41"/>
                    <a:pt x="159" y="36"/>
                    <a:pt x="159" y="29"/>
                  </a:cubicBezTo>
                  <a:cubicBezTo>
                    <a:pt x="159" y="23"/>
                    <a:pt x="164" y="18"/>
                    <a:pt x="171" y="18"/>
                  </a:cubicBezTo>
                  <a:moveTo>
                    <a:pt x="247" y="218"/>
                  </a:moveTo>
                  <a:cubicBezTo>
                    <a:pt x="17" y="218"/>
                    <a:pt x="17" y="218"/>
                    <a:pt x="17" y="218"/>
                  </a:cubicBezTo>
                  <a:cubicBezTo>
                    <a:pt x="17" y="59"/>
                    <a:pt x="17" y="59"/>
                    <a:pt x="17" y="59"/>
                  </a:cubicBezTo>
                  <a:cubicBezTo>
                    <a:pt x="247" y="59"/>
                    <a:pt x="247" y="59"/>
                    <a:pt x="247" y="59"/>
                  </a:cubicBezTo>
                  <a:lnTo>
                    <a:pt x="247" y="218"/>
                  </a:lnTo>
                  <a:close/>
                  <a:moveTo>
                    <a:pt x="236" y="41"/>
                  </a:moveTo>
                  <a:cubicBezTo>
                    <a:pt x="230" y="41"/>
                    <a:pt x="225" y="36"/>
                    <a:pt x="225" y="29"/>
                  </a:cubicBezTo>
                  <a:cubicBezTo>
                    <a:pt x="225" y="23"/>
                    <a:pt x="230" y="18"/>
                    <a:pt x="236" y="18"/>
                  </a:cubicBezTo>
                  <a:cubicBezTo>
                    <a:pt x="242" y="18"/>
                    <a:pt x="247" y="23"/>
                    <a:pt x="247" y="29"/>
                  </a:cubicBezTo>
                  <a:cubicBezTo>
                    <a:pt x="247" y="36"/>
                    <a:pt x="242" y="41"/>
                    <a:pt x="236" y="4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7" name="Freeform 236"/>
            <p:cNvSpPr>
              <a:spLocks noEditPoints="1"/>
            </p:cNvSpPr>
            <p:nvPr/>
          </p:nvSpPr>
          <p:spPr bwMode="auto">
            <a:xfrm>
              <a:off x="6364288" y="8183563"/>
              <a:ext cx="666750" cy="363538"/>
            </a:xfrm>
            <a:custGeom>
              <a:avLst/>
              <a:gdLst/>
              <a:ahLst/>
              <a:cxnLst>
                <a:cxn ang="0">
                  <a:pos x="160" y="0"/>
                </a:cxn>
                <a:cxn ang="0">
                  <a:pos x="141" y="19"/>
                </a:cxn>
                <a:cxn ang="0">
                  <a:pos x="143" y="26"/>
                </a:cxn>
                <a:cxn ang="0">
                  <a:pos x="122" y="47"/>
                </a:cxn>
                <a:cxn ang="0">
                  <a:pos x="114" y="45"/>
                </a:cxn>
                <a:cxn ang="0">
                  <a:pos x="101" y="50"/>
                </a:cxn>
                <a:cxn ang="0">
                  <a:pos x="84" y="41"/>
                </a:cxn>
                <a:cxn ang="0">
                  <a:pos x="84" y="39"/>
                </a:cxn>
                <a:cxn ang="0">
                  <a:pos x="66" y="20"/>
                </a:cxn>
                <a:cxn ang="0">
                  <a:pos x="47" y="39"/>
                </a:cxn>
                <a:cxn ang="0">
                  <a:pos x="48" y="45"/>
                </a:cxn>
                <a:cxn ang="0">
                  <a:pos x="28" y="63"/>
                </a:cxn>
                <a:cxn ang="0">
                  <a:pos x="18" y="60"/>
                </a:cxn>
                <a:cxn ang="0">
                  <a:pos x="0" y="79"/>
                </a:cxn>
                <a:cxn ang="0">
                  <a:pos x="18" y="97"/>
                </a:cxn>
                <a:cxn ang="0">
                  <a:pos x="37" y="79"/>
                </a:cxn>
                <a:cxn ang="0">
                  <a:pos x="36" y="72"/>
                </a:cxn>
                <a:cxn ang="0">
                  <a:pos x="56" y="55"/>
                </a:cxn>
                <a:cxn ang="0">
                  <a:pos x="66" y="57"/>
                </a:cxn>
                <a:cxn ang="0">
                  <a:pos x="78" y="52"/>
                </a:cxn>
                <a:cxn ang="0">
                  <a:pos x="95" y="61"/>
                </a:cxn>
                <a:cxn ang="0">
                  <a:pos x="95" y="64"/>
                </a:cxn>
                <a:cxn ang="0">
                  <a:pos x="114" y="82"/>
                </a:cxn>
                <a:cxn ang="0">
                  <a:pos x="132" y="64"/>
                </a:cxn>
                <a:cxn ang="0">
                  <a:pos x="130" y="56"/>
                </a:cxn>
                <a:cxn ang="0">
                  <a:pos x="152" y="35"/>
                </a:cxn>
                <a:cxn ang="0">
                  <a:pos x="160" y="37"/>
                </a:cxn>
                <a:cxn ang="0">
                  <a:pos x="178" y="19"/>
                </a:cxn>
                <a:cxn ang="0">
                  <a:pos x="160" y="0"/>
                </a:cxn>
                <a:cxn ang="0">
                  <a:pos x="18" y="85"/>
                </a:cxn>
                <a:cxn ang="0">
                  <a:pos x="12" y="79"/>
                </a:cxn>
                <a:cxn ang="0">
                  <a:pos x="18" y="73"/>
                </a:cxn>
                <a:cxn ang="0">
                  <a:pos x="25" y="79"/>
                </a:cxn>
                <a:cxn ang="0">
                  <a:pos x="18" y="85"/>
                </a:cxn>
                <a:cxn ang="0">
                  <a:pos x="66" y="45"/>
                </a:cxn>
                <a:cxn ang="0">
                  <a:pos x="59" y="39"/>
                </a:cxn>
                <a:cxn ang="0">
                  <a:pos x="66" y="33"/>
                </a:cxn>
                <a:cxn ang="0">
                  <a:pos x="72" y="39"/>
                </a:cxn>
                <a:cxn ang="0">
                  <a:pos x="66" y="45"/>
                </a:cxn>
                <a:cxn ang="0">
                  <a:pos x="114" y="70"/>
                </a:cxn>
                <a:cxn ang="0">
                  <a:pos x="107" y="64"/>
                </a:cxn>
                <a:cxn ang="0">
                  <a:pos x="114" y="58"/>
                </a:cxn>
                <a:cxn ang="0">
                  <a:pos x="120" y="64"/>
                </a:cxn>
                <a:cxn ang="0">
                  <a:pos x="114" y="70"/>
                </a:cxn>
                <a:cxn ang="0">
                  <a:pos x="160" y="25"/>
                </a:cxn>
                <a:cxn ang="0">
                  <a:pos x="154" y="19"/>
                </a:cxn>
                <a:cxn ang="0">
                  <a:pos x="160" y="13"/>
                </a:cxn>
                <a:cxn ang="0">
                  <a:pos x="166" y="19"/>
                </a:cxn>
                <a:cxn ang="0">
                  <a:pos x="160" y="25"/>
                </a:cxn>
              </a:cxnLst>
              <a:rect l="0" t="0" r="r" b="b"/>
              <a:pathLst>
                <a:path w="178" h="97">
                  <a:moveTo>
                    <a:pt x="160" y="0"/>
                  </a:moveTo>
                  <a:cubicBezTo>
                    <a:pt x="150" y="0"/>
                    <a:pt x="141" y="9"/>
                    <a:pt x="141" y="19"/>
                  </a:cubicBezTo>
                  <a:cubicBezTo>
                    <a:pt x="141" y="22"/>
                    <a:pt x="142" y="24"/>
                    <a:pt x="143" y="26"/>
                  </a:cubicBezTo>
                  <a:cubicBezTo>
                    <a:pt x="122" y="47"/>
                    <a:pt x="122" y="47"/>
                    <a:pt x="122" y="47"/>
                  </a:cubicBezTo>
                  <a:cubicBezTo>
                    <a:pt x="119" y="46"/>
                    <a:pt x="117" y="45"/>
                    <a:pt x="114" y="45"/>
                  </a:cubicBezTo>
                  <a:cubicBezTo>
                    <a:pt x="109" y="45"/>
                    <a:pt x="105" y="47"/>
                    <a:pt x="101" y="50"/>
                  </a:cubicBezTo>
                  <a:cubicBezTo>
                    <a:pt x="84" y="41"/>
                    <a:pt x="84" y="41"/>
                    <a:pt x="84" y="41"/>
                  </a:cubicBezTo>
                  <a:cubicBezTo>
                    <a:pt x="84" y="39"/>
                    <a:pt x="84" y="39"/>
                    <a:pt x="84" y="39"/>
                  </a:cubicBezTo>
                  <a:cubicBezTo>
                    <a:pt x="84" y="29"/>
                    <a:pt x="76" y="20"/>
                    <a:pt x="66" y="20"/>
                  </a:cubicBezTo>
                  <a:cubicBezTo>
                    <a:pt x="55" y="20"/>
                    <a:pt x="47" y="29"/>
                    <a:pt x="47" y="39"/>
                  </a:cubicBezTo>
                  <a:cubicBezTo>
                    <a:pt x="47" y="41"/>
                    <a:pt x="47" y="43"/>
                    <a:pt x="48" y="45"/>
                  </a:cubicBezTo>
                  <a:cubicBezTo>
                    <a:pt x="28" y="63"/>
                    <a:pt x="28" y="63"/>
                    <a:pt x="28" y="63"/>
                  </a:cubicBezTo>
                  <a:cubicBezTo>
                    <a:pt x="25" y="61"/>
                    <a:pt x="22" y="60"/>
                    <a:pt x="18" y="60"/>
                  </a:cubicBezTo>
                  <a:cubicBezTo>
                    <a:pt x="8" y="60"/>
                    <a:pt x="0" y="69"/>
                    <a:pt x="0" y="79"/>
                  </a:cubicBezTo>
                  <a:cubicBezTo>
                    <a:pt x="0" y="89"/>
                    <a:pt x="8" y="97"/>
                    <a:pt x="18" y="97"/>
                  </a:cubicBezTo>
                  <a:cubicBezTo>
                    <a:pt x="29" y="97"/>
                    <a:pt x="37" y="89"/>
                    <a:pt x="37" y="79"/>
                  </a:cubicBezTo>
                  <a:cubicBezTo>
                    <a:pt x="37" y="77"/>
                    <a:pt x="36" y="74"/>
                    <a:pt x="36" y="72"/>
                  </a:cubicBezTo>
                  <a:cubicBezTo>
                    <a:pt x="56" y="55"/>
                    <a:pt x="56" y="55"/>
                    <a:pt x="56" y="55"/>
                  </a:cubicBezTo>
                  <a:cubicBezTo>
                    <a:pt x="59" y="56"/>
                    <a:pt x="62" y="57"/>
                    <a:pt x="66" y="57"/>
                  </a:cubicBezTo>
                  <a:cubicBezTo>
                    <a:pt x="71" y="57"/>
                    <a:pt x="75" y="55"/>
                    <a:pt x="78" y="52"/>
                  </a:cubicBezTo>
                  <a:cubicBezTo>
                    <a:pt x="95" y="61"/>
                    <a:pt x="95" y="61"/>
                    <a:pt x="95" y="61"/>
                  </a:cubicBezTo>
                  <a:cubicBezTo>
                    <a:pt x="95" y="64"/>
                    <a:pt x="95" y="64"/>
                    <a:pt x="95" y="64"/>
                  </a:cubicBezTo>
                  <a:cubicBezTo>
                    <a:pt x="95" y="74"/>
                    <a:pt x="103" y="82"/>
                    <a:pt x="114" y="82"/>
                  </a:cubicBezTo>
                  <a:cubicBezTo>
                    <a:pt x="124" y="82"/>
                    <a:pt x="132" y="74"/>
                    <a:pt x="132" y="64"/>
                  </a:cubicBezTo>
                  <a:cubicBezTo>
                    <a:pt x="132" y="61"/>
                    <a:pt x="131" y="58"/>
                    <a:pt x="130" y="56"/>
                  </a:cubicBezTo>
                  <a:cubicBezTo>
                    <a:pt x="152" y="35"/>
                    <a:pt x="152" y="35"/>
                    <a:pt x="152" y="35"/>
                  </a:cubicBezTo>
                  <a:cubicBezTo>
                    <a:pt x="154" y="37"/>
                    <a:pt x="157" y="37"/>
                    <a:pt x="160" y="37"/>
                  </a:cubicBezTo>
                  <a:cubicBezTo>
                    <a:pt x="170" y="37"/>
                    <a:pt x="178" y="29"/>
                    <a:pt x="178" y="19"/>
                  </a:cubicBezTo>
                  <a:cubicBezTo>
                    <a:pt x="178" y="9"/>
                    <a:pt x="170" y="0"/>
                    <a:pt x="160" y="0"/>
                  </a:cubicBezTo>
                  <a:moveTo>
                    <a:pt x="18" y="85"/>
                  </a:moveTo>
                  <a:cubicBezTo>
                    <a:pt x="15" y="85"/>
                    <a:pt x="12" y="82"/>
                    <a:pt x="12" y="79"/>
                  </a:cubicBezTo>
                  <a:cubicBezTo>
                    <a:pt x="12" y="75"/>
                    <a:pt x="15" y="73"/>
                    <a:pt x="18" y="73"/>
                  </a:cubicBezTo>
                  <a:cubicBezTo>
                    <a:pt x="22" y="73"/>
                    <a:pt x="25" y="75"/>
                    <a:pt x="25" y="79"/>
                  </a:cubicBezTo>
                  <a:cubicBezTo>
                    <a:pt x="25" y="82"/>
                    <a:pt x="22" y="85"/>
                    <a:pt x="18" y="85"/>
                  </a:cubicBezTo>
                  <a:moveTo>
                    <a:pt x="66" y="45"/>
                  </a:moveTo>
                  <a:cubicBezTo>
                    <a:pt x="62" y="45"/>
                    <a:pt x="59" y="42"/>
                    <a:pt x="59" y="39"/>
                  </a:cubicBezTo>
                  <a:cubicBezTo>
                    <a:pt x="59" y="36"/>
                    <a:pt x="62" y="33"/>
                    <a:pt x="66" y="33"/>
                  </a:cubicBezTo>
                  <a:cubicBezTo>
                    <a:pt x="69" y="33"/>
                    <a:pt x="72" y="36"/>
                    <a:pt x="72" y="39"/>
                  </a:cubicBezTo>
                  <a:cubicBezTo>
                    <a:pt x="72" y="42"/>
                    <a:pt x="69" y="45"/>
                    <a:pt x="66" y="45"/>
                  </a:cubicBezTo>
                  <a:moveTo>
                    <a:pt x="114" y="70"/>
                  </a:moveTo>
                  <a:cubicBezTo>
                    <a:pt x="110" y="70"/>
                    <a:pt x="107" y="67"/>
                    <a:pt x="107" y="64"/>
                  </a:cubicBezTo>
                  <a:cubicBezTo>
                    <a:pt x="107" y="60"/>
                    <a:pt x="110" y="58"/>
                    <a:pt x="114" y="58"/>
                  </a:cubicBezTo>
                  <a:cubicBezTo>
                    <a:pt x="117" y="58"/>
                    <a:pt x="120" y="60"/>
                    <a:pt x="120" y="64"/>
                  </a:cubicBezTo>
                  <a:cubicBezTo>
                    <a:pt x="120" y="67"/>
                    <a:pt x="117" y="70"/>
                    <a:pt x="114" y="70"/>
                  </a:cubicBezTo>
                  <a:moveTo>
                    <a:pt x="160" y="25"/>
                  </a:moveTo>
                  <a:cubicBezTo>
                    <a:pt x="156" y="25"/>
                    <a:pt x="154" y="22"/>
                    <a:pt x="154" y="19"/>
                  </a:cubicBezTo>
                  <a:cubicBezTo>
                    <a:pt x="154" y="15"/>
                    <a:pt x="156" y="13"/>
                    <a:pt x="160" y="13"/>
                  </a:cubicBezTo>
                  <a:cubicBezTo>
                    <a:pt x="163" y="13"/>
                    <a:pt x="166" y="15"/>
                    <a:pt x="166" y="19"/>
                  </a:cubicBezTo>
                  <a:cubicBezTo>
                    <a:pt x="166" y="22"/>
                    <a:pt x="163" y="25"/>
                    <a:pt x="160" y="2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38" name="Group 237"/>
          <p:cNvGrpSpPr>
            <a:grpSpLocks noChangeAspect="1"/>
          </p:cNvGrpSpPr>
          <p:nvPr/>
        </p:nvGrpSpPr>
        <p:grpSpPr bwMode="auto">
          <a:xfrm>
            <a:off x="9715636" y="5940125"/>
            <a:ext cx="215678" cy="245180"/>
            <a:chOff x="2350" y="1559"/>
            <a:chExt cx="1060" cy="1205"/>
          </a:xfrm>
          <a:solidFill>
            <a:srgbClr val="0091DA"/>
          </a:solidFill>
        </p:grpSpPr>
        <p:sp>
          <p:nvSpPr>
            <p:cNvPr id="239" name="Freeform 238"/>
            <p:cNvSpPr>
              <a:spLocks/>
            </p:cNvSpPr>
            <p:nvPr/>
          </p:nvSpPr>
          <p:spPr bwMode="auto">
            <a:xfrm>
              <a:off x="2669" y="1559"/>
              <a:ext cx="741" cy="971"/>
            </a:xfrm>
            <a:custGeom>
              <a:avLst/>
              <a:gdLst/>
              <a:ahLst/>
              <a:cxnLst>
                <a:cxn ang="0">
                  <a:pos x="307" y="107"/>
                </a:cxn>
                <a:cxn ang="0">
                  <a:pos x="240" y="31"/>
                </a:cxn>
                <a:cxn ang="0">
                  <a:pos x="172" y="0"/>
                </a:cxn>
                <a:cxn ang="0">
                  <a:pos x="22" y="0"/>
                </a:cxn>
                <a:cxn ang="0">
                  <a:pos x="0" y="24"/>
                </a:cxn>
                <a:cxn ang="0">
                  <a:pos x="0" y="147"/>
                </a:cxn>
                <a:cxn ang="0">
                  <a:pos x="11" y="148"/>
                </a:cxn>
                <a:cxn ang="0">
                  <a:pos x="19" y="186"/>
                </a:cxn>
                <a:cxn ang="0">
                  <a:pos x="19" y="186"/>
                </a:cxn>
                <a:cxn ang="0">
                  <a:pos x="19" y="24"/>
                </a:cxn>
                <a:cxn ang="0">
                  <a:pos x="22" y="19"/>
                </a:cxn>
                <a:cxn ang="0">
                  <a:pos x="177" y="19"/>
                </a:cxn>
                <a:cxn ang="0">
                  <a:pos x="205" y="46"/>
                </a:cxn>
                <a:cxn ang="0">
                  <a:pos x="207" y="107"/>
                </a:cxn>
                <a:cxn ang="0">
                  <a:pos x="286" y="121"/>
                </a:cxn>
                <a:cxn ang="0">
                  <a:pos x="295" y="131"/>
                </a:cxn>
                <a:cxn ang="0">
                  <a:pos x="295" y="387"/>
                </a:cxn>
                <a:cxn ang="0">
                  <a:pos x="293" y="392"/>
                </a:cxn>
                <a:cxn ang="0">
                  <a:pos x="242" y="392"/>
                </a:cxn>
                <a:cxn ang="0">
                  <a:pos x="252" y="397"/>
                </a:cxn>
                <a:cxn ang="0">
                  <a:pos x="251" y="411"/>
                </a:cxn>
                <a:cxn ang="0">
                  <a:pos x="293" y="411"/>
                </a:cxn>
                <a:cxn ang="0">
                  <a:pos x="314" y="387"/>
                </a:cxn>
                <a:cxn ang="0">
                  <a:pos x="314" y="125"/>
                </a:cxn>
                <a:cxn ang="0">
                  <a:pos x="307" y="107"/>
                </a:cxn>
              </a:cxnLst>
              <a:rect l="0" t="0" r="r" b="b"/>
              <a:pathLst>
                <a:path w="314" h="411">
                  <a:moveTo>
                    <a:pt x="307" y="107"/>
                  </a:moveTo>
                  <a:cubicBezTo>
                    <a:pt x="240" y="31"/>
                    <a:pt x="240" y="31"/>
                    <a:pt x="240" y="31"/>
                  </a:cubicBezTo>
                  <a:cubicBezTo>
                    <a:pt x="223" y="11"/>
                    <a:pt x="198" y="0"/>
                    <a:pt x="172" y="0"/>
                  </a:cubicBezTo>
                  <a:cubicBezTo>
                    <a:pt x="22" y="0"/>
                    <a:pt x="22" y="0"/>
                    <a:pt x="22" y="0"/>
                  </a:cubicBezTo>
                  <a:cubicBezTo>
                    <a:pt x="10" y="0"/>
                    <a:pt x="0" y="11"/>
                    <a:pt x="0" y="24"/>
                  </a:cubicBezTo>
                  <a:cubicBezTo>
                    <a:pt x="0" y="147"/>
                    <a:pt x="0" y="147"/>
                    <a:pt x="0" y="147"/>
                  </a:cubicBezTo>
                  <a:cubicBezTo>
                    <a:pt x="11" y="148"/>
                    <a:pt x="11" y="148"/>
                    <a:pt x="11" y="148"/>
                  </a:cubicBezTo>
                  <a:cubicBezTo>
                    <a:pt x="19" y="186"/>
                    <a:pt x="19" y="186"/>
                    <a:pt x="19" y="186"/>
                  </a:cubicBezTo>
                  <a:cubicBezTo>
                    <a:pt x="19" y="186"/>
                    <a:pt x="19" y="186"/>
                    <a:pt x="19" y="186"/>
                  </a:cubicBezTo>
                  <a:cubicBezTo>
                    <a:pt x="19" y="24"/>
                    <a:pt x="19" y="24"/>
                    <a:pt x="19" y="24"/>
                  </a:cubicBezTo>
                  <a:cubicBezTo>
                    <a:pt x="19" y="21"/>
                    <a:pt x="21" y="19"/>
                    <a:pt x="22" y="19"/>
                  </a:cubicBezTo>
                  <a:cubicBezTo>
                    <a:pt x="177" y="19"/>
                    <a:pt x="177" y="19"/>
                    <a:pt x="177" y="19"/>
                  </a:cubicBezTo>
                  <a:cubicBezTo>
                    <a:pt x="192" y="19"/>
                    <a:pt x="205" y="31"/>
                    <a:pt x="205" y="46"/>
                  </a:cubicBezTo>
                  <a:cubicBezTo>
                    <a:pt x="207" y="107"/>
                    <a:pt x="207" y="107"/>
                    <a:pt x="207" y="107"/>
                  </a:cubicBezTo>
                  <a:cubicBezTo>
                    <a:pt x="286" y="121"/>
                    <a:pt x="286" y="121"/>
                    <a:pt x="286" y="121"/>
                  </a:cubicBezTo>
                  <a:cubicBezTo>
                    <a:pt x="290" y="122"/>
                    <a:pt x="295" y="127"/>
                    <a:pt x="295" y="131"/>
                  </a:cubicBezTo>
                  <a:cubicBezTo>
                    <a:pt x="295" y="387"/>
                    <a:pt x="295" y="387"/>
                    <a:pt x="295" y="387"/>
                  </a:cubicBezTo>
                  <a:cubicBezTo>
                    <a:pt x="295" y="390"/>
                    <a:pt x="294" y="392"/>
                    <a:pt x="293" y="392"/>
                  </a:cubicBezTo>
                  <a:cubicBezTo>
                    <a:pt x="242" y="392"/>
                    <a:pt x="242" y="392"/>
                    <a:pt x="242" y="392"/>
                  </a:cubicBezTo>
                  <a:cubicBezTo>
                    <a:pt x="252" y="397"/>
                    <a:pt x="252" y="397"/>
                    <a:pt x="252" y="397"/>
                  </a:cubicBezTo>
                  <a:cubicBezTo>
                    <a:pt x="251" y="411"/>
                    <a:pt x="251" y="411"/>
                    <a:pt x="251" y="411"/>
                  </a:cubicBezTo>
                  <a:cubicBezTo>
                    <a:pt x="293" y="411"/>
                    <a:pt x="293" y="411"/>
                    <a:pt x="293" y="411"/>
                  </a:cubicBezTo>
                  <a:cubicBezTo>
                    <a:pt x="305" y="411"/>
                    <a:pt x="314" y="400"/>
                    <a:pt x="314" y="387"/>
                  </a:cubicBezTo>
                  <a:cubicBezTo>
                    <a:pt x="314" y="125"/>
                    <a:pt x="314" y="125"/>
                    <a:pt x="314" y="125"/>
                  </a:cubicBezTo>
                  <a:cubicBezTo>
                    <a:pt x="314" y="119"/>
                    <a:pt x="312" y="112"/>
                    <a:pt x="307" y="10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0" name="Rectangle 239"/>
            <p:cNvSpPr>
              <a:spLocks noChangeArrowheads="1"/>
            </p:cNvSpPr>
            <p:nvPr/>
          </p:nvSpPr>
          <p:spPr bwMode="auto">
            <a:xfrm>
              <a:off x="2839" y="1911"/>
              <a:ext cx="463" cy="6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1" name="Rectangle 240"/>
            <p:cNvSpPr>
              <a:spLocks noChangeArrowheads="1"/>
            </p:cNvSpPr>
            <p:nvPr/>
          </p:nvSpPr>
          <p:spPr bwMode="auto">
            <a:xfrm>
              <a:off x="2839" y="1772"/>
              <a:ext cx="200" cy="6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2" name="Freeform 241"/>
            <p:cNvSpPr>
              <a:spLocks/>
            </p:cNvSpPr>
            <p:nvPr/>
          </p:nvSpPr>
          <p:spPr bwMode="auto">
            <a:xfrm>
              <a:off x="2898" y="2195"/>
              <a:ext cx="404" cy="61"/>
            </a:xfrm>
            <a:custGeom>
              <a:avLst/>
              <a:gdLst/>
              <a:ahLst/>
              <a:cxnLst>
                <a:cxn ang="0">
                  <a:pos x="404" y="0"/>
                </a:cxn>
                <a:cxn ang="0">
                  <a:pos x="9" y="0"/>
                </a:cxn>
                <a:cxn ang="0">
                  <a:pos x="4" y="26"/>
                </a:cxn>
                <a:cxn ang="0">
                  <a:pos x="0" y="61"/>
                </a:cxn>
                <a:cxn ang="0">
                  <a:pos x="19" y="61"/>
                </a:cxn>
                <a:cxn ang="0">
                  <a:pos x="28" y="45"/>
                </a:cxn>
                <a:cxn ang="0">
                  <a:pos x="45" y="12"/>
                </a:cxn>
                <a:cxn ang="0">
                  <a:pos x="80" y="16"/>
                </a:cxn>
                <a:cxn ang="0">
                  <a:pos x="118" y="21"/>
                </a:cxn>
                <a:cxn ang="0">
                  <a:pos x="153" y="26"/>
                </a:cxn>
                <a:cxn ang="0">
                  <a:pos x="160" y="61"/>
                </a:cxn>
                <a:cxn ang="0">
                  <a:pos x="404" y="61"/>
                </a:cxn>
                <a:cxn ang="0">
                  <a:pos x="404" y="0"/>
                </a:cxn>
              </a:cxnLst>
              <a:rect l="0" t="0" r="r" b="b"/>
              <a:pathLst>
                <a:path w="404" h="61">
                  <a:moveTo>
                    <a:pt x="404" y="0"/>
                  </a:moveTo>
                  <a:lnTo>
                    <a:pt x="9" y="0"/>
                  </a:lnTo>
                  <a:lnTo>
                    <a:pt x="4" y="26"/>
                  </a:lnTo>
                  <a:lnTo>
                    <a:pt x="0" y="61"/>
                  </a:lnTo>
                  <a:lnTo>
                    <a:pt x="19" y="61"/>
                  </a:lnTo>
                  <a:lnTo>
                    <a:pt x="28" y="45"/>
                  </a:lnTo>
                  <a:lnTo>
                    <a:pt x="45" y="12"/>
                  </a:lnTo>
                  <a:lnTo>
                    <a:pt x="80" y="16"/>
                  </a:lnTo>
                  <a:lnTo>
                    <a:pt x="118" y="21"/>
                  </a:lnTo>
                  <a:lnTo>
                    <a:pt x="153" y="26"/>
                  </a:lnTo>
                  <a:lnTo>
                    <a:pt x="160" y="61"/>
                  </a:lnTo>
                  <a:lnTo>
                    <a:pt x="404" y="61"/>
                  </a:lnTo>
                  <a:lnTo>
                    <a:pt x="40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3" name="Freeform 242"/>
            <p:cNvSpPr>
              <a:spLocks/>
            </p:cNvSpPr>
            <p:nvPr/>
          </p:nvSpPr>
          <p:spPr bwMode="auto">
            <a:xfrm>
              <a:off x="2839" y="2056"/>
              <a:ext cx="463" cy="61"/>
            </a:xfrm>
            <a:custGeom>
              <a:avLst/>
              <a:gdLst/>
              <a:ahLst/>
              <a:cxnLst>
                <a:cxn ang="0">
                  <a:pos x="463" y="0"/>
                </a:cxn>
                <a:cxn ang="0">
                  <a:pos x="35" y="0"/>
                </a:cxn>
                <a:cxn ang="0">
                  <a:pos x="0" y="61"/>
                </a:cxn>
                <a:cxn ang="0">
                  <a:pos x="463" y="61"/>
                </a:cxn>
                <a:cxn ang="0">
                  <a:pos x="463" y="0"/>
                </a:cxn>
              </a:cxnLst>
              <a:rect l="0" t="0" r="r" b="b"/>
              <a:pathLst>
                <a:path w="463" h="61">
                  <a:moveTo>
                    <a:pt x="463" y="0"/>
                  </a:moveTo>
                  <a:lnTo>
                    <a:pt x="35" y="0"/>
                  </a:lnTo>
                  <a:lnTo>
                    <a:pt x="0" y="61"/>
                  </a:lnTo>
                  <a:lnTo>
                    <a:pt x="463" y="61"/>
                  </a:lnTo>
                  <a:lnTo>
                    <a:pt x="46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4" name="Freeform 243"/>
            <p:cNvSpPr>
              <a:spLocks/>
            </p:cNvSpPr>
            <p:nvPr/>
          </p:nvSpPr>
          <p:spPr bwMode="auto">
            <a:xfrm>
              <a:off x="2536" y="2145"/>
              <a:ext cx="128" cy="114"/>
            </a:xfrm>
            <a:custGeom>
              <a:avLst/>
              <a:gdLst/>
              <a:ahLst/>
              <a:cxnLst>
                <a:cxn ang="0">
                  <a:pos x="42" y="43"/>
                </a:cxn>
                <a:cxn ang="0">
                  <a:pos x="46" y="9"/>
                </a:cxn>
                <a:cxn ang="0">
                  <a:pos x="27" y="0"/>
                </a:cxn>
                <a:cxn ang="0">
                  <a:pos x="13" y="5"/>
                </a:cxn>
                <a:cxn ang="0">
                  <a:pos x="8" y="38"/>
                </a:cxn>
                <a:cxn ang="0">
                  <a:pos x="27" y="48"/>
                </a:cxn>
                <a:cxn ang="0">
                  <a:pos x="42" y="43"/>
                </a:cxn>
              </a:cxnLst>
              <a:rect l="0" t="0" r="r" b="b"/>
              <a:pathLst>
                <a:path w="54" h="48">
                  <a:moveTo>
                    <a:pt x="42" y="43"/>
                  </a:moveTo>
                  <a:cubicBezTo>
                    <a:pt x="52" y="35"/>
                    <a:pt x="54" y="20"/>
                    <a:pt x="46" y="9"/>
                  </a:cubicBezTo>
                  <a:cubicBezTo>
                    <a:pt x="41" y="3"/>
                    <a:pt x="34" y="0"/>
                    <a:pt x="27" y="0"/>
                  </a:cubicBezTo>
                  <a:cubicBezTo>
                    <a:pt x="22" y="0"/>
                    <a:pt x="17" y="2"/>
                    <a:pt x="13" y="5"/>
                  </a:cubicBezTo>
                  <a:cubicBezTo>
                    <a:pt x="2" y="13"/>
                    <a:pt x="0" y="28"/>
                    <a:pt x="8" y="38"/>
                  </a:cubicBezTo>
                  <a:cubicBezTo>
                    <a:pt x="13" y="45"/>
                    <a:pt x="20" y="48"/>
                    <a:pt x="27" y="48"/>
                  </a:cubicBezTo>
                  <a:cubicBezTo>
                    <a:pt x="32" y="48"/>
                    <a:pt x="37" y="46"/>
                    <a:pt x="42" y="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5" name="Freeform 244"/>
            <p:cNvSpPr>
              <a:spLocks/>
            </p:cNvSpPr>
            <p:nvPr/>
          </p:nvSpPr>
          <p:spPr bwMode="auto">
            <a:xfrm>
              <a:off x="2895" y="2457"/>
              <a:ext cx="126" cy="114"/>
            </a:xfrm>
            <a:custGeom>
              <a:avLst/>
              <a:gdLst/>
              <a:ahLst/>
              <a:cxnLst>
                <a:cxn ang="0">
                  <a:pos x="26" y="0"/>
                </a:cxn>
                <a:cxn ang="0">
                  <a:pos x="12" y="5"/>
                </a:cxn>
                <a:cxn ang="0">
                  <a:pos x="8" y="39"/>
                </a:cxn>
                <a:cxn ang="0">
                  <a:pos x="27" y="48"/>
                </a:cxn>
                <a:cxn ang="0">
                  <a:pos x="41" y="43"/>
                </a:cxn>
                <a:cxn ang="0">
                  <a:pos x="45" y="9"/>
                </a:cxn>
                <a:cxn ang="0">
                  <a:pos x="26" y="0"/>
                </a:cxn>
              </a:cxnLst>
              <a:rect l="0" t="0" r="r" b="b"/>
              <a:pathLst>
                <a:path w="53" h="48">
                  <a:moveTo>
                    <a:pt x="26" y="0"/>
                  </a:moveTo>
                  <a:cubicBezTo>
                    <a:pt x="21" y="0"/>
                    <a:pt x="16" y="2"/>
                    <a:pt x="12" y="5"/>
                  </a:cubicBezTo>
                  <a:cubicBezTo>
                    <a:pt x="2" y="13"/>
                    <a:pt x="0" y="28"/>
                    <a:pt x="8" y="39"/>
                  </a:cubicBezTo>
                  <a:cubicBezTo>
                    <a:pt x="12" y="45"/>
                    <a:pt x="19" y="48"/>
                    <a:pt x="27" y="48"/>
                  </a:cubicBezTo>
                  <a:cubicBezTo>
                    <a:pt x="32" y="48"/>
                    <a:pt x="37" y="46"/>
                    <a:pt x="41" y="43"/>
                  </a:cubicBezTo>
                  <a:cubicBezTo>
                    <a:pt x="51" y="35"/>
                    <a:pt x="53" y="20"/>
                    <a:pt x="45" y="9"/>
                  </a:cubicBezTo>
                  <a:cubicBezTo>
                    <a:pt x="41" y="3"/>
                    <a:pt x="34" y="0"/>
                    <a:pt x="2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6" name="Freeform 245"/>
            <p:cNvSpPr>
              <a:spLocks noEditPoints="1"/>
            </p:cNvSpPr>
            <p:nvPr/>
          </p:nvSpPr>
          <p:spPr bwMode="auto">
            <a:xfrm>
              <a:off x="2350" y="1952"/>
              <a:ext cx="503" cy="501"/>
            </a:xfrm>
            <a:custGeom>
              <a:avLst/>
              <a:gdLst/>
              <a:ahLst/>
              <a:cxnLst>
                <a:cxn ang="0">
                  <a:pos x="137" y="177"/>
                </a:cxn>
                <a:cxn ang="0">
                  <a:pos x="165" y="195"/>
                </a:cxn>
                <a:cxn ang="0">
                  <a:pos x="177" y="185"/>
                </a:cxn>
                <a:cxn ang="0">
                  <a:pos x="167" y="153"/>
                </a:cxn>
                <a:cxn ang="0">
                  <a:pos x="178" y="134"/>
                </a:cxn>
                <a:cxn ang="0">
                  <a:pos x="210" y="127"/>
                </a:cxn>
                <a:cxn ang="0">
                  <a:pos x="213" y="112"/>
                </a:cxn>
                <a:cxn ang="0">
                  <a:pos x="183" y="97"/>
                </a:cxn>
                <a:cxn ang="0">
                  <a:pos x="177" y="75"/>
                </a:cxn>
                <a:cxn ang="0">
                  <a:pos x="195" y="47"/>
                </a:cxn>
                <a:cxn ang="0">
                  <a:pos x="185" y="35"/>
                </a:cxn>
                <a:cxn ang="0">
                  <a:pos x="154" y="45"/>
                </a:cxn>
                <a:cxn ang="0">
                  <a:pos x="135" y="34"/>
                </a:cxn>
                <a:cxn ang="0">
                  <a:pos x="128" y="2"/>
                </a:cxn>
                <a:cxn ang="0">
                  <a:pos x="112" y="0"/>
                </a:cxn>
                <a:cxn ang="0">
                  <a:pos x="97" y="29"/>
                </a:cxn>
                <a:cxn ang="0">
                  <a:pos x="76" y="35"/>
                </a:cxn>
                <a:cxn ang="0">
                  <a:pos x="48" y="17"/>
                </a:cxn>
                <a:cxn ang="0">
                  <a:pos x="35" y="27"/>
                </a:cxn>
                <a:cxn ang="0">
                  <a:pos x="45" y="58"/>
                </a:cxn>
                <a:cxn ang="0">
                  <a:pos x="34" y="77"/>
                </a:cxn>
                <a:cxn ang="0">
                  <a:pos x="2" y="84"/>
                </a:cxn>
                <a:cxn ang="0">
                  <a:pos x="0" y="100"/>
                </a:cxn>
                <a:cxn ang="0">
                  <a:pos x="30" y="115"/>
                </a:cxn>
                <a:cxn ang="0">
                  <a:pos x="35" y="136"/>
                </a:cxn>
                <a:cxn ang="0">
                  <a:pos x="17" y="164"/>
                </a:cxn>
                <a:cxn ang="0">
                  <a:pos x="27" y="177"/>
                </a:cxn>
                <a:cxn ang="0">
                  <a:pos x="59" y="167"/>
                </a:cxn>
                <a:cxn ang="0">
                  <a:pos x="78" y="178"/>
                </a:cxn>
                <a:cxn ang="0">
                  <a:pos x="85" y="210"/>
                </a:cxn>
                <a:cxn ang="0">
                  <a:pos x="101" y="212"/>
                </a:cxn>
                <a:cxn ang="0">
                  <a:pos x="116" y="183"/>
                </a:cxn>
                <a:cxn ang="0">
                  <a:pos x="137" y="177"/>
                </a:cxn>
                <a:cxn ang="0">
                  <a:pos x="69" y="135"/>
                </a:cxn>
                <a:cxn ang="0">
                  <a:pos x="78" y="69"/>
                </a:cxn>
                <a:cxn ang="0">
                  <a:pos x="106" y="59"/>
                </a:cxn>
                <a:cxn ang="0">
                  <a:pos x="144" y="77"/>
                </a:cxn>
                <a:cxn ang="0">
                  <a:pos x="135" y="143"/>
                </a:cxn>
                <a:cxn ang="0">
                  <a:pos x="106" y="153"/>
                </a:cxn>
                <a:cxn ang="0">
                  <a:pos x="69" y="135"/>
                </a:cxn>
              </a:cxnLst>
              <a:rect l="0" t="0" r="r" b="b"/>
              <a:pathLst>
                <a:path w="213" h="212">
                  <a:moveTo>
                    <a:pt x="137" y="177"/>
                  </a:moveTo>
                  <a:cubicBezTo>
                    <a:pt x="165" y="195"/>
                    <a:pt x="165" y="195"/>
                    <a:pt x="165" y="195"/>
                  </a:cubicBezTo>
                  <a:cubicBezTo>
                    <a:pt x="177" y="185"/>
                    <a:pt x="177" y="185"/>
                    <a:pt x="177" y="185"/>
                  </a:cubicBezTo>
                  <a:cubicBezTo>
                    <a:pt x="167" y="153"/>
                    <a:pt x="167" y="153"/>
                    <a:pt x="167" y="153"/>
                  </a:cubicBezTo>
                  <a:cubicBezTo>
                    <a:pt x="178" y="134"/>
                    <a:pt x="178" y="134"/>
                    <a:pt x="178" y="134"/>
                  </a:cubicBezTo>
                  <a:cubicBezTo>
                    <a:pt x="210" y="127"/>
                    <a:pt x="210" y="127"/>
                    <a:pt x="210" y="127"/>
                  </a:cubicBezTo>
                  <a:cubicBezTo>
                    <a:pt x="213" y="112"/>
                    <a:pt x="213" y="112"/>
                    <a:pt x="213" y="112"/>
                  </a:cubicBezTo>
                  <a:cubicBezTo>
                    <a:pt x="183" y="97"/>
                    <a:pt x="183" y="97"/>
                    <a:pt x="183" y="97"/>
                  </a:cubicBezTo>
                  <a:cubicBezTo>
                    <a:pt x="177" y="75"/>
                    <a:pt x="177" y="75"/>
                    <a:pt x="177" y="75"/>
                  </a:cubicBezTo>
                  <a:cubicBezTo>
                    <a:pt x="195" y="47"/>
                    <a:pt x="195" y="47"/>
                    <a:pt x="195" y="47"/>
                  </a:cubicBezTo>
                  <a:cubicBezTo>
                    <a:pt x="185" y="35"/>
                    <a:pt x="185" y="35"/>
                    <a:pt x="185" y="35"/>
                  </a:cubicBezTo>
                  <a:cubicBezTo>
                    <a:pt x="154" y="45"/>
                    <a:pt x="154" y="45"/>
                    <a:pt x="154" y="45"/>
                  </a:cubicBezTo>
                  <a:cubicBezTo>
                    <a:pt x="135" y="34"/>
                    <a:pt x="135" y="34"/>
                    <a:pt x="135" y="34"/>
                  </a:cubicBezTo>
                  <a:cubicBezTo>
                    <a:pt x="128" y="2"/>
                    <a:pt x="128" y="2"/>
                    <a:pt x="128" y="2"/>
                  </a:cubicBezTo>
                  <a:cubicBezTo>
                    <a:pt x="112" y="0"/>
                    <a:pt x="112" y="0"/>
                    <a:pt x="112" y="0"/>
                  </a:cubicBezTo>
                  <a:cubicBezTo>
                    <a:pt x="97" y="29"/>
                    <a:pt x="97" y="29"/>
                    <a:pt x="97" y="29"/>
                  </a:cubicBezTo>
                  <a:cubicBezTo>
                    <a:pt x="76" y="35"/>
                    <a:pt x="76" y="35"/>
                    <a:pt x="76" y="35"/>
                  </a:cubicBezTo>
                  <a:cubicBezTo>
                    <a:pt x="48" y="17"/>
                    <a:pt x="48" y="17"/>
                    <a:pt x="48" y="17"/>
                  </a:cubicBezTo>
                  <a:cubicBezTo>
                    <a:pt x="35" y="27"/>
                    <a:pt x="35" y="27"/>
                    <a:pt x="35" y="27"/>
                  </a:cubicBezTo>
                  <a:cubicBezTo>
                    <a:pt x="45" y="58"/>
                    <a:pt x="45" y="58"/>
                    <a:pt x="45" y="58"/>
                  </a:cubicBezTo>
                  <a:cubicBezTo>
                    <a:pt x="34" y="77"/>
                    <a:pt x="34" y="77"/>
                    <a:pt x="34" y="77"/>
                  </a:cubicBezTo>
                  <a:cubicBezTo>
                    <a:pt x="2" y="84"/>
                    <a:pt x="2" y="84"/>
                    <a:pt x="2" y="84"/>
                  </a:cubicBezTo>
                  <a:cubicBezTo>
                    <a:pt x="0" y="100"/>
                    <a:pt x="0" y="100"/>
                    <a:pt x="0" y="100"/>
                  </a:cubicBezTo>
                  <a:cubicBezTo>
                    <a:pt x="30" y="115"/>
                    <a:pt x="30" y="115"/>
                    <a:pt x="30" y="115"/>
                  </a:cubicBezTo>
                  <a:cubicBezTo>
                    <a:pt x="35" y="136"/>
                    <a:pt x="35" y="136"/>
                    <a:pt x="35" y="136"/>
                  </a:cubicBezTo>
                  <a:cubicBezTo>
                    <a:pt x="17" y="164"/>
                    <a:pt x="17" y="164"/>
                    <a:pt x="17" y="164"/>
                  </a:cubicBezTo>
                  <a:cubicBezTo>
                    <a:pt x="27" y="177"/>
                    <a:pt x="27" y="177"/>
                    <a:pt x="27" y="177"/>
                  </a:cubicBezTo>
                  <a:cubicBezTo>
                    <a:pt x="59" y="167"/>
                    <a:pt x="59" y="167"/>
                    <a:pt x="59" y="167"/>
                  </a:cubicBezTo>
                  <a:cubicBezTo>
                    <a:pt x="78" y="178"/>
                    <a:pt x="78" y="178"/>
                    <a:pt x="78" y="178"/>
                  </a:cubicBezTo>
                  <a:cubicBezTo>
                    <a:pt x="85" y="210"/>
                    <a:pt x="85" y="210"/>
                    <a:pt x="85" y="210"/>
                  </a:cubicBezTo>
                  <a:cubicBezTo>
                    <a:pt x="101" y="212"/>
                    <a:pt x="101" y="212"/>
                    <a:pt x="101" y="212"/>
                  </a:cubicBezTo>
                  <a:cubicBezTo>
                    <a:pt x="116" y="183"/>
                    <a:pt x="116" y="183"/>
                    <a:pt x="116" y="183"/>
                  </a:cubicBezTo>
                  <a:lnTo>
                    <a:pt x="137" y="177"/>
                  </a:lnTo>
                  <a:close/>
                  <a:moveTo>
                    <a:pt x="69" y="135"/>
                  </a:moveTo>
                  <a:cubicBezTo>
                    <a:pt x="53" y="114"/>
                    <a:pt x="57" y="84"/>
                    <a:pt x="78" y="69"/>
                  </a:cubicBezTo>
                  <a:cubicBezTo>
                    <a:pt x="86" y="62"/>
                    <a:pt x="96" y="59"/>
                    <a:pt x="106" y="59"/>
                  </a:cubicBezTo>
                  <a:cubicBezTo>
                    <a:pt x="120" y="59"/>
                    <a:pt x="134" y="65"/>
                    <a:pt x="144" y="77"/>
                  </a:cubicBezTo>
                  <a:cubicBezTo>
                    <a:pt x="159" y="98"/>
                    <a:pt x="156" y="127"/>
                    <a:pt x="135" y="143"/>
                  </a:cubicBezTo>
                  <a:cubicBezTo>
                    <a:pt x="126" y="150"/>
                    <a:pt x="116" y="153"/>
                    <a:pt x="106" y="153"/>
                  </a:cubicBezTo>
                  <a:cubicBezTo>
                    <a:pt x="92" y="153"/>
                    <a:pt x="78" y="147"/>
                    <a:pt x="69" y="1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7" name="Freeform 246"/>
            <p:cNvSpPr>
              <a:spLocks noEditPoints="1"/>
            </p:cNvSpPr>
            <p:nvPr/>
          </p:nvSpPr>
          <p:spPr bwMode="auto">
            <a:xfrm>
              <a:off x="2706" y="2263"/>
              <a:ext cx="504" cy="501"/>
            </a:xfrm>
            <a:custGeom>
              <a:avLst/>
              <a:gdLst/>
              <a:ahLst/>
              <a:cxnLst>
                <a:cxn ang="0">
                  <a:pos x="213" y="112"/>
                </a:cxn>
                <a:cxn ang="0">
                  <a:pos x="183" y="97"/>
                </a:cxn>
                <a:cxn ang="0">
                  <a:pos x="177" y="75"/>
                </a:cxn>
                <a:cxn ang="0">
                  <a:pos x="195" y="48"/>
                </a:cxn>
                <a:cxn ang="0">
                  <a:pos x="186" y="35"/>
                </a:cxn>
                <a:cxn ang="0">
                  <a:pos x="154" y="45"/>
                </a:cxn>
                <a:cxn ang="0">
                  <a:pos x="135" y="34"/>
                </a:cxn>
                <a:cxn ang="0">
                  <a:pos x="128" y="2"/>
                </a:cxn>
                <a:cxn ang="0">
                  <a:pos x="112" y="0"/>
                </a:cxn>
                <a:cxn ang="0">
                  <a:pos x="97" y="29"/>
                </a:cxn>
                <a:cxn ang="0">
                  <a:pos x="76" y="35"/>
                </a:cxn>
                <a:cxn ang="0">
                  <a:pos x="48" y="17"/>
                </a:cxn>
                <a:cxn ang="0">
                  <a:pos x="35" y="27"/>
                </a:cxn>
                <a:cxn ang="0">
                  <a:pos x="46" y="58"/>
                </a:cxn>
                <a:cxn ang="0">
                  <a:pos x="35" y="77"/>
                </a:cxn>
                <a:cxn ang="0">
                  <a:pos x="2" y="85"/>
                </a:cxn>
                <a:cxn ang="0">
                  <a:pos x="0" y="100"/>
                </a:cxn>
                <a:cxn ang="0">
                  <a:pos x="30" y="115"/>
                </a:cxn>
                <a:cxn ang="0">
                  <a:pos x="36" y="137"/>
                </a:cxn>
                <a:cxn ang="0">
                  <a:pos x="18" y="164"/>
                </a:cxn>
                <a:cxn ang="0">
                  <a:pos x="27" y="177"/>
                </a:cxn>
                <a:cxn ang="0">
                  <a:pos x="59" y="167"/>
                </a:cxn>
                <a:cxn ang="0">
                  <a:pos x="78" y="178"/>
                </a:cxn>
                <a:cxn ang="0">
                  <a:pos x="85" y="210"/>
                </a:cxn>
                <a:cxn ang="0">
                  <a:pos x="101" y="212"/>
                </a:cxn>
                <a:cxn ang="0">
                  <a:pos x="116" y="183"/>
                </a:cxn>
                <a:cxn ang="0">
                  <a:pos x="137" y="177"/>
                </a:cxn>
                <a:cxn ang="0">
                  <a:pos x="165" y="195"/>
                </a:cxn>
                <a:cxn ang="0">
                  <a:pos x="178" y="185"/>
                </a:cxn>
                <a:cxn ang="0">
                  <a:pos x="167" y="154"/>
                </a:cxn>
                <a:cxn ang="0">
                  <a:pos x="178" y="135"/>
                </a:cxn>
                <a:cxn ang="0">
                  <a:pos x="211" y="128"/>
                </a:cxn>
                <a:cxn ang="0">
                  <a:pos x="213" y="112"/>
                </a:cxn>
                <a:cxn ang="0">
                  <a:pos x="135" y="143"/>
                </a:cxn>
                <a:cxn ang="0">
                  <a:pos x="107" y="153"/>
                </a:cxn>
                <a:cxn ang="0">
                  <a:pos x="69" y="135"/>
                </a:cxn>
                <a:cxn ang="0">
                  <a:pos x="78" y="69"/>
                </a:cxn>
                <a:cxn ang="0">
                  <a:pos x="106" y="59"/>
                </a:cxn>
                <a:cxn ang="0">
                  <a:pos x="144" y="77"/>
                </a:cxn>
                <a:cxn ang="0">
                  <a:pos x="135" y="143"/>
                </a:cxn>
              </a:cxnLst>
              <a:rect l="0" t="0" r="r" b="b"/>
              <a:pathLst>
                <a:path w="213" h="212">
                  <a:moveTo>
                    <a:pt x="213" y="112"/>
                  </a:moveTo>
                  <a:cubicBezTo>
                    <a:pt x="183" y="97"/>
                    <a:pt x="183" y="97"/>
                    <a:pt x="183" y="97"/>
                  </a:cubicBezTo>
                  <a:cubicBezTo>
                    <a:pt x="177" y="75"/>
                    <a:pt x="177" y="75"/>
                    <a:pt x="177" y="75"/>
                  </a:cubicBezTo>
                  <a:cubicBezTo>
                    <a:pt x="195" y="48"/>
                    <a:pt x="195" y="48"/>
                    <a:pt x="195" y="48"/>
                  </a:cubicBezTo>
                  <a:cubicBezTo>
                    <a:pt x="186" y="35"/>
                    <a:pt x="186" y="35"/>
                    <a:pt x="186" y="35"/>
                  </a:cubicBezTo>
                  <a:cubicBezTo>
                    <a:pt x="154" y="45"/>
                    <a:pt x="154" y="45"/>
                    <a:pt x="154" y="45"/>
                  </a:cubicBezTo>
                  <a:cubicBezTo>
                    <a:pt x="135" y="34"/>
                    <a:pt x="135" y="34"/>
                    <a:pt x="135" y="34"/>
                  </a:cubicBezTo>
                  <a:cubicBezTo>
                    <a:pt x="128" y="2"/>
                    <a:pt x="128" y="2"/>
                    <a:pt x="128" y="2"/>
                  </a:cubicBezTo>
                  <a:cubicBezTo>
                    <a:pt x="112" y="0"/>
                    <a:pt x="112" y="0"/>
                    <a:pt x="112" y="0"/>
                  </a:cubicBezTo>
                  <a:cubicBezTo>
                    <a:pt x="97" y="29"/>
                    <a:pt x="97" y="29"/>
                    <a:pt x="97" y="29"/>
                  </a:cubicBezTo>
                  <a:cubicBezTo>
                    <a:pt x="76" y="35"/>
                    <a:pt x="76" y="35"/>
                    <a:pt x="76" y="35"/>
                  </a:cubicBezTo>
                  <a:cubicBezTo>
                    <a:pt x="48" y="17"/>
                    <a:pt x="48" y="17"/>
                    <a:pt x="48" y="17"/>
                  </a:cubicBezTo>
                  <a:cubicBezTo>
                    <a:pt x="35" y="27"/>
                    <a:pt x="35" y="27"/>
                    <a:pt x="35" y="27"/>
                  </a:cubicBezTo>
                  <a:cubicBezTo>
                    <a:pt x="46" y="58"/>
                    <a:pt x="46" y="58"/>
                    <a:pt x="46" y="58"/>
                  </a:cubicBezTo>
                  <a:cubicBezTo>
                    <a:pt x="35" y="77"/>
                    <a:pt x="35" y="77"/>
                    <a:pt x="35" y="77"/>
                  </a:cubicBezTo>
                  <a:cubicBezTo>
                    <a:pt x="2" y="85"/>
                    <a:pt x="2" y="85"/>
                    <a:pt x="2" y="85"/>
                  </a:cubicBezTo>
                  <a:cubicBezTo>
                    <a:pt x="0" y="100"/>
                    <a:pt x="0" y="100"/>
                    <a:pt x="0" y="100"/>
                  </a:cubicBezTo>
                  <a:cubicBezTo>
                    <a:pt x="30" y="115"/>
                    <a:pt x="30" y="115"/>
                    <a:pt x="30" y="115"/>
                  </a:cubicBezTo>
                  <a:cubicBezTo>
                    <a:pt x="36" y="137"/>
                    <a:pt x="36" y="137"/>
                    <a:pt x="36" y="137"/>
                  </a:cubicBezTo>
                  <a:cubicBezTo>
                    <a:pt x="18" y="164"/>
                    <a:pt x="18" y="164"/>
                    <a:pt x="18" y="164"/>
                  </a:cubicBezTo>
                  <a:cubicBezTo>
                    <a:pt x="27" y="177"/>
                    <a:pt x="27" y="177"/>
                    <a:pt x="27" y="177"/>
                  </a:cubicBezTo>
                  <a:cubicBezTo>
                    <a:pt x="59" y="167"/>
                    <a:pt x="59" y="167"/>
                    <a:pt x="59" y="167"/>
                  </a:cubicBezTo>
                  <a:cubicBezTo>
                    <a:pt x="78" y="178"/>
                    <a:pt x="78" y="178"/>
                    <a:pt x="78" y="178"/>
                  </a:cubicBezTo>
                  <a:cubicBezTo>
                    <a:pt x="85" y="210"/>
                    <a:pt x="85" y="210"/>
                    <a:pt x="85" y="210"/>
                  </a:cubicBezTo>
                  <a:cubicBezTo>
                    <a:pt x="101" y="212"/>
                    <a:pt x="101" y="212"/>
                    <a:pt x="101" y="212"/>
                  </a:cubicBezTo>
                  <a:cubicBezTo>
                    <a:pt x="116" y="183"/>
                    <a:pt x="116" y="183"/>
                    <a:pt x="116" y="183"/>
                  </a:cubicBezTo>
                  <a:cubicBezTo>
                    <a:pt x="137" y="177"/>
                    <a:pt x="137" y="177"/>
                    <a:pt x="137" y="177"/>
                  </a:cubicBezTo>
                  <a:cubicBezTo>
                    <a:pt x="165" y="195"/>
                    <a:pt x="165" y="195"/>
                    <a:pt x="165" y="195"/>
                  </a:cubicBezTo>
                  <a:cubicBezTo>
                    <a:pt x="178" y="185"/>
                    <a:pt x="178" y="185"/>
                    <a:pt x="178" y="185"/>
                  </a:cubicBezTo>
                  <a:cubicBezTo>
                    <a:pt x="167" y="154"/>
                    <a:pt x="167" y="154"/>
                    <a:pt x="167" y="154"/>
                  </a:cubicBezTo>
                  <a:cubicBezTo>
                    <a:pt x="178" y="135"/>
                    <a:pt x="178" y="135"/>
                    <a:pt x="178" y="135"/>
                  </a:cubicBezTo>
                  <a:cubicBezTo>
                    <a:pt x="211" y="128"/>
                    <a:pt x="211" y="128"/>
                    <a:pt x="211" y="128"/>
                  </a:cubicBezTo>
                  <a:lnTo>
                    <a:pt x="213" y="112"/>
                  </a:lnTo>
                  <a:close/>
                  <a:moveTo>
                    <a:pt x="135" y="143"/>
                  </a:moveTo>
                  <a:cubicBezTo>
                    <a:pt x="127" y="150"/>
                    <a:pt x="117" y="153"/>
                    <a:pt x="107" y="153"/>
                  </a:cubicBezTo>
                  <a:cubicBezTo>
                    <a:pt x="92" y="153"/>
                    <a:pt x="78" y="147"/>
                    <a:pt x="69" y="135"/>
                  </a:cubicBezTo>
                  <a:cubicBezTo>
                    <a:pt x="53" y="114"/>
                    <a:pt x="57" y="85"/>
                    <a:pt x="78" y="69"/>
                  </a:cubicBezTo>
                  <a:cubicBezTo>
                    <a:pt x="86" y="62"/>
                    <a:pt x="96" y="59"/>
                    <a:pt x="106" y="59"/>
                  </a:cubicBezTo>
                  <a:cubicBezTo>
                    <a:pt x="121" y="59"/>
                    <a:pt x="134" y="65"/>
                    <a:pt x="144" y="77"/>
                  </a:cubicBezTo>
                  <a:cubicBezTo>
                    <a:pt x="160" y="98"/>
                    <a:pt x="156" y="127"/>
                    <a:pt x="135" y="1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48" name="Group 247"/>
          <p:cNvGrpSpPr>
            <a:grpSpLocks noChangeAspect="1"/>
          </p:cNvGrpSpPr>
          <p:nvPr/>
        </p:nvGrpSpPr>
        <p:grpSpPr bwMode="auto">
          <a:xfrm>
            <a:off x="10688620" y="5069742"/>
            <a:ext cx="187765" cy="229451"/>
            <a:chOff x="1820" y="866"/>
            <a:chExt cx="2117" cy="2587"/>
          </a:xfrm>
          <a:solidFill>
            <a:srgbClr val="0091DA"/>
          </a:solidFill>
        </p:grpSpPr>
        <p:sp>
          <p:nvSpPr>
            <p:cNvPr id="249" name="Oval 248"/>
            <p:cNvSpPr>
              <a:spLocks noChangeArrowheads="1"/>
            </p:cNvSpPr>
            <p:nvPr/>
          </p:nvSpPr>
          <p:spPr bwMode="auto">
            <a:xfrm>
              <a:off x="2644" y="1806"/>
              <a:ext cx="471" cy="47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0" name="Freeform 249"/>
            <p:cNvSpPr>
              <a:spLocks noEditPoints="1"/>
            </p:cNvSpPr>
            <p:nvPr/>
          </p:nvSpPr>
          <p:spPr bwMode="auto">
            <a:xfrm>
              <a:off x="1820" y="866"/>
              <a:ext cx="2117" cy="2587"/>
            </a:xfrm>
            <a:custGeom>
              <a:avLst/>
              <a:gdLst/>
              <a:ahLst/>
              <a:cxnLst>
                <a:cxn ang="0">
                  <a:pos x="448" y="0"/>
                </a:cxn>
                <a:cxn ang="0">
                  <a:pos x="0" y="149"/>
                </a:cxn>
                <a:cxn ang="0">
                  <a:pos x="0" y="448"/>
                </a:cxn>
                <a:cxn ang="0">
                  <a:pos x="448" y="1095"/>
                </a:cxn>
                <a:cxn ang="0">
                  <a:pos x="896" y="448"/>
                </a:cxn>
                <a:cxn ang="0">
                  <a:pos x="896" y="149"/>
                </a:cxn>
                <a:cxn ang="0">
                  <a:pos x="448" y="0"/>
                </a:cxn>
                <a:cxn ang="0">
                  <a:pos x="747" y="547"/>
                </a:cxn>
                <a:cxn ang="0">
                  <a:pos x="666" y="547"/>
                </a:cxn>
                <a:cxn ang="0">
                  <a:pos x="638" y="617"/>
                </a:cxn>
                <a:cxn ang="0">
                  <a:pos x="695" y="674"/>
                </a:cxn>
                <a:cxn ang="0">
                  <a:pos x="624" y="744"/>
                </a:cxn>
                <a:cxn ang="0">
                  <a:pos x="567" y="687"/>
                </a:cxn>
                <a:cxn ang="0">
                  <a:pos x="498" y="716"/>
                </a:cxn>
                <a:cxn ang="0">
                  <a:pos x="498" y="796"/>
                </a:cxn>
                <a:cxn ang="0">
                  <a:pos x="398" y="796"/>
                </a:cxn>
                <a:cxn ang="0">
                  <a:pos x="398" y="716"/>
                </a:cxn>
                <a:cxn ang="0">
                  <a:pos x="329" y="687"/>
                </a:cxn>
                <a:cxn ang="0">
                  <a:pos x="272" y="744"/>
                </a:cxn>
                <a:cxn ang="0">
                  <a:pos x="202" y="674"/>
                </a:cxn>
                <a:cxn ang="0">
                  <a:pos x="259" y="617"/>
                </a:cxn>
                <a:cxn ang="0">
                  <a:pos x="230" y="547"/>
                </a:cxn>
                <a:cxn ang="0">
                  <a:pos x="149" y="547"/>
                </a:cxn>
                <a:cxn ang="0">
                  <a:pos x="149" y="448"/>
                </a:cxn>
                <a:cxn ang="0">
                  <a:pos x="230" y="448"/>
                </a:cxn>
                <a:cxn ang="0">
                  <a:pos x="259" y="378"/>
                </a:cxn>
                <a:cxn ang="0">
                  <a:pos x="202" y="322"/>
                </a:cxn>
                <a:cxn ang="0">
                  <a:pos x="272" y="251"/>
                </a:cxn>
                <a:cxn ang="0">
                  <a:pos x="329" y="308"/>
                </a:cxn>
                <a:cxn ang="0">
                  <a:pos x="398" y="279"/>
                </a:cxn>
                <a:cxn ang="0">
                  <a:pos x="398" y="199"/>
                </a:cxn>
                <a:cxn ang="0">
                  <a:pos x="498" y="199"/>
                </a:cxn>
                <a:cxn ang="0">
                  <a:pos x="498" y="279"/>
                </a:cxn>
                <a:cxn ang="0">
                  <a:pos x="567" y="308"/>
                </a:cxn>
                <a:cxn ang="0">
                  <a:pos x="624" y="251"/>
                </a:cxn>
                <a:cxn ang="0">
                  <a:pos x="695" y="322"/>
                </a:cxn>
                <a:cxn ang="0">
                  <a:pos x="638" y="378"/>
                </a:cxn>
                <a:cxn ang="0">
                  <a:pos x="666" y="448"/>
                </a:cxn>
                <a:cxn ang="0">
                  <a:pos x="747" y="448"/>
                </a:cxn>
                <a:cxn ang="0">
                  <a:pos x="747" y="547"/>
                </a:cxn>
              </a:cxnLst>
              <a:rect l="0" t="0" r="r" b="b"/>
              <a:pathLst>
                <a:path w="896" h="1095">
                  <a:moveTo>
                    <a:pt x="448" y="0"/>
                  </a:moveTo>
                  <a:cubicBezTo>
                    <a:pt x="274" y="124"/>
                    <a:pt x="0" y="149"/>
                    <a:pt x="0" y="149"/>
                  </a:cubicBezTo>
                  <a:cubicBezTo>
                    <a:pt x="0" y="448"/>
                    <a:pt x="0" y="448"/>
                    <a:pt x="0" y="448"/>
                  </a:cubicBezTo>
                  <a:cubicBezTo>
                    <a:pt x="0" y="896"/>
                    <a:pt x="448" y="1095"/>
                    <a:pt x="448" y="1095"/>
                  </a:cubicBezTo>
                  <a:cubicBezTo>
                    <a:pt x="448" y="1095"/>
                    <a:pt x="896" y="896"/>
                    <a:pt x="896" y="448"/>
                  </a:cubicBezTo>
                  <a:cubicBezTo>
                    <a:pt x="896" y="149"/>
                    <a:pt x="896" y="149"/>
                    <a:pt x="896" y="149"/>
                  </a:cubicBezTo>
                  <a:cubicBezTo>
                    <a:pt x="896" y="149"/>
                    <a:pt x="622" y="124"/>
                    <a:pt x="448" y="0"/>
                  </a:cubicBezTo>
                  <a:moveTo>
                    <a:pt x="747" y="547"/>
                  </a:moveTo>
                  <a:cubicBezTo>
                    <a:pt x="666" y="547"/>
                    <a:pt x="666" y="547"/>
                    <a:pt x="666" y="547"/>
                  </a:cubicBezTo>
                  <a:cubicBezTo>
                    <a:pt x="661" y="572"/>
                    <a:pt x="651" y="596"/>
                    <a:pt x="638" y="617"/>
                  </a:cubicBezTo>
                  <a:cubicBezTo>
                    <a:pt x="695" y="674"/>
                    <a:pt x="695" y="674"/>
                    <a:pt x="695" y="674"/>
                  </a:cubicBezTo>
                  <a:cubicBezTo>
                    <a:pt x="624" y="744"/>
                    <a:pt x="624" y="744"/>
                    <a:pt x="624" y="744"/>
                  </a:cubicBezTo>
                  <a:cubicBezTo>
                    <a:pt x="567" y="687"/>
                    <a:pt x="567" y="687"/>
                    <a:pt x="567" y="687"/>
                  </a:cubicBezTo>
                  <a:cubicBezTo>
                    <a:pt x="546" y="700"/>
                    <a:pt x="523" y="710"/>
                    <a:pt x="498" y="716"/>
                  </a:cubicBezTo>
                  <a:cubicBezTo>
                    <a:pt x="498" y="796"/>
                    <a:pt x="498" y="796"/>
                    <a:pt x="498" y="796"/>
                  </a:cubicBezTo>
                  <a:cubicBezTo>
                    <a:pt x="398" y="796"/>
                    <a:pt x="398" y="796"/>
                    <a:pt x="398" y="796"/>
                  </a:cubicBezTo>
                  <a:cubicBezTo>
                    <a:pt x="398" y="716"/>
                    <a:pt x="398" y="716"/>
                    <a:pt x="398" y="716"/>
                  </a:cubicBezTo>
                  <a:cubicBezTo>
                    <a:pt x="373" y="710"/>
                    <a:pt x="350" y="700"/>
                    <a:pt x="329" y="687"/>
                  </a:cubicBezTo>
                  <a:cubicBezTo>
                    <a:pt x="272" y="744"/>
                    <a:pt x="272" y="744"/>
                    <a:pt x="272" y="744"/>
                  </a:cubicBezTo>
                  <a:cubicBezTo>
                    <a:pt x="202" y="674"/>
                    <a:pt x="202" y="674"/>
                    <a:pt x="202" y="674"/>
                  </a:cubicBezTo>
                  <a:cubicBezTo>
                    <a:pt x="259" y="617"/>
                    <a:pt x="259" y="617"/>
                    <a:pt x="259" y="617"/>
                  </a:cubicBezTo>
                  <a:cubicBezTo>
                    <a:pt x="245" y="596"/>
                    <a:pt x="235" y="572"/>
                    <a:pt x="230" y="547"/>
                  </a:cubicBezTo>
                  <a:cubicBezTo>
                    <a:pt x="149" y="547"/>
                    <a:pt x="149" y="547"/>
                    <a:pt x="149" y="547"/>
                  </a:cubicBezTo>
                  <a:cubicBezTo>
                    <a:pt x="149" y="448"/>
                    <a:pt x="149" y="448"/>
                    <a:pt x="149" y="448"/>
                  </a:cubicBezTo>
                  <a:cubicBezTo>
                    <a:pt x="230" y="448"/>
                    <a:pt x="230" y="448"/>
                    <a:pt x="230" y="448"/>
                  </a:cubicBezTo>
                  <a:cubicBezTo>
                    <a:pt x="235" y="423"/>
                    <a:pt x="245" y="399"/>
                    <a:pt x="259" y="378"/>
                  </a:cubicBezTo>
                  <a:cubicBezTo>
                    <a:pt x="202" y="322"/>
                    <a:pt x="202" y="322"/>
                    <a:pt x="202" y="322"/>
                  </a:cubicBezTo>
                  <a:cubicBezTo>
                    <a:pt x="272" y="251"/>
                    <a:pt x="272" y="251"/>
                    <a:pt x="272" y="251"/>
                  </a:cubicBezTo>
                  <a:cubicBezTo>
                    <a:pt x="329" y="308"/>
                    <a:pt x="329" y="308"/>
                    <a:pt x="329" y="308"/>
                  </a:cubicBezTo>
                  <a:cubicBezTo>
                    <a:pt x="350" y="295"/>
                    <a:pt x="373" y="285"/>
                    <a:pt x="398" y="279"/>
                  </a:cubicBezTo>
                  <a:cubicBezTo>
                    <a:pt x="398" y="199"/>
                    <a:pt x="398" y="199"/>
                    <a:pt x="398" y="199"/>
                  </a:cubicBezTo>
                  <a:cubicBezTo>
                    <a:pt x="498" y="199"/>
                    <a:pt x="498" y="199"/>
                    <a:pt x="498" y="199"/>
                  </a:cubicBezTo>
                  <a:cubicBezTo>
                    <a:pt x="498" y="279"/>
                    <a:pt x="498" y="279"/>
                    <a:pt x="498" y="279"/>
                  </a:cubicBezTo>
                  <a:cubicBezTo>
                    <a:pt x="523" y="285"/>
                    <a:pt x="546" y="295"/>
                    <a:pt x="567" y="308"/>
                  </a:cubicBezTo>
                  <a:cubicBezTo>
                    <a:pt x="624" y="251"/>
                    <a:pt x="624" y="251"/>
                    <a:pt x="624" y="251"/>
                  </a:cubicBezTo>
                  <a:cubicBezTo>
                    <a:pt x="695" y="322"/>
                    <a:pt x="695" y="322"/>
                    <a:pt x="695" y="322"/>
                  </a:cubicBezTo>
                  <a:cubicBezTo>
                    <a:pt x="638" y="378"/>
                    <a:pt x="638" y="378"/>
                    <a:pt x="638" y="378"/>
                  </a:cubicBezTo>
                  <a:cubicBezTo>
                    <a:pt x="651" y="399"/>
                    <a:pt x="661" y="423"/>
                    <a:pt x="666" y="448"/>
                  </a:cubicBezTo>
                  <a:cubicBezTo>
                    <a:pt x="747" y="448"/>
                    <a:pt x="747" y="448"/>
                    <a:pt x="747" y="448"/>
                  </a:cubicBezTo>
                  <a:lnTo>
                    <a:pt x="747" y="54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4232888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15B439-4E52-4602-BE0D-3118E4F50E33}"/>
              </a:ext>
            </a:extLst>
          </p:cNvPr>
          <p:cNvSpPr>
            <a:spLocks noGrp="1"/>
          </p:cNvSpPr>
          <p:nvPr>
            <p:ph type="body" sz="quarter" idx="10"/>
          </p:nvPr>
        </p:nvSpPr>
        <p:spPr/>
        <p:txBody>
          <a:bodyPr/>
          <a:lstStyle/>
          <a:p>
            <a:r>
              <a:rPr lang="en-US"/>
              <a:t>KPMG understands your requirements to develop a next generation security operating model and strategy. As the market leader in security Strategy and Transformation we bring </a:t>
            </a:r>
            <a:r>
              <a:rPr lang="en-US" dirty="0"/>
              <a:t>deep insights</a:t>
            </a:r>
            <a:r>
              <a:rPr lang="en-US"/>
              <a:t> and enablers to help you achieve your aims. Through working with KPMG, Cigna will benefit from the following:</a:t>
            </a:r>
          </a:p>
          <a:p>
            <a:endParaRPr lang="en-US"/>
          </a:p>
        </p:txBody>
      </p:sp>
      <p:sp>
        <p:nvSpPr>
          <p:cNvPr id="3" name="Title 2">
            <a:extLst>
              <a:ext uri="{FF2B5EF4-FFF2-40B4-BE49-F238E27FC236}">
                <a16:creationId xmlns:a16="http://schemas.microsoft.com/office/drawing/2014/main" id="{95378F0D-9B37-4F61-B3AD-272CE52E89AD}"/>
              </a:ext>
            </a:extLst>
          </p:cNvPr>
          <p:cNvSpPr>
            <a:spLocks noGrp="1"/>
          </p:cNvSpPr>
          <p:nvPr>
            <p:ph type="title"/>
          </p:nvPr>
        </p:nvSpPr>
        <p:spPr/>
        <p:txBody>
          <a:bodyPr/>
          <a:lstStyle/>
          <a:p>
            <a:r>
              <a:rPr lang="en-US" dirty="0"/>
              <a:t>KPMG will deliver a truly differentiated experience </a:t>
            </a:r>
          </a:p>
        </p:txBody>
      </p:sp>
      <p:sp>
        <p:nvSpPr>
          <p:cNvPr id="9" name="Title 2">
            <a:extLst>
              <a:ext uri="{FF2B5EF4-FFF2-40B4-BE49-F238E27FC236}">
                <a16:creationId xmlns:a16="http://schemas.microsoft.com/office/drawing/2014/main" id="{C11FC1F1-B982-4BA0-8FCB-88CAA479781C}"/>
              </a:ext>
            </a:extLst>
          </p:cNvPr>
          <p:cNvSpPr txBox="1">
            <a:spLocks/>
          </p:cNvSpPr>
          <p:nvPr/>
        </p:nvSpPr>
        <p:spPr>
          <a:xfrm>
            <a:off x="1608000" y="4954246"/>
            <a:ext cx="10195200" cy="533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2"/>
                </a:solidFill>
                <a:latin typeface="+mn-lt"/>
                <a:ea typeface="+mj-ea"/>
                <a:cs typeface="+mj-cs"/>
              </a:defRPr>
            </a:lvl1pPr>
          </a:lstStyle>
          <a:p>
            <a:endParaRPr lang="en-US"/>
          </a:p>
        </p:txBody>
      </p:sp>
      <p:graphicFrame>
        <p:nvGraphicFramePr>
          <p:cNvPr id="12" name="Table 12">
            <a:extLst>
              <a:ext uri="{FF2B5EF4-FFF2-40B4-BE49-F238E27FC236}">
                <a16:creationId xmlns:a16="http://schemas.microsoft.com/office/drawing/2014/main" id="{1B329A19-39A3-4FD2-AB00-CB5F28DACE64}"/>
              </a:ext>
            </a:extLst>
          </p:cNvPr>
          <p:cNvGraphicFramePr>
            <a:graphicFrameLocks noGrp="1"/>
          </p:cNvGraphicFramePr>
          <p:nvPr>
            <p:extLst>
              <p:ext uri="{D42A27DB-BD31-4B8C-83A1-F6EECF244321}">
                <p14:modId xmlns:p14="http://schemas.microsoft.com/office/powerpoint/2010/main" val="3109399419"/>
              </p:ext>
            </p:extLst>
          </p:nvPr>
        </p:nvGraphicFramePr>
        <p:xfrm>
          <a:off x="998400" y="2322806"/>
          <a:ext cx="10195200" cy="3108960"/>
        </p:xfrm>
        <a:graphic>
          <a:graphicData uri="http://schemas.openxmlformats.org/drawingml/2006/table">
            <a:tbl>
              <a:tblPr firstRow="1" bandRow="1">
                <a:tableStyleId>{69012ECD-51FC-41F1-AA8D-1B2483CD663E}</a:tableStyleId>
              </a:tblPr>
              <a:tblGrid>
                <a:gridCol w="2290900">
                  <a:extLst>
                    <a:ext uri="{9D8B030D-6E8A-4147-A177-3AD203B41FA5}">
                      <a16:colId xmlns:a16="http://schemas.microsoft.com/office/drawing/2014/main" val="3384962746"/>
                    </a:ext>
                  </a:extLst>
                </a:gridCol>
                <a:gridCol w="7904300">
                  <a:extLst>
                    <a:ext uri="{9D8B030D-6E8A-4147-A177-3AD203B41FA5}">
                      <a16:colId xmlns:a16="http://schemas.microsoft.com/office/drawing/2014/main" val="3780654988"/>
                    </a:ext>
                  </a:extLst>
                </a:gridCol>
              </a:tblGrid>
              <a:tr h="0">
                <a:tc>
                  <a:txBody>
                    <a:bodyPr/>
                    <a:lstStyle/>
                    <a:p>
                      <a:r>
                        <a:rPr lang="en-US" sz="1200"/>
                        <a:t>KPMG Commitment</a:t>
                      </a:r>
                    </a:p>
                  </a:txBody>
                  <a:tcPr/>
                </a:tc>
                <a:tc>
                  <a:txBody>
                    <a:bodyPr/>
                    <a:lstStyle/>
                    <a:p>
                      <a:r>
                        <a:rPr lang="en-US" sz="1200"/>
                        <a:t>Explanation </a:t>
                      </a:r>
                    </a:p>
                  </a:txBody>
                  <a:tcPr/>
                </a:tc>
                <a:extLst>
                  <a:ext uri="{0D108BD9-81ED-4DB2-BD59-A6C34878D82A}">
                    <a16:rowId xmlns:a16="http://schemas.microsoft.com/office/drawing/2014/main" val="29668388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KPMG knows Cigna and come with deep insights into your strategic priorities.</a:t>
                      </a:r>
                    </a:p>
                  </a:txBody>
                  <a:tcPr/>
                </a:tc>
                <a:tc>
                  <a:txBody>
                    <a:bodyPr/>
                    <a:lstStyle/>
                    <a:p>
                      <a:pPr marL="171450" marR="0" lvl="0" indent="-171450" algn="l" rtl="0" eaLnBrk="1" fontAlgn="auto" latinLnBrk="0" hangingPunct="1">
                        <a:lnSpc>
                          <a:spcPct val="100000"/>
                        </a:lnSpc>
                        <a:spcBef>
                          <a:spcPts val="0"/>
                        </a:spcBef>
                        <a:spcAft>
                          <a:spcPts val="0"/>
                        </a:spcAft>
                        <a:buClrTx/>
                        <a:buSzTx/>
                        <a:buFont typeface="Wingdings" panose="05000000000000000000" pitchFamily="2" charset="2"/>
                        <a:buChar char="§"/>
                      </a:pPr>
                      <a:r>
                        <a:rPr lang="en-US" sz="1200"/>
                        <a:t>KPMG is your trusted cyber advisor and we are currently delivering your Identity and Access Management transformation both on the workforce and customer side.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a:t>We understand your cyber priorities and our proprietary frameworks bring speed and insights to operating model and strategy projects.</a:t>
                      </a:r>
                    </a:p>
                  </a:txBody>
                  <a:tcPr/>
                </a:tc>
                <a:extLst>
                  <a:ext uri="{0D108BD9-81ED-4DB2-BD59-A6C34878D82A}">
                    <a16:rowId xmlns:a16="http://schemas.microsoft.com/office/drawing/2014/main" val="36590805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KPMG brings differentiated ways of working and will accelerate new perspectives on Cigna’s cyber operating model and strategy.</a:t>
                      </a:r>
                    </a:p>
                  </a:txBody>
                  <a:tcPr/>
                </a:tc>
                <a:tc>
                  <a:txBody>
                    <a:bodyPr/>
                    <a:lstStyle/>
                    <a:p>
                      <a:pPr marL="171450" marR="0" lvl="0" indent="-171450" algn="l" rtl="0" eaLnBrk="1" fontAlgn="auto" latinLnBrk="0" hangingPunct="1">
                        <a:lnSpc>
                          <a:spcPct val="100000"/>
                        </a:lnSpc>
                        <a:spcBef>
                          <a:spcPts val="0"/>
                        </a:spcBef>
                        <a:spcAft>
                          <a:spcPts val="0"/>
                        </a:spcAft>
                        <a:buClrTx/>
                        <a:buSzTx/>
                        <a:buFont typeface="Wingdings" panose="05000000000000000000" pitchFamily="2" charset="2"/>
                        <a:buChar char="§"/>
                      </a:pPr>
                      <a:r>
                        <a:rPr lang="en-US" sz="1200" b="0">
                          <a:latin typeface="+mn-lt"/>
                        </a:rPr>
                        <a:t>KPMG has invested in a suite of in-person and virtual collaboration tools, including </a:t>
                      </a:r>
                      <a:r>
                        <a:rPr lang="en-US" sz="1200">
                          <a:latin typeface="+mn-lt"/>
                        </a:rPr>
                        <a:t>KPMG Ignition Center</a:t>
                      </a:r>
                      <a:r>
                        <a:rPr lang="en-US" sz="1200" b="0">
                          <a:latin typeface="+mn-lt"/>
                        </a:rPr>
                        <a:t>. We will bring our virtual collaboration capability to this engagement to provide you with latest digital collaboration tools.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a:latin typeface="+mn-lt"/>
                        </a:rPr>
                        <a:t>KPMG Ignition Centers are collaborative events that accelerate design thinking and consensus building. This is critical to rapidly aligning on a “North Star” vision.</a:t>
                      </a:r>
                    </a:p>
                  </a:txBody>
                  <a:tcPr/>
                </a:tc>
                <a:extLst>
                  <a:ext uri="{0D108BD9-81ED-4DB2-BD59-A6C34878D82A}">
                    <a16:rowId xmlns:a16="http://schemas.microsoft.com/office/drawing/2014/main" val="15834738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KPMG brings deep expertise into effectuating sustainable change through end-to-end operating model transformations.</a:t>
                      </a:r>
                    </a:p>
                  </a:txBody>
                  <a:tcPr/>
                </a:tc>
                <a:tc>
                  <a:txBody>
                    <a:bodyPr/>
                    <a:lstStyle/>
                    <a:p>
                      <a:pPr marL="171450" indent="-171450">
                        <a:buFont typeface="Wingdings" panose="05000000000000000000" pitchFamily="2" charset="2"/>
                        <a:buChar char="§"/>
                      </a:pPr>
                      <a:r>
                        <a:rPr lang="en-US" sz="1200" dirty="0"/>
                        <a:t>KPMG has proven credentials at Cigna’s direct peers that cover the same scope of work as proposed herein. </a:t>
                      </a:r>
                    </a:p>
                    <a:p>
                      <a:pPr marL="171450" indent="-171450">
                        <a:buFont typeface="Wingdings" panose="05000000000000000000" pitchFamily="2" charset="2"/>
                        <a:buChar char="§"/>
                      </a:pPr>
                      <a:r>
                        <a:rPr lang="en-US" sz="1200" dirty="0"/>
                        <a:t>We have demonstrated our ability to effectuate sustainable change through taking a wide-reaching perspective into organizational drivers and structures.</a:t>
                      </a:r>
                    </a:p>
                    <a:p>
                      <a:pPr marL="171450" indent="-171450">
                        <a:buFont typeface="Wingdings" panose="05000000000000000000" pitchFamily="2" charset="2"/>
                        <a:buChar char="§"/>
                      </a:pPr>
                      <a:r>
                        <a:rPr lang="en-US" sz="1200" dirty="0"/>
                        <a:t>KPMG is currently engaged to provide similar services to 8 of the Fortune 50 companies.</a:t>
                      </a:r>
                    </a:p>
                  </a:txBody>
                  <a:tcPr/>
                </a:tc>
                <a:extLst>
                  <a:ext uri="{0D108BD9-81ED-4DB2-BD59-A6C34878D82A}">
                    <a16:rowId xmlns:a16="http://schemas.microsoft.com/office/drawing/2014/main" val="1720697477"/>
                  </a:ext>
                </a:extLst>
              </a:tr>
            </a:tbl>
          </a:graphicData>
        </a:graphic>
      </p:graphicFrame>
    </p:spTree>
    <p:extLst>
      <p:ext uri="{BB962C8B-B14F-4D97-AF65-F5344CB8AC3E}">
        <p14:creationId xmlns:p14="http://schemas.microsoft.com/office/powerpoint/2010/main" val="1526010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20F3F4-E45A-4D0A-9B21-D27313A1B0D5}"/>
              </a:ext>
            </a:extLst>
          </p:cNvPr>
          <p:cNvSpPr>
            <a:spLocks noGrp="1"/>
          </p:cNvSpPr>
          <p:nvPr>
            <p:ph type="body" sz="quarter" idx="10"/>
          </p:nvPr>
        </p:nvSpPr>
        <p:spPr>
          <a:xfrm>
            <a:off x="983249" y="1233589"/>
            <a:ext cx="10195200" cy="879674"/>
          </a:xfrm>
        </p:spPr>
        <p:txBody>
          <a:bodyPr/>
          <a:lstStyle/>
          <a:p>
            <a:r>
              <a:rPr lang="en-US" sz="1200" b="0" dirty="0"/>
              <a:t>KPMG is your trusted cyber advisor and we are currently delivering your Identity and Access Management transformation.  We understand </a:t>
            </a:r>
            <a:r>
              <a:rPr lang="en-US" sz="1200" dirty="0"/>
              <a:t>your cyber priorities</a:t>
            </a:r>
            <a:r>
              <a:rPr lang="en-US" sz="1200" b="0" dirty="0"/>
              <a:t> and </a:t>
            </a:r>
            <a:r>
              <a:rPr lang="en-US" sz="1200" dirty="0"/>
              <a:t>our proprietary frameworks</a:t>
            </a:r>
            <a:r>
              <a:rPr lang="en-US" sz="1200" b="0" dirty="0"/>
              <a:t> bring speed and insights to operating model and strategy projects</a:t>
            </a:r>
          </a:p>
          <a:p>
            <a:endParaRPr lang="en-US" sz="1200" b="0" dirty="0"/>
          </a:p>
          <a:p>
            <a:endParaRPr lang="en-US" sz="1200" b="0" dirty="0">
              <a:cs typeface="Arial"/>
            </a:endParaRPr>
          </a:p>
        </p:txBody>
      </p:sp>
      <p:sp>
        <p:nvSpPr>
          <p:cNvPr id="3" name="Title 2">
            <a:extLst>
              <a:ext uri="{FF2B5EF4-FFF2-40B4-BE49-F238E27FC236}">
                <a16:creationId xmlns:a16="http://schemas.microsoft.com/office/drawing/2014/main" id="{12BC9456-C860-429F-BAE4-328996A0603C}"/>
              </a:ext>
            </a:extLst>
          </p:cNvPr>
          <p:cNvSpPr>
            <a:spLocks noGrp="1"/>
          </p:cNvSpPr>
          <p:nvPr>
            <p:ph type="title"/>
          </p:nvPr>
        </p:nvSpPr>
        <p:spPr/>
        <p:txBody>
          <a:bodyPr/>
          <a:lstStyle/>
          <a:p>
            <a:r>
              <a:rPr lang="en-US"/>
              <a:t>KPMG knows Cigna and comes with deep insights into your strategic priorities</a:t>
            </a:r>
            <a:endParaRPr lang="en-US" dirty="0"/>
          </a:p>
        </p:txBody>
      </p:sp>
      <p:grpSp>
        <p:nvGrpSpPr>
          <p:cNvPr id="7" name="Group 6">
            <a:extLst>
              <a:ext uri="{FF2B5EF4-FFF2-40B4-BE49-F238E27FC236}">
                <a16:creationId xmlns:a16="http://schemas.microsoft.com/office/drawing/2014/main" id="{B9E36421-4D25-43CB-A02C-B14A690B213F}"/>
              </a:ext>
            </a:extLst>
          </p:cNvPr>
          <p:cNvGrpSpPr/>
          <p:nvPr/>
        </p:nvGrpSpPr>
        <p:grpSpPr>
          <a:xfrm>
            <a:off x="970314" y="1788307"/>
            <a:ext cx="10630380" cy="1596626"/>
            <a:chOff x="970314" y="1788307"/>
            <a:chExt cx="10630380" cy="1596626"/>
          </a:xfrm>
        </p:grpSpPr>
        <p:sp>
          <p:nvSpPr>
            <p:cNvPr id="9" name="Freeform: Shape 8">
              <a:extLst>
                <a:ext uri="{FF2B5EF4-FFF2-40B4-BE49-F238E27FC236}">
                  <a16:creationId xmlns:a16="http://schemas.microsoft.com/office/drawing/2014/main" id="{CF23264B-646B-4748-BFCE-FF2D86AE9495}"/>
                </a:ext>
              </a:extLst>
            </p:cNvPr>
            <p:cNvSpPr/>
            <p:nvPr/>
          </p:nvSpPr>
          <p:spPr>
            <a:xfrm>
              <a:off x="970314" y="1788307"/>
              <a:ext cx="3460666" cy="395466"/>
            </a:xfrm>
            <a:custGeom>
              <a:avLst/>
              <a:gdLst>
                <a:gd name="connsiteX0" fmla="*/ 0 w 3460666"/>
                <a:gd name="connsiteY0" fmla="*/ 0 h 395466"/>
                <a:gd name="connsiteX1" fmla="*/ 3460666 w 3460666"/>
                <a:gd name="connsiteY1" fmla="*/ 0 h 395466"/>
                <a:gd name="connsiteX2" fmla="*/ 3460666 w 3460666"/>
                <a:gd name="connsiteY2" fmla="*/ 395466 h 395466"/>
                <a:gd name="connsiteX3" fmla="*/ 0 w 3460666"/>
                <a:gd name="connsiteY3" fmla="*/ 395466 h 395466"/>
                <a:gd name="connsiteX4" fmla="*/ 0 w 3460666"/>
                <a:gd name="connsiteY4" fmla="*/ 0 h 395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395466">
                  <a:moveTo>
                    <a:pt x="0" y="0"/>
                  </a:moveTo>
                  <a:lnTo>
                    <a:pt x="3460666" y="0"/>
                  </a:lnTo>
                  <a:lnTo>
                    <a:pt x="3460666" y="395466"/>
                  </a:lnTo>
                  <a:lnTo>
                    <a:pt x="0" y="395466"/>
                  </a:lnTo>
                  <a:lnTo>
                    <a:pt x="0" y="0"/>
                  </a:lnTo>
                  <a:close/>
                </a:path>
              </a:pathLst>
            </a:custGeom>
            <a:solidFill>
              <a:srgbClr val="00338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Digital Identity Trust</a:t>
              </a:r>
            </a:p>
          </p:txBody>
        </p:sp>
        <p:sp>
          <p:nvSpPr>
            <p:cNvPr id="11" name="Freeform: Shape 10">
              <a:extLst>
                <a:ext uri="{FF2B5EF4-FFF2-40B4-BE49-F238E27FC236}">
                  <a16:creationId xmlns:a16="http://schemas.microsoft.com/office/drawing/2014/main" id="{784C9521-0DE7-4968-9E67-8FA51B301B05}"/>
                </a:ext>
              </a:extLst>
            </p:cNvPr>
            <p:cNvSpPr/>
            <p:nvPr/>
          </p:nvSpPr>
          <p:spPr>
            <a:xfrm>
              <a:off x="970314" y="2206927"/>
              <a:ext cx="3460666" cy="1175373"/>
            </a:xfrm>
            <a:custGeom>
              <a:avLst/>
              <a:gdLst>
                <a:gd name="connsiteX0" fmla="*/ 0 w 3460666"/>
                <a:gd name="connsiteY0" fmla="*/ 0 h 1175373"/>
                <a:gd name="connsiteX1" fmla="*/ 3460666 w 3460666"/>
                <a:gd name="connsiteY1" fmla="*/ 0 h 1175373"/>
                <a:gd name="connsiteX2" fmla="*/ 3460666 w 3460666"/>
                <a:gd name="connsiteY2" fmla="*/ 1175373 h 1175373"/>
                <a:gd name="connsiteX3" fmla="*/ 0 w 3460666"/>
                <a:gd name="connsiteY3" fmla="*/ 1175373 h 1175373"/>
                <a:gd name="connsiteX4" fmla="*/ 0 w 3460666"/>
                <a:gd name="connsiteY4" fmla="*/ 0 h 117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1175373">
                  <a:moveTo>
                    <a:pt x="0" y="0"/>
                  </a:moveTo>
                  <a:lnTo>
                    <a:pt x="3460666" y="0"/>
                  </a:lnTo>
                  <a:lnTo>
                    <a:pt x="3460666" y="1175373"/>
                  </a:lnTo>
                  <a:lnTo>
                    <a:pt x="0" y="1175373"/>
                  </a:lnTo>
                  <a:lnTo>
                    <a:pt x="0" y="0"/>
                  </a:lnTo>
                  <a:close/>
                </a:path>
              </a:pathLst>
            </a:custGeom>
            <a:solidFill>
              <a:srgbClr val="00338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In today’s world of Zero Trust, digital identities (and your ability to verify them) is an edge control that is essential to support digital delivery of services to the consumer.</a:t>
              </a:r>
            </a:p>
          </p:txBody>
        </p:sp>
        <p:sp>
          <p:nvSpPr>
            <p:cNvPr id="12" name="Freeform: Shape 11">
              <a:extLst>
                <a:ext uri="{FF2B5EF4-FFF2-40B4-BE49-F238E27FC236}">
                  <a16:creationId xmlns:a16="http://schemas.microsoft.com/office/drawing/2014/main" id="{F7EE5658-96C4-4283-96DE-B5CD1A8F77FD}"/>
                </a:ext>
              </a:extLst>
            </p:cNvPr>
            <p:cNvSpPr/>
            <p:nvPr/>
          </p:nvSpPr>
          <p:spPr>
            <a:xfrm>
              <a:off x="4576944" y="1788307"/>
              <a:ext cx="3460666" cy="398099"/>
            </a:xfrm>
            <a:custGeom>
              <a:avLst/>
              <a:gdLst>
                <a:gd name="connsiteX0" fmla="*/ 0 w 3460666"/>
                <a:gd name="connsiteY0" fmla="*/ 0 h 398099"/>
                <a:gd name="connsiteX1" fmla="*/ 3460666 w 3460666"/>
                <a:gd name="connsiteY1" fmla="*/ 0 h 398099"/>
                <a:gd name="connsiteX2" fmla="*/ 3460666 w 3460666"/>
                <a:gd name="connsiteY2" fmla="*/ 398099 h 398099"/>
                <a:gd name="connsiteX3" fmla="*/ 0 w 3460666"/>
                <a:gd name="connsiteY3" fmla="*/ 398099 h 398099"/>
                <a:gd name="connsiteX4" fmla="*/ 0 w 3460666"/>
                <a:gd name="connsiteY4" fmla="*/ 0 h 398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398099">
                  <a:moveTo>
                    <a:pt x="0" y="0"/>
                  </a:moveTo>
                  <a:lnTo>
                    <a:pt x="3460666" y="0"/>
                  </a:lnTo>
                  <a:lnTo>
                    <a:pt x="3460666" y="398099"/>
                  </a:lnTo>
                  <a:lnTo>
                    <a:pt x="0" y="398099"/>
                  </a:lnTo>
                  <a:lnTo>
                    <a:pt x="0" y="0"/>
                  </a:lnTo>
                  <a:close/>
                </a:path>
              </a:pathLst>
            </a:custGeom>
            <a:solidFill>
              <a:srgbClr val="005EB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Vulnerability Management</a:t>
              </a:r>
            </a:p>
          </p:txBody>
        </p:sp>
        <p:sp>
          <p:nvSpPr>
            <p:cNvPr id="13" name="Freeform: Shape 12">
              <a:extLst>
                <a:ext uri="{FF2B5EF4-FFF2-40B4-BE49-F238E27FC236}">
                  <a16:creationId xmlns:a16="http://schemas.microsoft.com/office/drawing/2014/main" id="{5D0AE72E-F933-4934-96D6-4957C9C13817}"/>
                </a:ext>
              </a:extLst>
            </p:cNvPr>
            <p:cNvSpPr/>
            <p:nvPr/>
          </p:nvSpPr>
          <p:spPr>
            <a:xfrm>
              <a:off x="4576944" y="2209560"/>
              <a:ext cx="3460666" cy="1175373"/>
            </a:xfrm>
            <a:custGeom>
              <a:avLst/>
              <a:gdLst>
                <a:gd name="connsiteX0" fmla="*/ 0 w 3460666"/>
                <a:gd name="connsiteY0" fmla="*/ 0 h 1175373"/>
                <a:gd name="connsiteX1" fmla="*/ 3460666 w 3460666"/>
                <a:gd name="connsiteY1" fmla="*/ 0 h 1175373"/>
                <a:gd name="connsiteX2" fmla="*/ 3460666 w 3460666"/>
                <a:gd name="connsiteY2" fmla="*/ 1175373 h 1175373"/>
                <a:gd name="connsiteX3" fmla="*/ 0 w 3460666"/>
                <a:gd name="connsiteY3" fmla="*/ 1175373 h 1175373"/>
                <a:gd name="connsiteX4" fmla="*/ 0 w 3460666"/>
                <a:gd name="connsiteY4" fmla="*/ 0 h 117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1175373">
                  <a:moveTo>
                    <a:pt x="0" y="0"/>
                  </a:moveTo>
                  <a:lnTo>
                    <a:pt x="3460666" y="0"/>
                  </a:lnTo>
                  <a:lnTo>
                    <a:pt x="3460666" y="1175373"/>
                  </a:lnTo>
                  <a:lnTo>
                    <a:pt x="0" y="1175373"/>
                  </a:lnTo>
                  <a:lnTo>
                    <a:pt x="0" y="0"/>
                  </a:lnTo>
                  <a:close/>
                </a:path>
              </a:pathLst>
            </a:custGeom>
            <a:solidFill>
              <a:srgbClr val="005EB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The extreme velocity of technology change makes full lifecycle vulnerability management programs critical. They reduce successful attacks through defined processes for patch &amp; configuration management.</a:t>
              </a:r>
              <a:endParaRPr lang="en-US" sz="1400" kern="1200" dirty="0">
                <a:solidFill>
                  <a:schemeClr val="tx1"/>
                </a:solidFill>
              </a:endParaRPr>
            </a:p>
          </p:txBody>
        </p:sp>
        <p:sp>
          <p:nvSpPr>
            <p:cNvPr id="14" name="Freeform: Shape 13">
              <a:extLst>
                <a:ext uri="{FF2B5EF4-FFF2-40B4-BE49-F238E27FC236}">
                  <a16:creationId xmlns:a16="http://schemas.microsoft.com/office/drawing/2014/main" id="{4AC9C578-0E09-441A-A406-40EABDF7122D}"/>
                </a:ext>
              </a:extLst>
            </p:cNvPr>
            <p:cNvSpPr/>
            <p:nvPr/>
          </p:nvSpPr>
          <p:spPr>
            <a:xfrm>
              <a:off x="8140028" y="1788307"/>
              <a:ext cx="3460666" cy="395607"/>
            </a:xfrm>
            <a:custGeom>
              <a:avLst/>
              <a:gdLst>
                <a:gd name="connsiteX0" fmla="*/ 0 w 3460666"/>
                <a:gd name="connsiteY0" fmla="*/ 0 h 395607"/>
                <a:gd name="connsiteX1" fmla="*/ 3460666 w 3460666"/>
                <a:gd name="connsiteY1" fmla="*/ 0 h 395607"/>
                <a:gd name="connsiteX2" fmla="*/ 3460666 w 3460666"/>
                <a:gd name="connsiteY2" fmla="*/ 395607 h 395607"/>
                <a:gd name="connsiteX3" fmla="*/ 0 w 3460666"/>
                <a:gd name="connsiteY3" fmla="*/ 395607 h 395607"/>
                <a:gd name="connsiteX4" fmla="*/ 0 w 3460666"/>
                <a:gd name="connsiteY4" fmla="*/ 0 h 395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395607">
                  <a:moveTo>
                    <a:pt x="0" y="0"/>
                  </a:moveTo>
                  <a:lnTo>
                    <a:pt x="3460666" y="0"/>
                  </a:lnTo>
                  <a:lnTo>
                    <a:pt x="3460666" y="395607"/>
                  </a:lnTo>
                  <a:lnTo>
                    <a:pt x="0" y="395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Monitoring and Response</a:t>
              </a:r>
            </a:p>
          </p:txBody>
        </p:sp>
        <p:sp>
          <p:nvSpPr>
            <p:cNvPr id="15" name="Freeform: Shape 14">
              <a:extLst>
                <a:ext uri="{FF2B5EF4-FFF2-40B4-BE49-F238E27FC236}">
                  <a16:creationId xmlns:a16="http://schemas.microsoft.com/office/drawing/2014/main" id="{F956375F-79D1-4DFD-BFDB-038CECC2609A}"/>
                </a:ext>
              </a:extLst>
            </p:cNvPr>
            <p:cNvSpPr/>
            <p:nvPr/>
          </p:nvSpPr>
          <p:spPr>
            <a:xfrm>
              <a:off x="8140028" y="2207068"/>
              <a:ext cx="3460666" cy="1175373"/>
            </a:xfrm>
            <a:custGeom>
              <a:avLst/>
              <a:gdLst>
                <a:gd name="connsiteX0" fmla="*/ 0 w 3460666"/>
                <a:gd name="connsiteY0" fmla="*/ 0 h 1175373"/>
                <a:gd name="connsiteX1" fmla="*/ 3460666 w 3460666"/>
                <a:gd name="connsiteY1" fmla="*/ 0 h 1175373"/>
                <a:gd name="connsiteX2" fmla="*/ 3460666 w 3460666"/>
                <a:gd name="connsiteY2" fmla="*/ 1175373 h 1175373"/>
                <a:gd name="connsiteX3" fmla="*/ 0 w 3460666"/>
                <a:gd name="connsiteY3" fmla="*/ 1175373 h 1175373"/>
                <a:gd name="connsiteX4" fmla="*/ 0 w 3460666"/>
                <a:gd name="connsiteY4" fmla="*/ 0 h 117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1175373">
                  <a:moveTo>
                    <a:pt x="0" y="0"/>
                  </a:moveTo>
                  <a:lnTo>
                    <a:pt x="3460666" y="0"/>
                  </a:lnTo>
                  <a:lnTo>
                    <a:pt x="3460666" y="1175373"/>
                  </a:lnTo>
                  <a:lnTo>
                    <a:pt x="0" y="11753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Your ability to deliver monitoring and detection services is fundamental to addressing the evolving threat landscape, which includes addressing key security challenges and adding new capabilities.</a:t>
              </a:r>
              <a:endParaRPr lang="en-US" sz="1400" kern="1200" dirty="0">
                <a:solidFill>
                  <a:schemeClr val="tx1"/>
                </a:solidFill>
              </a:endParaRPr>
            </a:p>
          </p:txBody>
        </p:sp>
      </p:grpSp>
      <p:pic>
        <p:nvPicPr>
          <p:cNvPr id="8" name="Picture 7">
            <a:extLst>
              <a:ext uri="{FF2B5EF4-FFF2-40B4-BE49-F238E27FC236}">
                <a16:creationId xmlns:a16="http://schemas.microsoft.com/office/drawing/2014/main" id="{BB58D7B8-6054-4790-8B96-D2AA5A109560}"/>
              </a:ext>
            </a:extLst>
          </p:cNvPr>
          <p:cNvPicPr>
            <a:picLocks noChangeAspect="1"/>
          </p:cNvPicPr>
          <p:nvPr/>
        </p:nvPicPr>
        <p:blipFill>
          <a:blip r:embed="rId2"/>
          <a:stretch>
            <a:fillRect/>
          </a:stretch>
        </p:blipFill>
        <p:spPr>
          <a:xfrm>
            <a:off x="4576944" y="3580450"/>
            <a:ext cx="3505419" cy="1722416"/>
          </a:xfrm>
          <a:prstGeom prst="rect">
            <a:avLst/>
          </a:prstGeom>
          <a:ln>
            <a:solidFill>
              <a:srgbClr val="00338D"/>
            </a:solidFill>
          </a:ln>
        </p:spPr>
      </p:pic>
      <p:pic>
        <p:nvPicPr>
          <p:cNvPr id="10" name="Picture 9">
            <a:extLst>
              <a:ext uri="{FF2B5EF4-FFF2-40B4-BE49-F238E27FC236}">
                <a16:creationId xmlns:a16="http://schemas.microsoft.com/office/drawing/2014/main" id="{C6FB83E8-7F0A-4076-8CF1-9DAE93307EF9}"/>
              </a:ext>
            </a:extLst>
          </p:cNvPr>
          <p:cNvPicPr>
            <a:picLocks noChangeAspect="1"/>
          </p:cNvPicPr>
          <p:nvPr/>
        </p:nvPicPr>
        <p:blipFill>
          <a:blip r:embed="rId3"/>
          <a:stretch>
            <a:fillRect/>
          </a:stretch>
        </p:blipFill>
        <p:spPr>
          <a:xfrm>
            <a:off x="998400" y="3603787"/>
            <a:ext cx="3439422" cy="1628494"/>
          </a:xfrm>
          <a:prstGeom prst="rect">
            <a:avLst/>
          </a:prstGeom>
          <a:ln>
            <a:solidFill>
              <a:srgbClr val="00338D"/>
            </a:solidFill>
          </a:ln>
        </p:spPr>
      </p:pic>
      <p:pic>
        <p:nvPicPr>
          <p:cNvPr id="4" name="Picture 3">
            <a:extLst>
              <a:ext uri="{FF2B5EF4-FFF2-40B4-BE49-F238E27FC236}">
                <a16:creationId xmlns:a16="http://schemas.microsoft.com/office/drawing/2014/main" id="{EFFA2F66-A7C7-43B7-AB2F-4B98FF3ADAC3}"/>
              </a:ext>
            </a:extLst>
          </p:cNvPr>
          <p:cNvPicPr>
            <a:picLocks noChangeAspect="1"/>
          </p:cNvPicPr>
          <p:nvPr/>
        </p:nvPicPr>
        <p:blipFill>
          <a:blip r:embed="rId4"/>
          <a:stretch>
            <a:fillRect/>
          </a:stretch>
        </p:blipFill>
        <p:spPr>
          <a:xfrm>
            <a:off x="8570422" y="3603787"/>
            <a:ext cx="2818313" cy="2567116"/>
          </a:xfrm>
          <a:prstGeom prst="rect">
            <a:avLst/>
          </a:prstGeom>
        </p:spPr>
      </p:pic>
    </p:spTree>
    <p:extLst>
      <p:ext uri="{BB962C8B-B14F-4D97-AF65-F5344CB8AC3E}">
        <p14:creationId xmlns:p14="http://schemas.microsoft.com/office/powerpoint/2010/main" val="1395696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C9456-C860-429F-BAE4-328996A0603C}"/>
              </a:ext>
            </a:extLst>
          </p:cNvPr>
          <p:cNvSpPr>
            <a:spLocks noGrp="1"/>
          </p:cNvSpPr>
          <p:nvPr>
            <p:ph type="title"/>
          </p:nvPr>
        </p:nvSpPr>
        <p:spPr/>
        <p:txBody>
          <a:bodyPr/>
          <a:lstStyle/>
          <a:p>
            <a:r>
              <a:rPr lang="en-US"/>
              <a:t>We know Cigna and come with deep insights into your strategic priorities (cont.)</a:t>
            </a:r>
          </a:p>
        </p:txBody>
      </p:sp>
      <p:grpSp>
        <p:nvGrpSpPr>
          <p:cNvPr id="6" name="Group 5">
            <a:extLst>
              <a:ext uri="{FF2B5EF4-FFF2-40B4-BE49-F238E27FC236}">
                <a16:creationId xmlns:a16="http://schemas.microsoft.com/office/drawing/2014/main" id="{32389DFC-DA63-4611-8D77-C0E9AE5C6029}"/>
              </a:ext>
            </a:extLst>
          </p:cNvPr>
          <p:cNvGrpSpPr/>
          <p:nvPr/>
        </p:nvGrpSpPr>
        <p:grpSpPr>
          <a:xfrm>
            <a:off x="889850" y="1572439"/>
            <a:ext cx="10608422" cy="1830833"/>
            <a:chOff x="889850" y="1572439"/>
            <a:chExt cx="10608422" cy="1830833"/>
          </a:xfrm>
        </p:grpSpPr>
        <p:sp>
          <p:nvSpPr>
            <p:cNvPr id="7" name="Freeform: Shape 6">
              <a:extLst>
                <a:ext uri="{FF2B5EF4-FFF2-40B4-BE49-F238E27FC236}">
                  <a16:creationId xmlns:a16="http://schemas.microsoft.com/office/drawing/2014/main" id="{C2C955BB-AD76-4220-94E0-230C2F3050F6}"/>
                </a:ext>
              </a:extLst>
            </p:cNvPr>
            <p:cNvSpPr/>
            <p:nvPr/>
          </p:nvSpPr>
          <p:spPr>
            <a:xfrm>
              <a:off x="889850" y="1572580"/>
              <a:ext cx="3460666" cy="395466"/>
            </a:xfrm>
            <a:custGeom>
              <a:avLst/>
              <a:gdLst>
                <a:gd name="connsiteX0" fmla="*/ 0 w 3460666"/>
                <a:gd name="connsiteY0" fmla="*/ 0 h 395466"/>
                <a:gd name="connsiteX1" fmla="*/ 3460666 w 3460666"/>
                <a:gd name="connsiteY1" fmla="*/ 0 h 395466"/>
                <a:gd name="connsiteX2" fmla="*/ 3460666 w 3460666"/>
                <a:gd name="connsiteY2" fmla="*/ 395466 h 395466"/>
                <a:gd name="connsiteX3" fmla="*/ 0 w 3460666"/>
                <a:gd name="connsiteY3" fmla="*/ 395466 h 395466"/>
                <a:gd name="connsiteX4" fmla="*/ 0 w 3460666"/>
                <a:gd name="connsiteY4" fmla="*/ 0 h 395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395466">
                  <a:moveTo>
                    <a:pt x="0" y="0"/>
                  </a:moveTo>
                  <a:lnTo>
                    <a:pt x="3460666" y="0"/>
                  </a:lnTo>
                  <a:lnTo>
                    <a:pt x="3460666" y="395466"/>
                  </a:lnTo>
                  <a:lnTo>
                    <a:pt x="0" y="395466"/>
                  </a:lnTo>
                  <a:lnTo>
                    <a:pt x="0" y="0"/>
                  </a:lnTo>
                  <a:close/>
                </a:path>
              </a:pathLst>
            </a:custGeom>
            <a:solidFill>
              <a:srgbClr val="4836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Threat Intelligence</a:t>
              </a:r>
            </a:p>
          </p:txBody>
        </p:sp>
        <p:sp>
          <p:nvSpPr>
            <p:cNvPr id="8" name="Freeform: Shape 7">
              <a:extLst>
                <a:ext uri="{FF2B5EF4-FFF2-40B4-BE49-F238E27FC236}">
                  <a16:creationId xmlns:a16="http://schemas.microsoft.com/office/drawing/2014/main" id="{73FFBF13-302A-4B35-BD05-F49C60709C3F}"/>
                </a:ext>
              </a:extLst>
            </p:cNvPr>
            <p:cNvSpPr/>
            <p:nvPr/>
          </p:nvSpPr>
          <p:spPr>
            <a:xfrm>
              <a:off x="889850" y="2196864"/>
              <a:ext cx="3460666" cy="1175373"/>
            </a:xfrm>
            <a:custGeom>
              <a:avLst/>
              <a:gdLst>
                <a:gd name="connsiteX0" fmla="*/ 0 w 3460666"/>
                <a:gd name="connsiteY0" fmla="*/ 0 h 1175373"/>
                <a:gd name="connsiteX1" fmla="*/ 3460666 w 3460666"/>
                <a:gd name="connsiteY1" fmla="*/ 0 h 1175373"/>
                <a:gd name="connsiteX2" fmla="*/ 3460666 w 3460666"/>
                <a:gd name="connsiteY2" fmla="*/ 1175373 h 1175373"/>
                <a:gd name="connsiteX3" fmla="*/ 0 w 3460666"/>
                <a:gd name="connsiteY3" fmla="*/ 1175373 h 1175373"/>
                <a:gd name="connsiteX4" fmla="*/ 0 w 3460666"/>
                <a:gd name="connsiteY4" fmla="*/ 0 h 117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1175373">
                  <a:moveTo>
                    <a:pt x="0" y="0"/>
                  </a:moveTo>
                  <a:lnTo>
                    <a:pt x="3460666" y="0"/>
                  </a:lnTo>
                  <a:lnTo>
                    <a:pt x="3460666" y="1175373"/>
                  </a:lnTo>
                  <a:lnTo>
                    <a:pt x="0" y="1175373"/>
                  </a:lnTo>
                  <a:lnTo>
                    <a:pt x="0" y="0"/>
                  </a:lnTo>
                  <a:close/>
                </a:path>
              </a:pathLst>
            </a:custGeom>
            <a:solidFill>
              <a:srgbClr val="4836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Leading organizations define a cyber vision that moves the security posture from a proactive to a predictive cyber defense state</a:t>
              </a:r>
            </a:p>
          </p:txBody>
        </p:sp>
        <p:sp>
          <p:nvSpPr>
            <p:cNvPr id="9" name="Freeform: Shape 8">
              <a:extLst>
                <a:ext uri="{FF2B5EF4-FFF2-40B4-BE49-F238E27FC236}">
                  <a16:creationId xmlns:a16="http://schemas.microsoft.com/office/drawing/2014/main" id="{0D96CD10-7876-4753-9878-522A3FA2829B}"/>
                </a:ext>
              </a:extLst>
            </p:cNvPr>
            <p:cNvSpPr/>
            <p:nvPr/>
          </p:nvSpPr>
          <p:spPr>
            <a:xfrm>
              <a:off x="4463728" y="1572439"/>
              <a:ext cx="3460666" cy="398099"/>
            </a:xfrm>
            <a:custGeom>
              <a:avLst/>
              <a:gdLst>
                <a:gd name="connsiteX0" fmla="*/ 0 w 3460666"/>
                <a:gd name="connsiteY0" fmla="*/ 0 h 398099"/>
                <a:gd name="connsiteX1" fmla="*/ 3460666 w 3460666"/>
                <a:gd name="connsiteY1" fmla="*/ 0 h 398099"/>
                <a:gd name="connsiteX2" fmla="*/ 3460666 w 3460666"/>
                <a:gd name="connsiteY2" fmla="*/ 398099 h 398099"/>
                <a:gd name="connsiteX3" fmla="*/ 0 w 3460666"/>
                <a:gd name="connsiteY3" fmla="*/ 398099 h 398099"/>
                <a:gd name="connsiteX4" fmla="*/ 0 w 3460666"/>
                <a:gd name="connsiteY4" fmla="*/ 0 h 398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398099">
                  <a:moveTo>
                    <a:pt x="0" y="0"/>
                  </a:moveTo>
                  <a:lnTo>
                    <a:pt x="3460666" y="0"/>
                  </a:lnTo>
                  <a:lnTo>
                    <a:pt x="3460666" y="398099"/>
                  </a:lnTo>
                  <a:lnTo>
                    <a:pt x="0" y="398099"/>
                  </a:lnTo>
                  <a:lnTo>
                    <a:pt x="0" y="0"/>
                  </a:lnTo>
                  <a:close/>
                </a:path>
              </a:pathLst>
            </a:custGeom>
            <a:solidFill>
              <a:srgbClr val="470A6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Access Control</a:t>
              </a:r>
            </a:p>
          </p:txBody>
        </p:sp>
        <p:sp>
          <p:nvSpPr>
            <p:cNvPr id="10" name="Freeform: Shape 9">
              <a:extLst>
                <a:ext uri="{FF2B5EF4-FFF2-40B4-BE49-F238E27FC236}">
                  <a16:creationId xmlns:a16="http://schemas.microsoft.com/office/drawing/2014/main" id="{1EC3C5BD-23D2-41A6-8D86-399B025AD471}"/>
                </a:ext>
              </a:extLst>
            </p:cNvPr>
            <p:cNvSpPr/>
            <p:nvPr/>
          </p:nvSpPr>
          <p:spPr>
            <a:xfrm>
              <a:off x="4463728" y="2196863"/>
              <a:ext cx="3460666" cy="1175373"/>
            </a:xfrm>
            <a:custGeom>
              <a:avLst/>
              <a:gdLst>
                <a:gd name="connsiteX0" fmla="*/ 0 w 3460666"/>
                <a:gd name="connsiteY0" fmla="*/ 0 h 1175373"/>
                <a:gd name="connsiteX1" fmla="*/ 3460666 w 3460666"/>
                <a:gd name="connsiteY1" fmla="*/ 0 h 1175373"/>
                <a:gd name="connsiteX2" fmla="*/ 3460666 w 3460666"/>
                <a:gd name="connsiteY2" fmla="*/ 1175373 h 1175373"/>
                <a:gd name="connsiteX3" fmla="*/ 0 w 3460666"/>
                <a:gd name="connsiteY3" fmla="*/ 1175373 h 1175373"/>
                <a:gd name="connsiteX4" fmla="*/ 0 w 3460666"/>
                <a:gd name="connsiteY4" fmla="*/ 0 h 117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1175373">
                  <a:moveTo>
                    <a:pt x="0" y="0"/>
                  </a:moveTo>
                  <a:lnTo>
                    <a:pt x="3460666" y="0"/>
                  </a:lnTo>
                  <a:lnTo>
                    <a:pt x="3460666" y="1175373"/>
                  </a:lnTo>
                  <a:lnTo>
                    <a:pt x="0" y="1175373"/>
                  </a:lnTo>
                  <a:lnTo>
                    <a:pt x="0" y="0"/>
                  </a:lnTo>
                  <a:close/>
                </a:path>
              </a:pathLst>
            </a:custGeom>
            <a:solidFill>
              <a:srgbClr val="470A6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Similar to identity, authorization and authentication models are key to achieving zero trust principles</a:t>
              </a:r>
              <a:endParaRPr lang="en-US" sz="1400" kern="1200">
                <a:solidFill>
                  <a:schemeClr val="tx1"/>
                </a:solidFill>
              </a:endParaRPr>
            </a:p>
          </p:txBody>
        </p:sp>
        <p:sp>
          <p:nvSpPr>
            <p:cNvPr id="11" name="Freeform: Shape 10">
              <a:extLst>
                <a:ext uri="{FF2B5EF4-FFF2-40B4-BE49-F238E27FC236}">
                  <a16:creationId xmlns:a16="http://schemas.microsoft.com/office/drawing/2014/main" id="{3380741E-3DFC-4770-8AF9-74E560D42FB4}"/>
                </a:ext>
              </a:extLst>
            </p:cNvPr>
            <p:cNvSpPr/>
            <p:nvPr/>
          </p:nvSpPr>
          <p:spPr>
            <a:xfrm>
              <a:off x="8037606" y="1572439"/>
              <a:ext cx="3460666" cy="395607"/>
            </a:xfrm>
            <a:custGeom>
              <a:avLst/>
              <a:gdLst>
                <a:gd name="connsiteX0" fmla="*/ 0 w 3460666"/>
                <a:gd name="connsiteY0" fmla="*/ 0 h 395607"/>
                <a:gd name="connsiteX1" fmla="*/ 3460666 w 3460666"/>
                <a:gd name="connsiteY1" fmla="*/ 0 h 395607"/>
                <a:gd name="connsiteX2" fmla="*/ 3460666 w 3460666"/>
                <a:gd name="connsiteY2" fmla="*/ 395607 h 395607"/>
                <a:gd name="connsiteX3" fmla="*/ 0 w 3460666"/>
                <a:gd name="connsiteY3" fmla="*/ 395607 h 395607"/>
                <a:gd name="connsiteX4" fmla="*/ 0 w 3460666"/>
                <a:gd name="connsiteY4" fmla="*/ 0 h 395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395607">
                  <a:moveTo>
                    <a:pt x="0" y="0"/>
                  </a:moveTo>
                  <a:lnTo>
                    <a:pt x="3460666" y="0"/>
                  </a:lnTo>
                  <a:lnTo>
                    <a:pt x="3460666" y="395607"/>
                  </a:lnTo>
                  <a:lnTo>
                    <a:pt x="0" y="395607"/>
                  </a:lnTo>
                  <a:lnTo>
                    <a:pt x="0" y="0"/>
                  </a:lnTo>
                  <a:close/>
                </a:path>
              </a:pathLst>
            </a:custGeom>
            <a:solidFill>
              <a:srgbClr val="6D207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Data Protection</a:t>
              </a:r>
            </a:p>
          </p:txBody>
        </p:sp>
        <p:sp>
          <p:nvSpPr>
            <p:cNvPr id="13" name="Freeform: Shape 12">
              <a:extLst>
                <a:ext uri="{FF2B5EF4-FFF2-40B4-BE49-F238E27FC236}">
                  <a16:creationId xmlns:a16="http://schemas.microsoft.com/office/drawing/2014/main" id="{22F825C0-CFC4-4010-834D-4BC5E65D5AFF}"/>
                </a:ext>
              </a:extLst>
            </p:cNvPr>
            <p:cNvSpPr/>
            <p:nvPr/>
          </p:nvSpPr>
          <p:spPr>
            <a:xfrm>
              <a:off x="8037606" y="2227899"/>
              <a:ext cx="3460666" cy="1175373"/>
            </a:xfrm>
            <a:custGeom>
              <a:avLst/>
              <a:gdLst>
                <a:gd name="connsiteX0" fmla="*/ 0 w 3460666"/>
                <a:gd name="connsiteY0" fmla="*/ 0 h 1175373"/>
                <a:gd name="connsiteX1" fmla="*/ 3460666 w 3460666"/>
                <a:gd name="connsiteY1" fmla="*/ 0 h 1175373"/>
                <a:gd name="connsiteX2" fmla="*/ 3460666 w 3460666"/>
                <a:gd name="connsiteY2" fmla="*/ 1175373 h 1175373"/>
                <a:gd name="connsiteX3" fmla="*/ 0 w 3460666"/>
                <a:gd name="connsiteY3" fmla="*/ 1175373 h 1175373"/>
                <a:gd name="connsiteX4" fmla="*/ 0 w 3460666"/>
                <a:gd name="connsiteY4" fmla="*/ 0 h 117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666" h="1175373">
                  <a:moveTo>
                    <a:pt x="0" y="0"/>
                  </a:moveTo>
                  <a:lnTo>
                    <a:pt x="3460666" y="0"/>
                  </a:lnTo>
                  <a:lnTo>
                    <a:pt x="3460666" y="1175373"/>
                  </a:lnTo>
                  <a:lnTo>
                    <a:pt x="0" y="1175373"/>
                  </a:lnTo>
                  <a:lnTo>
                    <a:pt x="0" y="0"/>
                  </a:lnTo>
                  <a:close/>
                </a:path>
              </a:pathLst>
            </a:custGeom>
            <a:solidFill>
              <a:srgbClr val="6D207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Protecting client and business critical data is at the core of our cyber strategy</a:t>
              </a:r>
              <a:endParaRPr lang="en-US" sz="1400" kern="1200" dirty="0">
                <a:solidFill>
                  <a:schemeClr val="tx1"/>
                </a:solidFill>
              </a:endParaRPr>
            </a:p>
          </p:txBody>
        </p:sp>
      </p:grpSp>
      <p:pic>
        <p:nvPicPr>
          <p:cNvPr id="12" name="Picture 11">
            <a:extLst>
              <a:ext uri="{FF2B5EF4-FFF2-40B4-BE49-F238E27FC236}">
                <a16:creationId xmlns:a16="http://schemas.microsoft.com/office/drawing/2014/main" id="{C0CDFCB0-7431-4E9E-A586-3A0083403A28}"/>
              </a:ext>
            </a:extLst>
          </p:cNvPr>
          <p:cNvPicPr>
            <a:picLocks noChangeAspect="1"/>
          </p:cNvPicPr>
          <p:nvPr/>
        </p:nvPicPr>
        <p:blipFill>
          <a:blip r:embed="rId2"/>
          <a:stretch>
            <a:fillRect/>
          </a:stretch>
        </p:blipFill>
        <p:spPr>
          <a:xfrm>
            <a:off x="4463728" y="3618675"/>
            <a:ext cx="3482828" cy="2090862"/>
          </a:xfrm>
          <a:prstGeom prst="rect">
            <a:avLst/>
          </a:prstGeom>
          <a:ln>
            <a:solidFill>
              <a:srgbClr val="00338D"/>
            </a:solidFill>
          </a:ln>
        </p:spPr>
      </p:pic>
      <p:pic>
        <p:nvPicPr>
          <p:cNvPr id="14" name="Picture 13">
            <a:extLst>
              <a:ext uri="{FF2B5EF4-FFF2-40B4-BE49-F238E27FC236}">
                <a16:creationId xmlns:a16="http://schemas.microsoft.com/office/drawing/2014/main" id="{65ED4AC2-4FDA-41B6-B907-40DE6C73B018}"/>
              </a:ext>
            </a:extLst>
          </p:cNvPr>
          <p:cNvPicPr>
            <a:picLocks noChangeAspect="1"/>
          </p:cNvPicPr>
          <p:nvPr/>
        </p:nvPicPr>
        <p:blipFill>
          <a:blip r:embed="rId3"/>
          <a:stretch>
            <a:fillRect/>
          </a:stretch>
        </p:blipFill>
        <p:spPr>
          <a:xfrm>
            <a:off x="8037606" y="3618675"/>
            <a:ext cx="3524746" cy="1759774"/>
          </a:xfrm>
          <a:prstGeom prst="rect">
            <a:avLst/>
          </a:prstGeom>
          <a:ln>
            <a:solidFill>
              <a:srgbClr val="00338D"/>
            </a:solidFill>
          </a:ln>
        </p:spPr>
      </p:pic>
      <p:pic>
        <p:nvPicPr>
          <p:cNvPr id="4" name="Picture 3">
            <a:extLst>
              <a:ext uri="{FF2B5EF4-FFF2-40B4-BE49-F238E27FC236}">
                <a16:creationId xmlns:a16="http://schemas.microsoft.com/office/drawing/2014/main" id="{1F030C13-AB37-4CCB-933D-F31F4FE27A74}"/>
              </a:ext>
            </a:extLst>
          </p:cNvPr>
          <p:cNvPicPr>
            <a:picLocks noChangeAspect="1"/>
          </p:cNvPicPr>
          <p:nvPr/>
        </p:nvPicPr>
        <p:blipFill>
          <a:blip r:embed="rId4"/>
          <a:stretch>
            <a:fillRect/>
          </a:stretch>
        </p:blipFill>
        <p:spPr>
          <a:xfrm>
            <a:off x="889850" y="3618675"/>
            <a:ext cx="3515924" cy="1848675"/>
          </a:xfrm>
          <a:prstGeom prst="rect">
            <a:avLst/>
          </a:prstGeom>
          <a:ln>
            <a:solidFill>
              <a:srgbClr val="00338D"/>
            </a:solidFill>
          </a:ln>
        </p:spPr>
      </p:pic>
    </p:spTree>
    <p:extLst>
      <p:ext uri="{BB962C8B-B14F-4D97-AF65-F5344CB8AC3E}">
        <p14:creationId xmlns:p14="http://schemas.microsoft.com/office/powerpoint/2010/main" val="3334447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1014815" y="1044376"/>
            <a:ext cx="10195200" cy="428289"/>
          </a:xfrm>
        </p:spPr>
        <p:txBody>
          <a:bodyPr/>
          <a:lstStyle/>
          <a:p>
            <a:r>
              <a:rPr lang="en-US" sz="1200" dirty="0"/>
              <a:t>KPMG has successfully delivered numerous projects similar </a:t>
            </a:r>
            <a:r>
              <a:rPr lang="en-US" sz="1200"/>
              <a:t>in nature </a:t>
            </a:r>
            <a:r>
              <a:rPr lang="en-US" sz="1200" dirty="0"/>
              <a:t>to what we are proposing to Cigna. From our experience we have developed a set of insights.</a:t>
            </a:r>
          </a:p>
        </p:txBody>
      </p:sp>
      <p:sp>
        <p:nvSpPr>
          <p:cNvPr id="8" name="Title 7"/>
          <p:cNvSpPr>
            <a:spLocks noGrp="1"/>
          </p:cNvSpPr>
          <p:nvPr>
            <p:ph type="title"/>
          </p:nvPr>
        </p:nvSpPr>
        <p:spPr/>
        <p:txBody>
          <a:bodyPr/>
          <a:lstStyle/>
          <a:p>
            <a:r>
              <a:rPr lang="en-US" dirty="0"/>
              <a:t>KPMG’s insights on factors that put security operating models at risk</a:t>
            </a:r>
          </a:p>
        </p:txBody>
      </p:sp>
      <p:graphicFrame>
        <p:nvGraphicFramePr>
          <p:cNvPr id="18" name="Table 4">
            <a:extLst>
              <a:ext uri="{FF2B5EF4-FFF2-40B4-BE49-F238E27FC236}">
                <a16:creationId xmlns:a16="http://schemas.microsoft.com/office/drawing/2014/main" id="{0BDB8709-E427-4925-96C8-690498FDCBC6}"/>
              </a:ext>
            </a:extLst>
          </p:cNvPr>
          <p:cNvGraphicFramePr>
            <a:graphicFrameLocks noGrp="1"/>
          </p:cNvGraphicFramePr>
          <p:nvPr>
            <p:extLst>
              <p:ext uri="{D42A27DB-BD31-4B8C-83A1-F6EECF244321}">
                <p14:modId xmlns:p14="http://schemas.microsoft.com/office/powerpoint/2010/main" val="3753234763"/>
              </p:ext>
            </p:extLst>
          </p:nvPr>
        </p:nvGraphicFramePr>
        <p:xfrm>
          <a:off x="998400" y="1805722"/>
          <a:ext cx="10211615" cy="4261104"/>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977244754"/>
                    </a:ext>
                  </a:extLst>
                </a:gridCol>
                <a:gridCol w="2200275">
                  <a:extLst>
                    <a:ext uri="{9D8B030D-6E8A-4147-A177-3AD203B41FA5}">
                      <a16:colId xmlns:a16="http://schemas.microsoft.com/office/drawing/2014/main" val="2314444300"/>
                    </a:ext>
                  </a:extLst>
                </a:gridCol>
                <a:gridCol w="7803060">
                  <a:extLst>
                    <a:ext uri="{9D8B030D-6E8A-4147-A177-3AD203B41FA5}">
                      <a16:colId xmlns:a16="http://schemas.microsoft.com/office/drawing/2014/main" val="4002509532"/>
                    </a:ext>
                  </a:extLst>
                </a:gridCol>
              </a:tblGrid>
              <a:tr h="0">
                <a:tc>
                  <a:txBody>
                    <a:bodyPr/>
                    <a:lstStyle/>
                    <a:p>
                      <a:pPr algn="ctr">
                        <a:lnSpc>
                          <a:spcPct val="100000"/>
                        </a:lnSpc>
                        <a:spcAft>
                          <a:spcPts val="200"/>
                        </a:spcAft>
                      </a:pPr>
                      <a:r>
                        <a:rPr lang="en-US" sz="900" b="1" dirty="0">
                          <a:solidFill>
                            <a:schemeClr val="bg1"/>
                          </a:solidFill>
                          <a:latin typeface="+mn-lt"/>
                        </a:rPr>
                        <a:t>#</a:t>
                      </a:r>
                    </a:p>
                  </a:txBody>
                  <a:tcPr marL="27432" marR="27432" marT="27432" marB="27432" anchor="b">
                    <a:lnL w="6350" cap="flat" cmpd="sng" algn="ctr">
                      <a:solidFill>
                        <a:srgbClr val="BFCC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BFCCE2"/>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tc>
                  <a:txBody>
                    <a:bodyPr/>
                    <a:lstStyle/>
                    <a:p>
                      <a:pPr algn="ctr">
                        <a:lnSpc>
                          <a:spcPct val="100000"/>
                        </a:lnSpc>
                        <a:spcAft>
                          <a:spcPts val="200"/>
                        </a:spcAft>
                      </a:pPr>
                      <a:r>
                        <a:rPr lang="en-US" sz="900" b="1" dirty="0">
                          <a:solidFill>
                            <a:schemeClr val="bg1"/>
                          </a:solidFill>
                          <a:latin typeface="+mn-lt"/>
                        </a:rPr>
                        <a:t>Insight</a:t>
                      </a:r>
                    </a:p>
                  </a:txBody>
                  <a:tcPr marL="27432" marR="27432" marT="27432" marB="27432" anchor="b">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BFCCE2"/>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tc>
                  <a:txBody>
                    <a:bodyPr/>
                    <a:lstStyle/>
                    <a:p>
                      <a:pPr algn="ctr">
                        <a:lnSpc>
                          <a:spcPct val="100000"/>
                        </a:lnSpc>
                        <a:spcAft>
                          <a:spcPts val="200"/>
                        </a:spcAft>
                      </a:pPr>
                      <a:r>
                        <a:rPr lang="en-US" sz="900" b="1" dirty="0">
                          <a:solidFill>
                            <a:schemeClr val="bg1"/>
                          </a:solidFill>
                          <a:latin typeface="+mn-lt"/>
                        </a:rPr>
                        <a:t>How KPMG addresses this</a:t>
                      </a:r>
                    </a:p>
                  </a:txBody>
                  <a:tcPr marL="27432" marR="27432" marT="27432" marB="27432" anchor="b">
                    <a:lnL w="6350" cap="flat" cmpd="sng" algn="ctr">
                      <a:solidFill>
                        <a:schemeClr val="bg1"/>
                      </a:solidFill>
                      <a:prstDash val="solid"/>
                      <a:round/>
                      <a:headEnd type="none" w="med" len="med"/>
                      <a:tailEnd type="none" w="med" len="med"/>
                    </a:lnL>
                    <a:lnR w="6350" cap="flat" cmpd="sng" algn="ctr">
                      <a:solidFill>
                        <a:srgbClr val="BFCCE2"/>
                      </a:solidFill>
                      <a:prstDash val="solid"/>
                      <a:round/>
                      <a:headEnd type="none" w="med" len="med"/>
                      <a:tailEnd type="none" w="med" len="med"/>
                    </a:lnR>
                    <a:lnT w="6350" cap="flat" cmpd="sng" algn="ctr">
                      <a:solidFill>
                        <a:srgbClr val="BFCCE2"/>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32720402"/>
                  </a:ext>
                </a:extLst>
              </a:tr>
              <a:tr h="124763">
                <a:tc>
                  <a:txBody>
                    <a:bodyPr/>
                    <a:lstStyle/>
                    <a:p>
                      <a:pPr algn="ctr">
                        <a:spcAft>
                          <a:spcPts val="600"/>
                        </a:spcAft>
                      </a:pPr>
                      <a:r>
                        <a:rPr lang="en-US" sz="900" b="1" dirty="0">
                          <a:solidFill>
                            <a:schemeClr val="bg1"/>
                          </a:solidFill>
                        </a:rPr>
                        <a:t>1</a:t>
                      </a:r>
                    </a:p>
                  </a:txBody>
                  <a:tcPr>
                    <a:lnL w="6350" cap="flat" cmpd="sng" algn="ctr">
                      <a:solidFill>
                        <a:srgbClr val="BFCC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a:spcAft>
                          <a:spcPts val="600"/>
                        </a:spcAft>
                      </a:pPr>
                      <a:r>
                        <a:rPr lang="en-US" sz="900" b="1" u="sng" dirty="0">
                          <a:solidFill>
                            <a:schemeClr val="bg1"/>
                          </a:solidFill>
                        </a:rPr>
                        <a:t>Misalignment</a:t>
                      </a:r>
                      <a:r>
                        <a:rPr lang="en-US" sz="900" b="1" dirty="0">
                          <a:solidFill>
                            <a:schemeClr val="bg1"/>
                          </a:solidFill>
                        </a:rPr>
                        <a:t> – between business, technology, and security teams results in design gaps.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900" b="1" dirty="0"/>
                        <a:t>Facilitated collaboration</a:t>
                      </a:r>
                      <a:r>
                        <a:rPr lang="en-US" sz="900" dirty="0"/>
                        <a:t>: KPMG has built an industry-leading collaboration capability (“KPMG Ignition Center”). KPMG Ignition Center events leveraging diversity of thought to problem solve and agree on new ways of working. We activate Ignition Centers during cyber strategy projects to expedite the alignment process. </a:t>
                      </a:r>
                    </a:p>
                    <a:p>
                      <a:pPr marL="171450" indent="-171450">
                        <a:spcBef>
                          <a:spcPts val="0"/>
                        </a:spcBef>
                        <a:spcAft>
                          <a:spcPts val="600"/>
                        </a:spcAft>
                        <a:buFont typeface="Wingdings" panose="05000000000000000000" pitchFamily="2" charset="2"/>
                        <a:buChar char="§"/>
                      </a:pPr>
                      <a:r>
                        <a:rPr lang="en-US" sz="900" b="1" dirty="0"/>
                        <a:t>Business-centric framework accelerators: </a:t>
                      </a:r>
                      <a:r>
                        <a:rPr lang="en-US" sz="900" dirty="0"/>
                        <a:t>KPMG’s Target Operating Model framework accelerators are structured to enable focus on specific commercial and risk drivers related. They also promote dynamism by design accommodate changes in the threat and business landscape.</a:t>
                      </a:r>
                    </a:p>
                  </a:txBody>
                  <a:tcPr>
                    <a:lnL w="6350" cap="flat" cmpd="sng" algn="ctr">
                      <a:solidFill>
                        <a:schemeClr val="bg1"/>
                      </a:solidFill>
                      <a:prstDash val="solid"/>
                      <a:round/>
                      <a:headEnd type="none" w="med" len="med"/>
                      <a:tailEnd type="none" w="med" len="med"/>
                    </a:lnL>
                    <a:lnR w="6350" cap="flat" cmpd="sng" algn="ctr">
                      <a:solidFill>
                        <a:srgbClr val="BFCCE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471666790"/>
                  </a:ext>
                </a:extLst>
              </a:tr>
              <a:tr h="0">
                <a:tc>
                  <a:txBody>
                    <a:bodyPr/>
                    <a:lstStyle/>
                    <a:p>
                      <a:pPr algn="ctr">
                        <a:spcAft>
                          <a:spcPts val="600"/>
                        </a:spcAft>
                      </a:pPr>
                      <a:r>
                        <a:rPr lang="en-US" sz="900" b="1" dirty="0">
                          <a:solidFill>
                            <a:schemeClr val="bg1"/>
                          </a:solidFill>
                        </a:rPr>
                        <a:t>2</a:t>
                      </a:r>
                    </a:p>
                  </a:txBody>
                  <a:tcPr>
                    <a:lnL w="6350" cap="flat" cmpd="sng" algn="ctr">
                      <a:solidFill>
                        <a:srgbClr val="BFCC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a:spcAft>
                          <a:spcPts val="600"/>
                        </a:spcAft>
                      </a:pPr>
                      <a:r>
                        <a:rPr lang="en-US" sz="900" b="1" u="sng" dirty="0">
                          <a:solidFill>
                            <a:schemeClr val="bg1"/>
                          </a:solidFill>
                        </a:rPr>
                        <a:t>Institutional hostility</a:t>
                      </a:r>
                      <a:r>
                        <a:rPr lang="en-US" sz="900" b="1" u="none" dirty="0">
                          <a:solidFill>
                            <a:schemeClr val="bg1"/>
                          </a:solidFill>
                        </a:rPr>
                        <a:t> </a:t>
                      </a:r>
                      <a:r>
                        <a:rPr lang="en-US" sz="900" b="1" dirty="0">
                          <a:solidFill>
                            <a:schemeClr val="bg1"/>
                          </a:solidFill>
                        </a:rPr>
                        <a:t>– to change and internal political factors stalls strategy implementation.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marL="171450" indent="-171450">
                        <a:spcBef>
                          <a:spcPts val="0"/>
                        </a:spcBef>
                        <a:spcAft>
                          <a:spcPts val="600"/>
                        </a:spcAft>
                        <a:buFont typeface="Wingdings" panose="05000000000000000000" pitchFamily="2" charset="2"/>
                        <a:buChar char="§"/>
                      </a:pPr>
                      <a:r>
                        <a:rPr lang="en-US" sz="900" b="1" kern="1200" dirty="0">
                          <a:solidFill>
                            <a:schemeClr val="tx1"/>
                          </a:solidFill>
                          <a:latin typeface="+mn-lt"/>
                          <a:ea typeface="+mn-ea"/>
                          <a:cs typeface="+mn-cs"/>
                        </a:rPr>
                        <a:t>Proactive engagement strategy: </a:t>
                      </a:r>
                      <a:r>
                        <a:rPr lang="en-US" sz="900" kern="1200" dirty="0">
                          <a:solidFill>
                            <a:schemeClr val="tx1"/>
                          </a:solidFill>
                          <a:latin typeface="+mn-lt"/>
                          <a:ea typeface="+mn-ea"/>
                          <a:cs typeface="+mn-cs"/>
                        </a:rPr>
                        <a:t>KPMG’s methodology for cyber strategy implementation centers around engaging a diverse set of stakeholders. In doing so, we cultivate a perception that change implementation is being done ‘with’ them not ‘to’ them. Our change experts apply various approaches to address this issue, including the use of our </a:t>
                      </a:r>
                      <a:r>
                        <a:rPr lang="en-US" sz="900" dirty="0"/>
                        <a:t>KPMG Ignition Center (described above).</a:t>
                      </a:r>
                      <a:endParaRPr lang="en-US" sz="900" kern="1200" dirty="0">
                        <a:solidFill>
                          <a:schemeClr val="tx1"/>
                        </a:solidFill>
                        <a:latin typeface="+mn-lt"/>
                        <a:ea typeface="+mn-ea"/>
                        <a:cs typeface="+mn-cs"/>
                      </a:endParaRPr>
                    </a:p>
                  </a:txBody>
                  <a:tcPr>
                    <a:lnL w="6350" cap="flat" cmpd="sng" algn="ctr">
                      <a:solidFill>
                        <a:schemeClr val="bg1"/>
                      </a:solidFill>
                      <a:prstDash val="solid"/>
                      <a:round/>
                      <a:headEnd type="none" w="med" len="med"/>
                      <a:tailEnd type="none" w="med" len="med"/>
                    </a:lnL>
                    <a:lnR w="6350" cap="flat" cmpd="sng" algn="ctr">
                      <a:solidFill>
                        <a:srgbClr val="BFCCE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CCE2"/>
                    </a:solidFill>
                  </a:tcPr>
                </a:tc>
                <a:extLst>
                  <a:ext uri="{0D108BD9-81ED-4DB2-BD59-A6C34878D82A}">
                    <a16:rowId xmlns:a16="http://schemas.microsoft.com/office/drawing/2014/main" val="2077985614"/>
                  </a:ext>
                </a:extLst>
              </a:tr>
              <a:tr h="0">
                <a:tc>
                  <a:txBody>
                    <a:bodyPr/>
                    <a:lstStyle/>
                    <a:p>
                      <a:pPr algn="ctr">
                        <a:spcAft>
                          <a:spcPts val="600"/>
                        </a:spcAft>
                      </a:pPr>
                      <a:r>
                        <a:rPr lang="en-US" sz="900" b="1" dirty="0">
                          <a:solidFill>
                            <a:schemeClr val="bg1"/>
                          </a:solidFill>
                        </a:rPr>
                        <a:t>3</a:t>
                      </a:r>
                    </a:p>
                  </a:txBody>
                  <a:tcPr>
                    <a:lnL w="6350" cap="flat" cmpd="sng" algn="ctr">
                      <a:solidFill>
                        <a:srgbClr val="BFCC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a:spcAft>
                          <a:spcPts val="600"/>
                        </a:spcAft>
                      </a:pPr>
                      <a:r>
                        <a:rPr lang="en-US" sz="900" b="1" u="sng" dirty="0">
                          <a:solidFill>
                            <a:schemeClr val="bg1"/>
                          </a:solidFill>
                        </a:rPr>
                        <a:t>Talent</a:t>
                      </a:r>
                      <a:r>
                        <a:rPr lang="en-US" sz="900" b="1" u="none" dirty="0">
                          <a:solidFill>
                            <a:schemeClr val="bg1"/>
                          </a:solidFill>
                        </a:rPr>
                        <a:t> </a:t>
                      </a:r>
                      <a:r>
                        <a:rPr lang="en-US" sz="900" b="1" dirty="0">
                          <a:solidFill>
                            <a:schemeClr val="bg1"/>
                          </a:solidFill>
                        </a:rPr>
                        <a:t>– lack of security talent</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marL="171450" indent="-171450">
                        <a:spcBef>
                          <a:spcPts val="0"/>
                        </a:spcBef>
                        <a:spcAft>
                          <a:spcPts val="600"/>
                        </a:spcAft>
                        <a:buFont typeface="Wingdings" panose="05000000000000000000" pitchFamily="2" charset="2"/>
                        <a:buChar char="§"/>
                      </a:pPr>
                      <a:r>
                        <a:rPr lang="en-US" sz="900" b="1" dirty="0">
                          <a:latin typeface="Arial" panose="020B0604020202020204" pitchFamily="34" charset="0"/>
                          <a:cs typeface="Arial" panose="020B0604020202020204" pitchFamily="34" charset="0"/>
                        </a:rPr>
                        <a:t>Intelligent Resourcing Methodology: </a:t>
                      </a:r>
                      <a:r>
                        <a:rPr lang="en-US" sz="900" dirty="0">
                          <a:latin typeface="Arial" panose="020B0604020202020204" pitchFamily="34" charset="0"/>
                          <a:cs typeface="Arial" panose="020B0604020202020204" pitchFamily="34" charset="0"/>
                        </a:rPr>
                        <a:t>Only 30% of transformation projects succeed due to lack of security talent. KPMG will employ its Intelligent Resourcing Methodology in phase 1 to develop Recruiting, On-boarding and Off-boarding approach or framework</a:t>
                      </a:r>
                      <a:endParaRPr lang="en-US" sz="900" kern="1200" dirty="0">
                        <a:solidFill>
                          <a:schemeClr val="tx1"/>
                        </a:solidFill>
                        <a:latin typeface="+mn-lt"/>
                        <a:ea typeface="+mn-ea"/>
                        <a:cs typeface="+mn-cs"/>
                      </a:endParaRPr>
                    </a:p>
                  </a:txBody>
                  <a:tcPr>
                    <a:lnL w="6350" cap="flat" cmpd="sng" algn="ctr">
                      <a:solidFill>
                        <a:schemeClr val="bg1"/>
                      </a:solidFill>
                      <a:prstDash val="solid"/>
                      <a:round/>
                      <a:headEnd type="none" w="med" len="med"/>
                      <a:tailEnd type="none" w="med" len="med"/>
                    </a:lnL>
                    <a:lnR w="6350" cap="flat" cmpd="sng" algn="ctr">
                      <a:solidFill>
                        <a:srgbClr val="BFCCE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374039136"/>
                  </a:ext>
                </a:extLst>
              </a:tr>
              <a:tr h="145712">
                <a:tc>
                  <a:txBody>
                    <a:bodyPr/>
                    <a:lstStyle/>
                    <a:p>
                      <a:pPr algn="ctr">
                        <a:spcAft>
                          <a:spcPts val="600"/>
                        </a:spcAft>
                      </a:pPr>
                      <a:r>
                        <a:rPr lang="en-US" sz="900" b="1" dirty="0">
                          <a:solidFill>
                            <a:schemeClr val="bg1"/>
                          </a:solidFill>
                        </a:rPr>
                        <a:t>4</a:t>
                      </a:r>
                    </a:p>
                  </a:txBody>
                  <a:tcPr>
                    <a:lnL w="6350" cap="flat" cmpd="sng" algn="ctr">
                      <a:solidFill>
                        <a:srgbClr val="BFCC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a:spcAft>
                          <a:spcPts val="600"/>
                        </a:spcAft>
                      </a:pPr>
                      <a:r>
                        <a:rPr lang="en-US" sz="900" b="1" u="sng" dirty="0">
                          <a:solidFill>
                            <a:schemeClr val="bg1"/>
                          </a:solidFill>
                        </a:rPr>
                        <a:t>Sponsorship</a:t>
                      </a:r>
                      <a:r>
                        <a:rPr lang="en-US" sz="900" b="1" u="none" dirty="0">
                          <a:solidFill>
                            <a:schemeClr val="bg1"/>
                          </a:solidFill>
                        </a:rPr>
                        <a:t> – l</a:t>
                      </a:r>
                      <a:r>
                        <a:rPr lang="en-US" sz="900" b="1" dirty="0">
                          <a:solidFill>
                            <a:schemeClr val="bg1"/>
                          </a:solidFill>
                        </a:rPr>
                        <a:t>ack of executive sponsorship in the TOM results in strategic reprioritization.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marL="171450" indent="-171450">
                        <a:spcBef>
                          <a:spcPts val="0"/>
                        </a:spcBef>
                        <a:spcAft>
                          <a:spcPts val="600"/>
                        </a:spcAft>
                        <a:buFont typeface="Wingdings" panose="05000000000000000000" pitchFamily="2" charset="2"/>
                        <a:buChar char="§"/>
                      </a:pPr>
                      <a:r>
                        <a:rPr lang="en-US" sz="900" b="1"/>
                        <a:t>Executive engagement strengths: </a:t>
                      </a:r>
                      <a:r>
                        <a:rPr lang="en-US" sz="900"/>
                        <a:t>KPMG repeatedly receives praise from Analysts for our ability to frame security initiatives in Board-level language. In the recent Forrester Wave™: Global Cybersecurity Consulting Providers we received the highest possible scores for business acumen; security strategy consulting capabilities; and governance, risk and compliance capabilities. This report also singled out KPMG for “…helping security leaders understand the next crisis, not just the current one”.</a:t>
                      </a:r>
                    </a:p>
                    <a:p>
                      <a:pPr marL="171450" indent="-171450">
                        <a:spcBef>
                          <a:spcPts val="0"/>
                        </a:spcBef>
                        <a:spcAft>
                          <a:spcPts val="600"/>
                        </a:spcAft>
                        <a:buFont typeface="Wingdings" panose="05000000000000000000" pitchFamily="2" charset="2"/>
                        <a:buChar char="§"/>
                      </a:pPr>
                      <a:r>
                        <a:rPr lang="en-US" sz="900" b="1"/>
                        <a:t>Standardized reports and dashboards: </a:t>
                      </a:r>
                      <a:r>
                        <a:rPr lang="en-US" sz="900" b="0"/>
                        <a:t>KPMG has a pre-built set of </a:t>
                      </a:r>
                      <a:r>
                        <a:rPr lang="en-US" sz="900"/>
                        <a:t>templates which roll-up cyber strategy change management metrics from the execution level to the executive level.</a:t>
                      </a:r>
                    </a:p>
                  </a:txBody>
                  <a:tcPr>
                    <a:lnL w="6350" cap="flat" cmpd="sng" algn="ctr">
                      <a:solidFill>
                        <a:schemeClr val="bg1"/>
                      </a:solidFill>
                      <a:prstDash val="solid"/>
                      <a:round/>
                      <a:headEnd type="none" w="med" len="med"/>
                      <a:tailEnd type="none" w="med" len="med"/>
                    </a:lnL>
                    <a:lnR w="6350" cap="flat" cmpd="sng" algn="ctr">
                      <a:solidFill>
                        <a:srgbClr val="BFCCE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CCE2"/>
                    </a:solidFill>
                  </a:tcPr>
                </a:tc>
                <a:extLst>
                  <a:ext uri="{0D108BD9-81ED-4DB2-BD59-A6C34878D82A}">
                    <a16:rowId xmlns:a16="http://schemas.microsoft.com/office/drawing/2014/main" val="847143664"/>
                  </a:ext>
                </a:extLst>
              </a:tr>
              <a:tr h="136401">
                <a:tc>
                  <a:txBody>
                    <a:bodyPr/>
                    <a:lstStyle/>
                    <a:p>
                      <a:pPr algn="ctr">
                        <a:spcAft>
                          <a:spcPts val="600"/>
                        </a:spcAft>
                      </a:pPr>
                      <a:r>
                        <a:rPr lang="en-US" sz="900" b="1" dirty="0">
                          <a:solidFill>
                            <a:schemeClr val="bg1"/>
                          </a:solidFill>
                        </a:rPr>
                        <a:t>5</a:t>
                      </a:r>
                    </a:p>
                  </a:txBody>
                  <a:tcPr>
                    <a:lnL w="6350" cap="flat" cmpd="sng" algn="ctr">
                      <a:solidFill>
                        <a:srgbClr val="BFCC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a:spcAft>
                          <a:spcPts val="600"/>
                        </a:spcAft>
                      </a:pPr>
                      <a:r>
                        <a:rPr lang="en-US" sz="900" b="1" u="sng" dirty="0">
                          <a:solidFill>
                            <a:schemeClr val="bg1"/>
                          </a:solidFill>
                        </a:rPr>
                        <a:t>Narrow focus</a:t>
                      </a:r>
                      <a:r>
                        <a:rPr lang="en-US" sz="900" b="1" u="none" dirty="0">
                          <a:solidFill>
                            <a:schemeClr val="bg1"/>
                          </a:solidFill>
                        </a:rPr>
                        <a:t> – </a:t>
                      </a:r>
                      <a:r>
                        <a:rPr lang="en-US" sz="900" b="1" dirty="0">
                          <a:solidFill>
                            <a:schemeClr val="bg1"/>
                          </a:solidFill>
                        </a:rPr>
                        <a:t>on the functional processes inhibits operating model sustainability.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marL="171450" indent="-171450">
                        <a:spcBef>
                          <a:spcPts val="0"/>
                        </a:spcBef>
                        <a:spcAft>
                          <a:spcPts val="600"/>
                        </a:spcAft>
                        <a:buFont typeface="Wingdings" panose="05000000000000000000" pitchFamily="2" charset="2"/>
                        <a:buChar char="§"/>
                      </a:pPr>
                      <a:r>
                        <a:rPr lang="en-US" sz="900" b="1" dirty="0"/>
                        <a:t>Holistic set of pre-packaged enablers: </a:t>
                      </a:r>
                      <a:r>
                        <a:rPr lang="en-US" sz="900" dirty="0"/>
                        <a:t>In addition to functional processes, KPMG’s Cyber Target Operating Model enablers cover People &amp; Culture, Service Delivery Model, Technology &amp; Tooling, Performance Insights &amp; Data, and Governance.</a:t>
                      </a:r>
                    </a:p>
                    <a:p>
                      <a:pPr marL="171450" indent="-171450">
                        <a:spcBef>
                          <a:spcPts val="0"/>
                        </a:spcBef>
                        <a:spcAft>
                          <a:spcPts val="600"/>
                        </a:spcAft>
                        <a:buFont typeface="Wingdings" panose="05000000000000000000" pitchFamily="2" charset="2"/>
                        <a:buChar char="§"/>
                      </a:pPr>
                      <a:r>
                        <a:rPr lang="en-US" sz="900" b="1" dirty="0"/>
                        <a:t>Inter-network teaming:</a:t>
                      </a:r>
                      <a:r>
                        <a:rPr lang="en-US" sz="900" b="0" dirty="0"/>
                        <a:t> KPMG fields teams which comprise expert practitioners from a broad set of backgrounds. This includes technical security professionals, people and change professionals, and transformation delivery professionals.</a:t>
                      </a:r>
                      <a:endParaRPr lang="en-US" sz="900" b="1" dirty="0"/>
                    </a:p>
                  </a:txBody>
                  <a:tcPr>
                    <a:lnL w="6350" cap="flat" cmpd="sng" algn="ctr">
                      <a:solidFill>
                        <a:schemeClr val="bg1"/>
                      </a:solidFill>
                      <a:prstDash val="solid"/>
                      <a:round/>
                      <a:headEnd type="none" w="med" len="med"/>
                      <a:tailEnd type="none" w="med" len="med"/>
                    </a:lnL>
                    <a:lnR w="6350" cap="flat" cmpd="sng" algn="ctr">
                      <a:solidFill>
                        <a:srgbClr val="BFCCE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863645943"/>
                  </a:ext>
                </a:extLst>
              </a:tr>
              <a:tr h="0">
                <a:tc>
                  <a:txBody>
                    <a:bodyPr/>
                    <a:lstStyle/>
                    <a:p>
                      <a:pPr algn="ctr">
                        <a:spcAft>
                          <a:spcPts val="600"/>
                        </a:spcAft>
                      </a:pPr>
                      <a:r>
                        <a:rPr lang="en-US" sz="900" b="1" dirty="0">
                          <a:solidFill>
                            <a:schemeClr val="bg1"/>
                          </a:solidFill>
                        </a:rPr>
                        <a:t>6</a:t>
                      </a:r>
                    </a:p>
                  </a:txBody>
                  <a:tcPr>
                    <a:lnL w="6350" cap="flat" cmpd="sng" algn="ctr">
                      <a:solidFill>
                        <a:srgbClr val="BFCC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a:spcAft>
                          <a:spcPts val="600"/>
                        </a:spcAft>
                      </a:pPr>
                      <a:r>
                        <a:rPr lang="en-US" sz="900" b="1" u="sng" dirty="0">
                          <a:solidFill>
                            <a:schemeClr val="bg1"/>
                          </a:solidFill>
                        </a:rPr>
                        <a:t>Insufficient oversight</a:t>
                      </a:r>
                      <a:r>
                        <a:rPr lang="en-US" sz="900" b="1" dirty="0">
                          <a:solidFill>
                            <a:schemeClr val="bg1"/>
                          </a:solidFill>
                        </a:rPr>
                        <a:t> – from Second and Third Lines of Defense during the strategy phase creates downstream blockers.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5EB8"/>
                    </a:solidFill>
                  </a:tcPr>
                </a:tc>
                <a:tc>
                  <a:txBody>
                    <a:bodyPr/>
                    <a:lstStyle/>
                    <a:p>
                      <a:pPr marL="171450" indent="-171450">
                        <a:spcBef>
                          <a:spcPts val="0"/>
                        </a:spcBef>
                        <a:spcAft>
                          <a:spcPts val="600"/>
                        </a:spcAft>
                        <a:buFont typeface="Wingdings" panose="05000000000000000000" pitchFamily="2" charset="2"/>
                        <a:buChar char="§"/>
                      </a:pPr>
                      <a:r>
                        <a:rPr lang="en-US" sz="900" b="1" dirty="0"/>
                        <a:t>‘How to engage’ toolkits: </a:t>
                      </a:r>
                      <a:r>
                        <a:rPr lang="en-US" sz="900" dirty="0"/>
                        <a:t>KPMG commonly observes gaps in </a:t>
                      </a:r>
                      <a:r>
                        <a:rPr lang="en-US" sz="900" kern="1200" dirty="0">
                          <a:solidFill>
                            <a:schemeClr val="tx1"/>
                          </a:solidFill>
                          <a:latin typeface="+mn-lt"/>
                          <a:ea typeface="+mn-ea"/>
                          <a:cs typeface="+mn-cs"/>
                        </a:rPr>
                        <a:t>the interaction model between the Second and Third Lines of Defense and cyber strategy teams. We have helped clients address this through our ‘How to engage’ toolkits which supports proactive reporting into the Risk and Audit functions.</a:t>
                      </a:r>
                    </a:p>
                  </a:txBody>
                  <a:tcPr>
                    <a:lnL w="6350" cap="flat" cmpd="sng" algn="ctr">
                      <a:solidFill>
                        <a:schemeClr val="bg1"/>
                      </a:solidFill>
                      <a:prstDash val="solid"/>
                      <a:round/>
                      <a:headEnd type="none" w="med" len="med"/>
                      <a:tailEnd type="none" w="med" len="med"/>
                    </a:lnL>
                    <a:lnR w="6350" cap="flat" cmpd="sng" algn="ctr">
                      <a:solidFill>
                        <a:srgbClr val="BFCCE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CCE2"/>
                    </a:solidFill>
                  </a:tcPr>
                </a:tc>
                <a:extLst>
                  <a:ext uri="{0D108BD9-81ED-4DB2-BD59-A6C34878D82A}">
                    <a16:rowId xmlns:a16="http://schemas.microsoft.com/office/drawing/2014/main" val="3687029514"/>
                  </a:ext>
                </a:extLst>
              </a:tr>
            </a:tbl>
          </a:graphicData>
        </a:graphic>
      </p:graphicFrame>
    </p:spTree>
    <p:extLst>
      <p:ext uri="{BB962C8B-B14F-4D97-AF65-F5344CB8AC3E}">
        <p14:creationId xmlns:p14="http://schemas.microsoft.com/office/powerpoint/2010/main" val="38861828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26"/>
  <p:tag name="TYPE" val="ScreenWide"/>
  <p:tag name="KEYWORD" val="SCREENWIDE"/>
  <p:tag name="TEMPLATEVERSION" val="17/07/2017 10:56:04"/>
</p:tagLst>
</file>

<file path=ppt/tags/tag2.xml><?xml version="1.0" encoding="utf-8"?>
<p:tagLst xmlns:a="http://schemas.openxmlformats.org/drawingml/2006/main" xmlns:r="http://schemas.openxmlformats.org/officeDocument/2006/relationships" xmlns:p="http://schemas.openxmlformats.org/presentationml/2006/main">
  <p:tag name="ADV_TOP" val="493.4643"/>
  <p:tag name="ADV_LEFT" val="234.1543"/>
  <p:tag name="ADV_HEIGHT" val="29.19685"/>
  <p:tag name="ADV_WIDTH" val="494.421"/>
  <p:tag name="ADV_COPYRIGHT" val="TRUE"/>
</p:tagLst>
</file>

<file path=ppt/tags/tag3.xml><?xml version="1.0" encoding="utf-8"?>
<p:tagLst xmlns:a="http://schemas.openxmlformats.org/drawingml/2006/main" xmlns:r="http://schemas.openxmlformats.org/officeDocument/2006/relationships" xmlns:p="http://schemas.openxmlformats.org/presentationml/2006/main">
  <p:tag name="ADV_TOP" val="493.4643"/>
  <p:tag name="ADV_LEFT" val="234.1543"/>
  <p:tag name="ADV_HEIGHT" val="29.19685"/>
  <p:tag name="ADV_WIDTH" val="494.421"/>
  <p:tag name="ADV_COPYRIGHT" val="TRU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7" id="{D8034A00-872E-4D41-9AF5-51ABBB8A0A1C}" vid="{EC0FB3CA-CE57-48B0-AEC6-B05D405DB2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AB074D22095948AA378C05A32C37B8" ma:contentTypeVersion="16" ma:contentTypeDescription="Create a new document." ma:contentTypeScope="" ma:versionID="4868ed103ff4c13376d8fc4c85c95025">
  <xsd:schema xmlns:xsd="http://www.w3.org/2001/XMLSchema" xmlns:xs="http://www.w3.org/2001/XMLSchema" xmlns:p="http://schemas.microsoft.com/office/2006/metadata/properties" xmlns:ns2="88948996-81a5-472c-8f5c-7211310f6e9e" xmlns:ns3="67831e06-8e9a-43ca-9a9b-bd0bdf9e1f3e" xmlns:ns4="4243d5be-521d-4052-81ca-f0f31ea6f2da" targetNamespace="http://schemas.microsoft.com/office/2006/metadata/properties" ma:root="true" ma:fieldsID="6a2b53fb869493551765f27785d4b32f" ns2:_="" ns3:_="" ns4:_="">
    <xsd:import namespace="88948996-81a5-472c-8f5c-7211310f6e9e"/>
    <xsd:import namespace="67831e06-8e9a-43ca-9a9b-bd0bdf9e1f3e"/>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4: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948996-81a5-472c-8f5c-7211310f6e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831e06-8e9a-43ca-9a9b-bd0bdf9e1f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cbe23bfb-8848-44c2-88b6-d9107105ccec}" ma:internalName="TaxCatchAll" ma:showField="CatchAllData" ma:web="67831e06-8e9a-43ca-9a9b-bd0bdf9e1f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8948996-81a5-472c-8f5c-7211310f6e9e">
      <Terms xmlns="http://schemas.microsoft.com/office/infopath/2007/PartnerControls"/>
    </lcf76f155ced4ddcb4097134ff3c332f>
    <TaxCatchAll xmlns="4243d5be-521d-4052-81ca-f0f31ea6f2d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579F58-C3B5-4A39-A5A2-2BD19B623A8D}">
  <ds:schemaRefs>
    <ds:schemaRef ds:uri="4243d5be-521d-4052-81ca-f0f31ea6f2da"/>
    <ds:schemaRef ds:uri="67831e06-8e9a-43ca-9a9b-bd0bdf9e1f3e"/>
    <ds:schemaRef ds:uri="88948996-81a5-472c-8f5c-7211310f6e9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6FE6565-213A-4F31-A2EA-44EB4620B6B1}">
  <ds:schemaRefs>
    <ds:schemaRef ds:uri="4243d5be-521d-4052-81ca-f0f31ea6f2da"/>
    <ds:schemaRef ds:uri="67831e06-8e9a-43ca-9a9b-bd0bdf9e1f3e"/>
    <ds:schemaRef ds:uri="88948996-81a5-472c-8f5c-7211310f6e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D0DBAAC-B8DF-48C0-AC0F-3B68D22D36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Widescreen Standard Template</Template>
  <TotalTime>1221</TotalTime>
  <Words>6608</Words>
  <Application>Microsoft Office PowerPoint</Application>
  <PresentationFormat>Widescreen</PresentationFormat>
  <Paragraphs>779</Paragraphs>
  <Slides>35</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3" baseType="lpstr">
      <vt:lpstr>Arial</vt:lpstr>
      <vt:lpstr>Arial Narrow</vt:lpstr>
      <vt:lpstr>KPMG Extralight</vt:lpstr>
      <vt:lpstr>Times New Roman</vt:lpstr>
      <vt:lpstr>Univers 45 Light</vt:lpstr>
      <vt:lpstr>Wingdings</vt:lpstr>
      <vt:lpstr>KPMG_Widescreen_16:9 02/02/2016</vt:lpstr>
      <vt:lpstr>think-cell Slide</vt:lpstr>
      <vt:lpstr>Proposal to design next generation cyber capabilities at Cigna</vt:lpstr>
      <vt:lpstr>PowerPoint Presentation</vt:lpstr>
      <vt:lpstr>Contents</vt:lpstr>
      <vt:lpstr>Introduction</vt:lpstr>
      <vt:lpstr>KPMG’s understanding of Cigna’s needs</vt:lpstr>
      <vt:lpstr>KPMG will deliver a truly differentiated experience </vt:lpstr>
      <vt:lpstr>KPMG knows Cigna and comes with deep insights into your strategic priorities</vt:lpstr>
      <vt:lpstr>We know Cigna and come with deep insights into your strategic priorities (cont.)</vt:lpstr>
      <vt:lpstr>KPMG’s insights on factors that put security operating models at risk</vt:lpstr>
      <vt:lpstr>KPMG is executing similar projects at eight Fortune 50 organizations </vt:lpstr>
      <vt:lpstr>Project approach &amp; timelines</vt:lpstr>
      <vt:lpstr>Approach</vt:lpstr>
      <vt:lpstr>Approach, continued</vt:lpstr>
      <vt:lpstr>Project timeline</vt:lpstr>
      <vt:lpstr>Illustrative deliverables</vt:lpstr>
      <vt:lpstr>Team and pricing</vt:lpstr>
      <vt:lpstr>KPMG’s team brings the business and technology expertise needed to ensure success</vt:lpstr>
      <vt:lpstr>KPMG’s commercial offer to Cigna</vt:lpstr>
      <vt:lpstr>Appendix 1:  Key KPMG differentiators</vt:lpstr>
      <vt:lpstr>Cyber target operating model</vt:lpstr>
      <vt:lpstr>Cyber security – functional process model</vt:lpstr>
      <vt:lpstr>Cyber security – functional process model</vt:lpstr>
      <vt:lpstr>Cyber security – functional process model</vt:lpstr>
      <vt:lpstr>Cyber security – functional process model</vt:lpstr>
      <vt:lpstr>KPMG Ignition Center</vt:lpstr>
      <vt:lpstr>KPMG brings differentiated ways of working and will accelerate new perspectives on Cigna’s cyber operating model and strategy</vt:lpstr>
      <vt:lpstr>KPMG’s Global Ignition Centers drive and accelerate innovation</vt:lpstr>
      <vt:lpstr>Our formula, designed for you</vt:lpstr>
      <vt:lpstr>Sample session outputs</vt:lpstr>
      <vt:lpstr>Appendix 2: KPMG’s trusted relationship with Cigna</vt:lpstr>
      <vt:lpstr>Supporting with purpose</vt:lpstr>
      <vt:lpstr>Proudly serving Cigna</vt:lpstr>
      <vt:lpstr>Cigna and KPMG: Aligned on Values</vt:lpstr>
      <vt:lpstr>Shared focus and diversity commitment </vt:lpstr>
      <vt:lpstr>PowerPoint Presentation</vt:lpstr>
    </vt:vector>
  </TitlesOfParts>
  <Company>RR Donnelley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experience aligned with your needs</dc:title>
  <dc:creator>John Benedict De Guia</dc:creator>
  <cp:lastModifiedBy>Jones, Craig A</cp:lastModifiedBy>
  <cp:revision>344</cp:revision>
  <dcterms:created xsi:type="dcterms:W3CDTF">2021-07-27T11:41:40Z</dcterms:created>
  <dcterms:modified xsi:type="dcterms:W3CDTF">2022-07-22T17:36:49Z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0x0101008EAB074D22095948AA378C05A32C37B8</vt:lpwstr>
  </property>
  <property fmtid="{D5CDD505-2E9C-101B-9397-08002B2CF9AE}" pid="3" name="MediaServiceImageTags">
    <vt:lpwstr/>
  </property>
</Properties>
</file>